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1" r:id="rId6"/>
    <p:sldId id="266" r:id="rId7"/>
    <p:sldId id="265" r:id="rId8"/>
    <p:sldId id="260" r:id="rId9"/>
    <p:sldId id="268" r:id="rId10"/>
    <p:sldId id="269" r:id="rId11"/>
    <p:sldId id="270" r:id="rId12"/>
    <p:sldId id="262" r:id="rId13"/>
    <p:sldId id="271" r:id="rId14"/>
    <p:sldId id="273" r:id="rId15"/>
    <p:sldId id="274" r:id="rId16"/>
    <p:sldId id="275" r:id="rId17"/>
    <p:sldId id="276" r:id="rId18"/>
    <p:sldId id="277" r:id="rId19"/>
    <p:sldId id="278" r:id="rId20"/>
    <p:sldId id="279" r:id="rId21"/>
    <p:sldId id="280" r:id="rId22"/>
    <p:sldId id="298"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7" r:id="rId38"/>
    <p:sldId id="295" r:id="rId39"/>
    <p:sldId id="296" r:id="rId40"/>
    <p:sldId id="272"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691ED4-A9D7-45FD-985D-217DCEC72E25}" type="datetimeFigureOut">
              <a:rPr lang="tr-TR" smtClean="0"/>
              <a:t>27.10.2020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98BC1-4A96-44EE-9D5F-1165D2C8CBEE}" type="slidenum">
              <a:rPr lang="tr-TR" smtClean="0"/>
              <a:t>‹#›</a:t>
            </a:fld>
            <a:endParaRPr lang="tr-TR"/>
          </a:p>
        </p:txBody>
      </p:sp>
    </p:spTree>
    <p:extLst>
      <p:ext uri="{BB962C8B-B14F-4D97-AF65-F5344CB8AC3E}">
        <p14:creationId xmlns:p14="http://schemas.microsoft.com/office/powerpoint/2010/main" val="329562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759F328-E126-4728-9B3E-FDC4F14DF850}" type="slidenum">
              <a:rPr lang="tr-TR" smtClean="0"/>
              <a:pPr eaLnBrk="1" hangingPunct="1"/>
              <a:t>28</a:t>
            </a:fld>
            <a:endParaRPr lang="tr-TR"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CBF89DD-971D-44A4-B846-80ADC35091E5}"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095F40-B5A5-4CA8-867B-32DB2542B865}"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CBF89DD-971D-44A4-B846-80ADC35091E5}"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095F40-B5A5-4CA8-867B-32DB2542B865}"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CBF89DD-971D-44A4-B846-80ADC35091E5}"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095F40-B5A5-4CA8-867B-32DB2542B865}"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85801" y="609600"/>
            <a:ext cx="7772400" cy="5486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685800" y="6248400"/>
            <a:ext cx="1905000" cy="457200"/>
          </a:xfrm>
        </p:spPr>
        <p:txBody>
          <a:bodyPr/>
          <a:lstStyle>
            <a:lvl1pPr>
              <a:defRPr>
                <a:solidFill>
                  <a:srgbClr val="000000"/>
                </a:solidFill>
              </a:defRPr>
            </a:lvl1pPr>
          </a:lstStyle>
          <a:p>
            <a:pPr>
              <a:defRPr/>
            </a:pPr>
            <a:endParaRPr lang="tr-TR" altLang="tr-TR"/>
          </a:p>
        </p:txBody>
      </p:sp>
      <p:sp>
        <p:nvSpPr>
          <p:cNvPr id="4" name="Altbilgi Yer Tutucusu 3"/>
          <p:cNvSpPr>
            <a:spLocks noGrp="1"/>
          </p:cNvSpPr>
          <p:nvPr>
            <p:ph type="ftr" sz="quarter" idx="11"/>
          </p:nvPr>
        </p:nvSpPr>
        <p:spPr>
          <a:xfrm>
            <a:off x="3124200" y="6248400"/>
            <a:ext cx="2895600" cy="457200"/>
          </a:xfrm>
        </p:spPr>
        <p:txBody>
          <a:bodyPr/>
          <a:lstStyle>
            <a:lvl1pPr>
              <a:defRPr>
                <a:solidFill>
                  <a:srgbClr val="000000"/>
                </a:solidFill>
              </a:defRPr>
            </a:lvl1pPr>
          </a:lstStyle>
          <a:p>
            <a:pPr>
              <a:defRPr/>
            </a:pPr>
            <a:endParaRPr lang="tr-TR" altLang="tr-TR"/>
          </a:p>
        </p:txBody>
      </p:sp>
      <p:sp>
        <p:nvSpPr>
          <p:cNvPr id="5" name="Slayt Numarası Yer Tutucusu 4"/>
          <p:cNvSpPr>
            <a:spLocks noGrp="1"/>
          </p:cNvSpPr>
          <p:nvPr>
            <p:ph type="sldNum" sz="quarter" idx="12"/>
          </p:nvPr>
        </p:nvSpPr>
        <p:spPr>
          <a:xfrm>
            <a:off x="6553200" y="6248400"/>
            <a:ext cx="1905000" cy="457200"/>
          </a:xfrm>
        </p:spPr>
        <p:txBody>
          <a:bodyPr/>
          <a:lstStyle>
            <a:lvl1pPr>
              <a:defRPr>
                <a:solidFill>
                  <a:srgbClr val="000000"/>
                </a:solidFill>
              </a:defRPr>
            </a:lvl1pPr>
          </a:lstStyle>
          <a:p>
            <a:pPr>
              <a:defRPr/>
            </a:pPr>
            <a:fld id="{CC4FC9B6-46B6-4544-8425-7CAFE5B28DF7}" type="slidenum">
              <a:rPr lang="tr-TR" altLang="tr-TR"/>
              <a:pPr>
                <a:defRPr/>
              </a:pPr>
              <a:t>‹#›</a:t>
            </a:fld>
            <a:endParaRPr lang="tr-TR" altLang="tr-TR"/>
          </a:p>
        </p:txBody>
      </p:sp>
    </p:spTree>
    <p:extLst>
      <p:ext uri="{BB962C8B-B14F-4D97-AF65-F5344CB8AC3E}">
        <p14:creationId xmlns:p14="http://schemas.microsoft.com/office/powerpoint/2010/main" val="261069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BF89DD-971D-44A4-B846-80ADC35091E5}"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095F40-B5A5-4CA8-867B-32DB2542B865}"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CBF89DD-971D-44A4-B846-80ADC35091E5}" type="datetimeFigureOut">
              <a:rPr lang="tr-TR" smtClean="0"/>
              <a:t>27.10.2020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095F40-B5A5-4CA8-867B-32DB2542B865}"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BF89DD-971D-44A4-B846-80ADC35091E5}" type="datetimeFigureOut">
              <a:rPr lang="tr-TR" smtClean="0"/>
              <a:t>27.10.2020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095F40-B5A5-4CA8-867B-32DB2542B865}"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CBF89DD-971D-44A4-B846-80ADC35091E5}" type="datetimeFigureOut">
              <a:rPr lang="tr-TR" smtClean="0"/>
              <a:t>27.10.2020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095F40-B5A5-4CA8-867B-32DB2542B865}"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CBF89DD-971D-44A4-B846-80ADC35091E5}" type="datetimeFigureOut">
              <a:rPr lang="tr-TR" smtClean="0"/>
              <a:t>27.10.2020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095F40-B5A5-4CA8-867B-32DB2542B865}"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F89DD-971D-44A4-B846-80ADC35091E5}" type="datetimeFigureOut">
              <a:rPr lang="tr-TR" smtClean="0"/>
              <a:t>27.10.2020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F095F40-B5A5-4CA8-867B-32DB2542B865}"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CBF89DD-971D-44A4-B846-80ADC35091E5}" type="datetimeFigureOut">
              <a:rPr lang="tr-TR" smtClean="0"/>
              <a:t>27.10.2020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095F40-B5A5-4CA8-867B-32DB2542B865}"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CBF89DD-971D-44A4-B846-80ADC35091E5}" type="datetimeFigureOut">
              <a:rPr lang="tr-TR" smtClean="0"/>
              <a:t>27.10.2020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095F40-B5A5-4CA8-867B-32DB2542B865}"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CBF89DD-971D-44A4-B846-80ADC35091E5}" type="datetimeFigureOut">
              <a:rPr lang="tr-TR" smtClean="0"/>
              <a:t>27.10.2020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095F40-B5A5-4CA8-867B-32DB2542B865}"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A:\mesleksecimi_dosyalar\mesl.gi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mbs.meb.gov.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ogrenme.iskur.gov.tr/oyscontent/Courses/Course16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playlist?list=PLoPQM9g2bkAV0mJ7ZUHkFep4fq3-3346R" TargetMode="External"/><Relationship Id="rId2" Type="http://schemas.openxmlformats.org/officeDocument/2006/relationships/hyperlink" Target="http://www.eba.gov.tr/ebaUniversite"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43608" y="1556792"/>
            <a:ext cx="7175351" cy="1793167"/>
          </a:xfrm>
        </p:spPr>
        <p:txBody>
          <a:bodyPr/>
          <a:lstStyle/>
          <a:p>
            <a:pPr marL="182880" indent="0">
              <a:buNone/>
            </a:pPr>
            <a:r>
              <a:rPr lang="tr-TR" dirty="0" smtClean="0"/>
              <a:t>KARİYER GELİŞİMİ </a:t>
            </a:r>
            <a:br>
              <a:rPr lang="tr-TR" dirty="0" smtClean="0"/>
            </a:br>
            <a:r>
              <a:rPr lang="tr-TR" dirty="0" smtClean="0"/>
              <a:t>              VE</a:t>
            </a:r>
            <a:br>
              <a:rPr lang="tr-TR" dirty="0" smtClean="0"/>
            </a:br>
            <a:r>
              <a:rPr lang="tr-TR" dirty="0" smtClean="0"/>
              <a:t>      DANIŞMANLIĞI</a:t>
            </a:r>
            <a:endParaRPr lang="tr-TR" dirty="0"/>
          </a:p>
        </p:txBody>
      </p:sp>
    </p:spTree>
    <p:extLst>
      <p:ext uri="{BB962C8B-B14F-4D97-AF65-F5344CB8AC3E}">
        <p14:creationId xmlns:p14="http://schemas.microsoft.com/office/powerpoint/2010/main" val="184614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528" y="476672"/>
            <a:ext cx="8002587" cy="706437"/>
          </a:xfrm>
        </p:spPr>
        <p:txBody>
          <a:bodyPr/>
          <a:lstStyle/>
          <a:p>
            <a:pPr marL="0" indent="0" eaLnBrk="1" hangingPunct="1">
              <a:buNone/>
            </a:pPr>
            <a:r>
              <a:rPr lang="tr-TR" sz="3600" dirty="0" smtClean="0">
                <a:solidFill>
                  <a:schemeClr val="accent2"/>
                </a:solidFill>
              </a:rPr>
              <a:t>Kariyer Planlamada Kişiye Düşen Görevler</a:t>
            </a:r>
          </a:p>
        </p:txBody>
      </p:sp>
      <p:sp>
        <p:nvSpPr>
          <p:cNvPr id="8195" name="Rectangle 3"/>
          <p:cNvSpPr>
            <a:spLocks noGrp="1" noChangeArrowheads="1"/>
          </p:cNvSpPr>
          <p:nvPr>
            <p:ph type="body" idx="4294967295"/>
          </p:nvPr>
        </p:nvSpPr>
        <p:spPr>
          <a:xfrm>
            <a:off x="395288" y="1628775"/>
            <a:ext cx="8435975" cy="4857750"/>
          </a:xfrm>
          <a:prstGeom prst="rect">
            <a:avLst/>
          </a:prstGeom>
        </p:spPr>
        <p:txBody>
          <a:bodyPr/>
          <a:lstStyle/>
          <a:p>
            <a:pPr eaLnBrk="1" hangingPunct="1">
              <a:lnSpc>
                <a:spcPct val="90000"/>
              </a:lnSpc>
              <a:buFontTx/>
              <a:buNone/>
            </a:pPr>
            <a:r>
              <a:rPr lang="tr-TR" sz="2800" dirty="0" smtClean="0"/>
              <a:t>   Öncelikle kişiler kendilerini bir bütün olarak gözden geçirmeli, eksik yönlerini, yeteneklerini, bilgi ve becerilerini değerlendirmelidirler.</a:t>
            </a:r>
          </a:p>
          <a:p>
            <a:pPr eaLnBrk="1" hangingPunct="1">
              <a:lnSpc>
                <a:spcPct val="90000"/>
              </a:lnSpc>
            </a:pPr>
            <a:endParaRPr lang="tr-TR" sz="2800" dirty="0" smtClean="0"/>
          </a:p>
          <a:p>
            <a:pPr eaLnBrk="1" hangingPunct="1">
              <a:lnSpc>
                <a:spcPct val="90000"/>
              </a:lnSpc>
            </a:pPr>
            <a:r>
              <a:rPr lang="tr-TR" sz="2400" dirty="0" smtClean="0"/>
              <a:t>Yaşam planlaması</a:t>
            </a:r>
          </a:p>
          <a:p>
            <a:pPr eaLnBrk="1" hangingPunct="1">
              <a:lnSpc>
                <a:spcPct val="90000"/>
              </a:lnSpc>
            </a:pPr>
            <a:r>
              <a:rPr lang="tr-TR" sz="2400" dirty="0" smtClean="0"/>
              <a:t>Mesleklerin bilgisi</a:t>
            </a:r>
          </a:p>
          <a:p>
            <a:pPr eaLnBrk="1" hangingPunct="1">
              <a:lnSpc>
                <a:spcPct val="90000"/>
              </a:lnSpc>
            </a:pPr>
            <a:r>
              <a:rPr lang="tr-TR" sz="2400" dirty="0" smtClean="0"/>
              <a:t>Meslek/iş danışmanlığı</a:t>
            </a:r>
          </a:p>
          <a:p>
            <a:pPr eaLnBrk="1" hangingPunct="1">
              <a:lnSpc>
                <a:spcPct val="90000"/>
              </a:lnSpc>
            </a:pPr>
            <a:r>
              <a:rPr lang="tr-TR" sz="2400" dirty="0" smtClean="0"/>
              <a:t>Meslek seçimi</a:t>
            </a:r>
          </a:p>
          <a:p>
            <a:pPr eaLnBrk="1" hangingPunct="1">
              <a:lnSpc>
                <a:spcPct val="90000"/>
              </a:lnSpc>
            </a:pPr>
            <a:r>
              <a:rPr lang="tr-TR" sz="2400" dirty="0" smtClean="0"/>
              <a:t>İş tercihleri</a:t>
            </a:r>
          </a:p>
          <a:p>
            <a:pPr eaLnBrk="1" hangingPunct="1">
              <a:lnSpc>
                <a:spcPct val="90000"/>
              </a:lnSpc>
            </a:pPr>
            <a:r>
              <a:rPr lang="tr-TR" sz="2400" dirty="0" smtClean="0"/>
              <a:t>Bireyin kendi yönünü belirlemesi</a:t>
            </a:r>
          </a:p>
          <a:p>
            <a:pPr eaLnBrk="1" hangingPunct="1">
              <a:lnSpc>
                <a:spcPct val="90000"/>
              </a:lnSpc>
            </a:pPr>
            <a:r>
              <a:rPr lang="tr-TR" sz="2400" dirty="0" smtClean="0"/>
              <a:t>Kişisel gelişim.</a:t>
            </a:r>
          </a:p>
        </p:txBody>
      </p:sp>
      <p:pic>
        <p:nvPicPr>
          <p:cNvPr id="2" name="Picture 2" descr="Kariyer değişikliği için bu 3 adımı takip edin | Kariyer Rehb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96952"/>
            <a:ext cx="4012059"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95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764704"/>
            <a:ext cx="6512511" cy="1143000"/>
          </a:xfrm>
        </p:spPr>
        <p:txBody>
          <a:bodyPr/>
          <a:lstStyle/>
          <a:p>
            <a:pPr marL="0" indent="0" eaLnBrk="1" hangingPunct="1">
              <a:buNone/>
            </a:pPr>
            <a:r>
              <a:rPr lang="tr-TR" dirty="0" smtClean="0">
                <a:solidFill>
                  <a:schemeClr val="accent2"/>
                </a:solidFill>
              </a:rPr>
              <a:t>Kariyer Devreleri</a:t>
            </a:r>
          </a:p>
        </p:txBody>
      </p:sp>
      <p:sp>
        <p:nvSpPr>
          <p:cNvPr id="13315" name="Rectangle 3"/>
          <p:cNvSpPr>
            <a:spLocks noGrp="1" noChangeArrowheads="1"/>
          </p:cNvSpPr>
          <p:nvPr>
            <p:ph type="body" idx="4294967295"/>
          </p:nvPr>
        </p:nvSpPr>
        <p:spPr>
          <a:xfrm>
            <a:off x="605880" y="1988840"/>
            <a:ext cx="8229600" cy="4525963"/>
          </a:xfrm>
          <a:prstGeom prst="rect">
            <a:avLst/>
          </a:prstGeom>
        </p:spPr>
        <p:txBody>
          <a:bodyPr/>
          <a:lstStyle/>
          <a:p>
            <a:pPr eaLnBrk="1" hangingPunct="1"/>
            <a:r>
              <a:rPr lang="tr-TR" dirty="0" smtClean="0"/>
              <a:t>1. Keşfetme-Arama (0-25 yaş)</a:t>
            </a:r>
          </a:p>
          <a:p>
            <a:pPr eaLnBrk="1" hangingPunct="1"/>
            <a:r>
              <a:rPr lang="tr-TR" dirty="0" smtClean="0"/>
              <a:t>2. Kurma (26-35 yaş)</a:t>
            </a:r>
          </a:p>
          <a:p>
            <a:pPr eaLnBrk="1" hangingPunct="1"/>
            <a:r>
              <a:rPr lang="tr-TR" dirty="0" smtClean="0"/>
              <a:t>3. Kariyer Ortası (36-50 yaş)</a:t>
            </a:r>
          </a:p>
          <a:p>
            <a:pPr eaLnBrk="1" hangingPunct="1"/>
            <a:r>
              <a:rPr lang="tr-TR" dirty="0" smtClean="0"/>
              <a:t>4. Kariyer Sonu (51-65 Yaş) </a:t>
            </a:r>
          </a:p>
          <a:p>
            <a:pPr eaLnBrk="1" hangingPunct="1"/>
            <a:r>
              <a:rPr lang="tr-TR" dirty="0" smtClean="0"/>
              <a:t>5. Azalma / Emeklilik (65 -75)</a:t>
            </a:r>
          </a:p>
        </p:txBody>
      </p:sp>
      <p:pic>
        <p:nvPicPr>
          <p:cNvPr id="9218" name="Picture 2" descr="Kariyer Rehberliği ve İşveren Katılımı | tedm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221088"/>
            <a:ext cx="5760640" cy="22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5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0800000" flipV="1">
            <a:off x="428625" y="1143000"/>
            <a:ext cx="8229600" cy="500063"/>
          </a:xfrm>
        </p:spPr>
        <p:txBody>
          <a:bodyPr>
            <a:normAutofit fontScale="90000"/>
          </a:bodyPr>
          <a:lstStyle/>
          <a:p>
            <a:pPr marL="0" indent="0" eaLnBrk="1" fontAlgn="auto" hangingPunct="1">
              <a:spcAft>
                <a:spcPts val="0"/>
              </a:spcAft>
              <a:buNone/>
              <a:defRPr/>
            </a:pPr>
            <a:r>
              <a:rPr lang="tr-TR" sz="2700" dirty="0" smtClean="0"/>
              <a:t/>
            </a:r>
            <a:br>
              <a:rPr lang="tr-TR" sz="2700" dirty="0" smtClean="0"/>
            </a:br>
            <a:r>
              <a:rPr lang="tr-TR" sz="2700" dirty="0"/>
              <a:t/>
            </a:r>
            <a:br>
              <a:rPr lang="tr-TR" sz="2700" dirty="0"/>
            </a:br>
            <a:r>
              <a:rPr lang="tr-TR" sz="2700" dirty="0" smtClean="0"/>
              <a:t/>
            </a:r>
            <a:br>
              <a:rPr lang="tr-TR" sz="2700" dirty="0" smtClean="0"/>
            </a:br>
            <a:r>
              <a:rPr lang="tr-TR" sz="2700" dirty="0"/>
              <a:t/>
            </a:r>
            <a:br>
              <a:rPr lang="tr-TR" sz="2700" dirty="0"/>
            </a:br>
            <a:r>
              <a:rPr lang="tr-TR" dirty="0"/>
              <a:t/>
            </a:r>
            <a:br>
              <a:rPr lang="tr-TR" dirty="0"/>
            </a:br>
            <a:r>
              <a:rPr lang="tr-TR" b="1" dirty="0"/>
              <a:t> </a:t>
            </a:r>
            <a:r>
              <a:rPr lang="tr-TR" dirty="0"/>
              <a:t/>
            </a:r>
            <a:br>
              <a:rPr lang="tr-TR" dirty="0"/>
            </a:br>
            <a:endParaRPr lang="tr-TR" sz="2200" dirty="0">
              <a:solidFill>
                <a:schemeClr val="bg2">
                  <a:lumMod val="50000"/>
                </a:schemeClr>
              </a:solidFill>
              <a:latin typeface="Arial" pitchFamily="34" charset="0"/>
              <a:cs typeface="Arial" pitchFamily="34" charset="0"/>
            </a:endParaRPr>
          </a:p>
        </p:txBody>
      </p:sp>
      <p:sp>
        <p:nvSpPr>
          <p:cNvPr id="8195" name="2 İçerik Yer Tutucusu"/>
          <p:cNvSpPr>
            <a:spLocks noGrp="1"/>
          </p:cNvSpPr>
          <p:nvPr>
            <p:ph idx="4294967295"/>
          </p:nvPr>
        </p:nvSpPr>
        <p:spPr>
          <a:xfrm>
            <a:off x="467544" y="1247775"/>
            <a:ext cx="8229600" cy="5610225"/>
          </a:xfrm>
          <a:prstGeom prst="rect">
            <a:avLst/>
          </a:prstGeom>
        </p:spPr>
        <p:txBody>
          <a:bodyPr/>
          <a:lstStyle/>
          <a:p>
            <a:pPr eaLnBrk="1" hangingPunct="1">
              <a:buFont typeface="Wingdings 2" pitchFamily="18" charset="2"/>
              <a:buNone/>
            </a:pPr>
            <a:r>
              <a:rPr lang="tr-TR" dirty="0" smtClean="0"/>
              <a:t>	</a:t>
            </a:r>
          </a:p>
          <a:p>
            <a:pPr algn="just">
              <a:buFont typeface="Wingdings" pitchFamily="2" charset="2"/>
              <a:buChar char="q"/>
            </a:pPr>
            <a:endParaRPr lang="tr-TR" dirty="0" smtClean="0"/>
          </a:p>
          <a:p>
            <a:pPr eaLnBrk="1" hangingPunct="1">
              <a:buFont typeface="Wingdings 2" pitchFamily="18" charset="2"/>
              <a:buNone/>
            </a:pPr>
            <a:endParaRPr lang="tr-TR" b="1" i="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124744"/>
            <a:ext cx="7553325" cy="436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13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259632" y="1412776"/>
            <a:ext cx="6400800" cy="3474720"/>
          </a:xfrm>
        </p:spPr>
        <p:txBody>
          <a:bodyPr/>
          <a:lstStyle/>
          <a:p>
            <a:r>
              <a:rPr lang="tr-TR" dirty="0"/>
              <a:t>Meslek, insanın yaşamını sürdürebilmek için yaptığı ve genellikle yoğun bir eğitim, çalışmayı gerektiren sürecin sonunda kişilerin kazandığı </a:t>
            </a:r>
            <a:r>
              <a:rPr lang="tr-TR" dirty="0" err="1" smtClean="0"/>
              <a:t>ünvanın</a:t>
            </a:r>
            <a:r>
              <a:rPr lang="tr-TR" dirty="0"/>
              <a:t> </a:t>
            </a:r>
            <a:r>
              <a:rPr lang="tr-TR" dirty="0" smtClean="0"/>
              <a:t>adıdır</a:t>
            </a:r>
            <a:r>
              <a:rPr lang="tr-TR" dirty="0"/>
              <a:t>. </a:t>
            </a:r>
          </a:p>
        </p:txBody>
      </p:sp>
      <p:pic>
        <p:nvPicPr>
          <p:cNvPr id="10242" name="Picture 2" descr="İyi bir kariyer için bilmeniz gereken beş gerç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924944"/>
            <a:ext cx="4286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2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750" y="404813"/>
            <a:ext cx="8183563" cy="1050925"/>
          </a:xfrm>
        </p:spPr>
        <p:txBody>
          <a:bodyPr/>
          <a:lstStyle/>
          <a:p>
            <a:pPr algn="ctr" eaLnBrk="1" fontAlgn="auto" hangingPunct="1">
              <a:spcAft>
                <a:spcPts val="0"/>
              </a:spcAft>
              <a:defRPr/>
            </a:pPr>
            <a:r>
              <a:rPr lang="tr-TR" sz="6100" b="1" i="1" dirty="0" smtClean="0">
                <a:solidFill>
                  <a:srgbClr val="EE8012"/>
                </a:solidFill>
                <a:latin typeface="Times New Roman" pitchFamily="18" charset="0"/>
                <a:cs typeface="Times New Roman" pitchFamily="18" charset="0"/>
              </a:rPr>
              <a:t>Meslek Seçimi</a:t>
            </a:r>
            <a:endParaRPr lang="tr-TR" sz="6100" b="1" i="1" dirty="0">
              <a:solidFill>
                <a:srgbClr val="EE8012"/>
              </a:solidFill>
              <a:latin typeface="Times New Roman" pitchFamily="18" charset="0"/>
              <a:cs typeface="Times New Roman" pitchFamily="18" charset="0"/>
            </a:endParaRPr>
          </a:p>
        </p:txBody>
      </p:sp>
      <p:sp>
        <p:nvSpPr>
          <p:cNvPr id="11267" name="2 İçerik Yer Tutucusu"/>
          <p:cNvSpPr>
            <a:spLocks noGrp="1"/>
          </p:cNvSpPr>
          <p:nvPr>
            <p:ph sz="quarter" idx="4294967295"/>
          </p:nvPr>
        </p:nvSpPr>
        <p:spPr>
          <a:xfrm>
            <a:off x="274924" y="1556792"/>
            <a:ext cx="8352927" cy="1152128"/>
          </a:xfrm>
          <a:prstGeom prst="rect">
            <a:avLst/>
          </a:prstGeom>
        </p:spPr>
        <p:txBody>
          <a:bodyPr>
            <a:noAutofit/>
          </a:bodyPr>
          <a:lstStyle/>
          <a:p>
            <a:pPr marL="274320" indent="-274320" algn="just" eaLnBrk="1" fontAlgn="auto" hangingPunct="1">
              <a:spcAft>
                <a:spcPts val="0"/>
              </a:spcAft>
              <a:buFont typeface="Wingdings"/>
              <a:buNone/>
              <a:defRPr/>
            </a:pPr>
            <a:r>
              <a:rPr lang="tr-TR" sz="31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sz="2000" dirty="0" smtClean="0">
                <a:solidFill>
                  <a:schemeClr val="tx1">
                    <a:lumMod val="95000"/>
                    <a:lumOff val="5000"/>
                  </a:schemeClr>
                </a:solidFill>
                <a:latin typeface="Times New Roman" panose="02020603050405020304" pitchFamily="18" charset="0"/>
                <a:cs typeface="Times New Roman" panose="02020603050405020304" pitchFamily="18" charset="0"/>
              </a:rPr>
              <a:t>Meslek seçimi, bireyin meslekleri çeşitli özellikleriyle değerlendirip kendi ihtiyaçları ve öncelikleri doğrultusunda bir mesleğe yönelmeye karar vermesidir. </a:t>
            </a:r>
            <a:endParaRPr lang="tr-TR" sz="2000" dirty="0" smtClean="0">
              <a:solidFill>
                <a:srgbClr val="FF0000"/>
              </a:solidFill>
              <a:latin typeface="Times New Roman" pitchFamily="18" charset="0"/>
              <a:cs typeface="Times New Roman" pitchFamily="18" charset="0"/>
            </a:endParaRPr>
          </a:p>
          <a:p>
            <a:pPr marL="274320" indent="-274320" algn="ctr" eaLnBrk="1" fontAlgn="auto" hangingPunct="1">
              <a:spcAft>
                <a:spcPts val="0"/>
              </a:spcAft>
              <a:buFont typeface="Wingdings 2" pitchFamily="18" charset="2"/>
              <a:buNone/>
              <a:defRPr/>
            </a:pPr>
            <a:r>
              <a:rPr lang="tr-TR" sz="2000" dirty="0" smtClean="0">
                <a:solidFill>
                  <a:srgbClr val="FF0000"/>
                </a:solidFill>
                <a:latin typeface="Times New Roman" pitchFamily="18" charset="0"/>
                <a:cs typeface="Times New Roman" pitchFamily="18" charset="0"/>
              </a:rPr>
              <a:t>		</a:t>
            </a:r>
            <a:r>
              <a:rPr lang="tr-TR" sz="2000" b="1" i="1" dirty="0" smtClean="0">
                <a:solidFill>
                  <a:srgbClr val="FF0000"/>
                </a:solidFill>
                <a:latin typeface="Times New Roman" pitchFamily="18" charset="0"/>
                <a:cs typeface="Times New Roman" pitchFamily="18" charset="0"/>
              </a:rPr>
              <a:t>Meslek seçimi, üniversite tercihleri döneminde verilmiş olan bir karardan çok hayat boyu devam eden deneyimsel ve gelişimsel bir </a:t>
            </a:r>
            <a:r>
              <a:rPr lang="tr-TR" sz="2000" b="1" i="1" dirty="0" smtClean="0">
                <a:solidFill>
                  <a:srgbClr val="FF0000"/>
                </a:solidFill>
                <a:latin typeface="Times New Roman" pitchFamily="18" charset="0"/>
                <a:cs typeface="Times New Roman" pitchFamily="18" charset="0"/>
              </a:rPr>
              <a:t>süreçtir</a:t>
            </a:r>
            <a:r>
              <a:rPr lang="tr-TR" sz="2000" b="1" i="1" dirty="0" smtClean="0">
                <a:solidFill>
                  <a:srgbClr val="FF0000"/>
                </a:solidFill>
                <a:latin typeface="Times New Roman" pitchFamily="18" charset="0"/>
                <a:cs typeface="Times New Roman" pitchFamily="18" charset="0"/>
              </a:rPr>
              <a:t>. </a:t>
            </a:r>
          </a:p>
        </p:txBody>
      </p:sp>
      <p:sp>
        <p:nvSpPr>
          <p:cNvPr id="3" name="AutoShape 2" descr="Kariyer planlama meselesi - Eğitim - İndigo Dergi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68" name="Picture 4" descr="Meslek Seçimi ve Kariyer | IIENSTI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97932"/>
            <a:ext cx="7512770" cy="336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10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0568" y="188640"/>
            <a:ext cx="9490001" cy="1066800"/>
          </a:xfrm>
        </p:spPr>
        <p:txBody>
          <a:bodyPr>
            <a:noAutofit/>
          </a:bodyPr>
          <a:lstStyle/>
          <a:p>
            <a:pPr marL="0" indent="0" algn="ctr" eaLnBrk="1" fontAlgn="auto" hangingPunct="1">
              <a:spcAft>
                <a:spcPts val="0"/>
              </a:spcAft>
              <a:buNone/>
              <a:defRPr/>
            </a:pPr>
            <a:r>
              <a:rPr lang="tr-TR" sz="5100" b="1" i="1" dirty="0" smtClean="0">
                <a:solidFill>
                  <a:schemeClr val="accent1">
                    <a:tint val="88000"/>
                    <a:satMod val="150000"/>
                  </a:schemeClr>
                </a:solidFill>
                <a:latin typeface="Times New Roman" pitchFamily="18" charset="0"/>
                <a:cs typeface="Times New Roman" pitchFamily="18" charset="0"/>
              </a:rPr>
              <a:t>Meslek Seçiminde Rol Oynayan Faktörler</a:t>
            </a:r>
          </a:p>
        </p:txBody>
      </p:sp>
      <p:sp>
        <p:nvSpPr>
          <p:cNvPr id="21507" name="Rectangle 3"/>
          <p:cNvSpPr>
            <a:spLocks noGrp="1" noChangeArrowheads="1"/>
          </p:cNvSpPr>
          <p:nvPr>
            <p:ph sz="quarter" idx="4294967295"/>
          </p:nvPr>
        </p:nvSpPr>
        <p:spPr>
          <a:xfrm>
            <a:off x="539750" y="981075"/>
            <a:ext cx="8183563" cy="3827463"/>
          </a:xfrm>
          <a:prstGeom prst="rect">
            <a:avLst/>
          </a:prstGeom>
        </p:spPr>
        <p:txBody>
          <a:bodyPr/>
          <a:lstStyle/>
          <a:p>
            <a:pPr eaLnBrk="1" hangingPunct="1">
              <a:buFontTx/>
              <a:buNone/>
            </a:pPr>
            <a:r>
              <a:rPr lang="tr-TR" dirty="0" smtClean="0"/>
              <a:t>  </a:t>
            </a:r>
          </a:p>
        </p:txBody>
      </p:sp>
      <p:pic>
        <p:nvPicPr>
          <p:cNvPr id="21508" name="Picture 4" descr="mesl.gif (10399 bytes)"/>
          <p:cNvPicPr>
            <a:picLocks noChangeAspect="1" noChangeArrowheads="1"/>
          </p:cNvPicPr>
          <p:nvPr/>
        </p:nvPicPr>
        <p:blipFill>
          <a:blip r:embed="rId2" r:link="rId3">
            <a:lum bright="12000" contrast="12000"/>
            <a:extLst>
              <a:ext uri="{28A0092B-C50C-407E-A947-70E740481C1C}">
                <a14:useLocalDpi xmlns:a14="http://schemas.microsoft.com/office/drawing/2010/main" val="0"/>
              </a:ext>
            </a:extLst>
          </a:blip>
          <a:srcRect/>
          <a:stretch>
            <a:fillRect/>
          </a:stretch>
        </p:blipFill>
        <p:spPr bwMode="auto">
          <a:xfrm>
            <a:off x="871562" y="1772816"/>
            <a:ext cx="8160079" cy="522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476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539750" y="404813"/>
            <a:ext cx="8229600" cy="1066800"/>
          </a:xfrm>
        </p:spPr>
        <p:txBody>
          <a:bodyPr/>
          <a:lstStyle/>
          <a:p>
            <a:pPr algn="ctr" eaLnBrk="1" fontAlgn="auto" hangingPunct="1">
              <a:spcAft>
                <a:spcPts val="0"/>
              </a:spcAft>
              <a:defRPr/>
            </a:pPr>
            <a:r>
              <a:rPr lang="tr-TR" sz="6100" b="1" i="1" dirty="0" smtClean="0">
                <a:solidFill>
                  <a:schemeClr val="accent1">
                    <a:tint val="88000"/>
                    <a:satMod val="150000"/>
                  </a:schemeClr>
                </a:solidFill>
                <a:latin typeface="Times New Roman" pitchFamily="18" charset="0"/>
                <a:cs typeface="Times New Roman" pitchFamily="18" charset="0"/>
              </a:rPr>
              <a:t>Meslek Seçimi</a:t>
            </a:r>
          </a:p>
        </p:txBody>
      </p:sp>
      <p:sp>
        <p:nvSpPr>
          <p:cNvPr id="22531" name="2 İçerik Yer Tutucusu"/>
          <p:cNvSpPr>
            <a:spLocks noGrp="1"/>
          </p:cNvSpPr>
          <p:nvPr>
            <p:ph sz="quarter" idx="4294967295"/>
          </p:nvPr>
        </p:nvSpPr>
        <p:spPr>
          <a:xfrm>
            <a:off x="395288" y="1557338"/>
            <a:ext cx="8329612" cy="4895850"/>
          </a:xfrm>
          <a:prstGeom prst="rect">
            <a:avLst/>
          </a:prstGeom>
        </p:spPr>
        <p:txBody>
          <a:bodyPr/>
          <a:lstStyle/>
          <a:p>
            <a:pPr algn="ctr" eaLnBrk="1" hangingPunct="1">
              <a:buFontTx/>
              <a:buNone/>
            </a:pPr>
            <a:r>
              <a:rPr lang="tr-TR" sz="3300" smtClean="0">
                <a:latin typeface="Times New Roman" pitchFamily="18" charset="0"/>
                <a:cs typeface="Times New Roman" pitchFamily="18" charset="0"/>
              </a:rPr>
              <a:t>   Meslek seçimi konusunda gerçekçi ve doğru karara ulaşabilmek için </a:t>
            </a:r>
            <a:r>
              <a:rPr lang="tr-TR" sz="3300" b="1" u="sng" smtClean="0">
                <a:latin typeface="Times New Roman" pitchFamily="18" charset="0"/>
                <a:cs typeface="Times New Roman" pitchFamily="18" charset="0"/>
              </a:rPr>
              <a:t>bilinçli adımlar </a:t>
            </a:r>
            <a:r>
              <a:rPr lang="tr-TR" sz="3300" smtClean="0">
                <a:latin typeface="Times New Roman" pitchFamily="18" charset="0"/>
                <a:cs typeface="Times New Roman" pitchFamily="18" charset="0"/>
              </a:rPr>
              <a:t>atmak şarttır. </a:t>
            </a:r>
            <a:br>
              <a:rPr lang="tr-TR" sz="3300" smtClean="0">
                <a:latin typeface="Times New Roman" pitchFamily="18" charset="0"/>
                <a:cs typeface="Times New Roman" pitchFamily="18" charset="0"/>
              </a:rPr>
            </a:br>
            <a:endParaRPr lang="tr-TR" sz="3300" b="1" i="1" smtClean="0">
              <a:solidFill>
                <a:srgbClr val="7030A0"/>
              </a:solidFill>
              <a:latin typeface="Times New Roman" pitchFamily="18" charset="0"/>
              <a:cs typeface="Times New Roman"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123166"/>
            <a:ext cx="7272808" cy="3734833"/>
          </a:xfrm>
          <a:prstGeom prst="rect">
            <a:avLst/>
          </a:prstGeom>
          <a:ln>
            <a:noFill/>
          </a:ln>
          <a:effectLst>
            <a:softEdge rad="112500"/>
          </a:effectLst>
        </p:spPr>
      </p:pic>
    </p:spTree>
    <p:extLst>
      <p:ext uri="{BB962C8B-B14F-4D97-AF65-F5344CB8AC3E}">
        <p14:creationId xmlns:p14="http://schemas.microsoft.com/office/powerpoint/2010/main" val="1304403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548680"/>
            <a:ext cx="8229600" cy="1066800"/>
          </a:xfrm>
        </p:spPr>
        <p:txBody>
          <a:bodyPr>
            <a:normAutofit/>
          </a:bodyPr>
          <a:lstStyle/>
          <a:p>
            <a:pPr marL="0" indent="0" algn="ctr" eaLnBrk="1" fontAlgn="auto" hangingPunct="1">
              <a:spcAft>
                <a:spcPts val="0"/>
              </a:spcAft>
              <a:buNone/>
              <a:defRPr/>
            </a:pPr>
            <a:r>
              <a:rPr lang="tr-TR" sz="4400" i="1" dirty="0" smtClean="0">
                <a:solidFill>
                  <a:schemeClr val="accent1">
                    <a:tint val="88000"/>
                    <a:satMod val="150000"/>
                  </a:schemeClr>
                </a:solidFill>
                <a:latin typeface="Times New Roman" pitchFamily="18" charset="0"/>
                <a:cs typeface="Times New Roman" pitchFamily="18" charset="0"/>
              </a:rPr>
              <a:t>Birey, önce kendini tanımalı.</a:t>
            </a:r>
            <a:endParaRPr lang="tr-TR" sz="4400" b="1" i="1" dirty="0" smtClean="0">
              <a:solidFill>
                <a:schemeClr val="accent1">
                  <a:tint val="88000"/>
                  <a:satMod val="150000"/>
                </a:schemeClr>
              </a:solidFill>
              <a:latin typeface="Times New Roman" pitchFamily="18" charset="0"/>
              <a:cs typeface="Times New Roman" pitchFamily="18" charset="0"/>
            </a:endParaRPr>
          </a:p>
        </p:txBody>
      </p:sp>
      <p:sp>
        <p:nvSpPr>
          <p:cNvPr id="15363" name="Rectangle 3"/>
          <p:cNvSpPr>
            <a:spLocks noGrp="1" noChangeArrowheads="1"/>
          </p:cNvSpPr>
          <p:nvPr>
            <p:ph sz="quarter" idx="4294967295"/>
          </p:nvPr>
        </p:nvSpPr>
        <p:spPr>
          <a:xfrm>
            <a:off x="323528" y="1484785"/>
            <a:ext cx="7163817" cy="2448271"/>
          </a:xfrm>
          <a:prstGeom prst="rect">
            <a:avLst/>
          </a:prstGeom>
        </p:spPr>
        <p:txBody>
          <a:bodyPr>
            <a:normAutofit fontScale="62500" lnSpcReduction="20000"/>
          </a:bodyPr>
          <a:lstStyle/>
          <a:p>
            <a:pPr marL="274320" indent="-274320" algn="just" eaLnBrk="1" fontAlgn="auto" hangingPunct="1">
              <a:lnSpc>
                <a:spcPct val="90000"/>
              </a:lnSpc>
              <a:spcAft>
                <a:spcPts val="0"/>
              </a:spcAft>
              <a:buFont typeface="Wingdings"/>
              <a:buNone/>
              <a:defRPr/>
            </a:pPr>
            <a:r>
              <a:rPr lang="tr-TR" sz="3100" b="1" dirty="0" smtClean="0">
                <a:solidFill>
                  <a:srgbClr val="000000"/>
                </a:solidFill>
                <a:latin typeface="Times New Roman" panose="02020603050405020304" pitchFamily="18" charset="0"/>
                <a:cs typeface="Times New Roman" panose="02020603050405020304" pitchFamily="18" charset="0"/>
              </a:rPr>
              <a:t>		Kendini tanıma, </a:t>
            </a:r>
            <a:r>
              <a:rPr lang="tr-TR" sz="3200" dirty="0" smtClean="0">
                <a:solidFill>
                  <a:srgbClr val="000000"/>
                </a:solidFill>
                <a:latin typeface="Times New Roman" panose="02020603050405020304" pitchFamily="18" charset="0"/>
                <a:cs typeface="Times New Roman" panose="02020603050405020304" pitchFamily="18" charset="0"/>
              </a:rPr>
              <a:t>bir insanın fiziksel özelliklerini, duygularını, düşüncelerini, istek ve gereksinimlerini, güçlü ve zayıf yönlerini, amaç ve değerlerini, yeteneklerini ve becerilerini tanıması, bilmesi ve bunların farkında olmasını ifade eder.</a:t>
            </a:r>
            <a:endParaRPr lang="tr-TR" sz="3100" dirty="0" smtClean="0">
              <a:solidFill>
                <a:srgbClr val="000000"/>
              </a:solidFill>
              <a:latin typeface="Times New Roman" panose="02020603050405020304" pitchFamily="18" charset="0"/>
              <a:cs typeface="Times New Roman" panose="02020603050405020304" pitchFamily="18" charset="0"/>
            </a:endParaRPr>
          </a:p>
          <a:p>
            <a:pPr marL="274320" indent="-274320" algn="just" eaLnBrk="1" fontAlgn="auto" hangingPunct="1">
              <a:lnSpc>
                <a:spcPct val="90000"/>
              </a:lnSpc>
              <a:spcAft>
                <a:spcPts val="0"/>
              </a:spcAft>
              <a:buFont typeface="Wingdings"/>
              <a:buNone/>
              <a:defRPr/>
            </a:pPr>
            <a:endParaRPr lang="tr-TR" sz="4100" dirty="0" smtClean="0">
              <a:latin typeface="Times New Roman" pitchFamily="18" charset="0"/>
              <a:cs typeface="Times New Roman" pitchFamily="18" charset="0"/>
            </a:endParaRPr>
          </a:p>
          <a:p>
            <a:pPr marL="274320" indent="-274320" eaLnBrk="1" fontAlgn="auto" hangingPunct="1">
              <a:lnSpc>
                <a:spcPct val="90000"/>
              </a:lnSpc>
              <a:spcAft>
                <a:spcPts val="0"/>
              </a:spcAft>
              <a:buFont typeface="Wingdings" pitchFamily="2" charset="2"/>
              <a:buChar char="ü"/>
              <a:defRPr/>
            </a:pPr>
            <a:r>
              <a:rPr lang="tr-TR" sz="3100" dirty="0" smtClean="0">
                <a:latin typeface="Times New Roman" pitchFamily="18" charset="0"/>
                <a:cs typeface="Times New Roman" pitchFamily="18" charset="0"/>
              </a:rPr>
              <a:t>Yetenekleri Keşfedebilmek   </a:t>
            </a:r>
          </a:p>
          <a:p>
            <a:pPr marL="274320" indent="-274320" eaLnBrk="1" fontAlgn="auto" hangingPunct="1">
              <a:lnSpc>
                <a:spcPct val="90000"/>
              </a:lnSpc>
              <a:spcAft>
                <a:spcPts val="0"/>
              </a:spcAft>
              <a:buFont typeface="Wingdings" pitchFamily="2" charset="2"/>
              <a:buChar char="ü"/>
              <a:defRPr/>
            </a:pPr>
            <a:r>
              <a:rPr lang="tr-TR" sz="3100" dirty="0" smtClean="0">
                <a:latin typeface="Times New Roman" pitchFamily="18" charset="0"/>
                <a:cs typeface="Times New Roman" pitchFamily="18" charset="0"/>
              </a:rPr>
              <a:t>İlgilerin Farkına Varmak </a:t>
            </a:r>
          </a:p>
          <a:p>
            <a:pPr marL="274320" indent="-274320" eaLnBrk="1" fontAlgn="auto" hangingPunct="1">
              <a:lnSpc>
                <a:spcPct val="90000"/>
              </a:lnSpc>
              <a:spcAft>
                <a:spcPts val="0"/>
              </a:spcAft>
              <a:buFont typeface="Wingdings" pitchFamily="2" charset="2"/>
              <a:buChar char="ü"/>
              <a:defRPr/>
            </a:pPr>
            <a:r>
              <a:rPr lang="tr-TR" sz="3100" dirty="0" smtClean="0">
                <a:latin typeface="Times New Roman" pitchFamily="18" charset="0"/>
                <a:cs typeface="Times New Roman" pitchFamily="18" charset="0"/>
              </a:rPr>
              <a:t>Kişilik Özelliklerini Bilmek  </a:t>
            </a:r>
          </a:p>
          <a:p>
            <a:pPr marL="274320" indent="-274320" eaLnBrk="1" fontAlgn="auto" hangingPunct="1">
              <a:lnSpc>
                <a:spcPct val="90000"/>
              </a:lnSpc>
              <a:spcAft>
                <a:spcPts val="0"/>
              </a:spcAft>
              <a:buFont typeface="Wingdings" pitchFamily="2" charset="2"/>
              <a:buChar char="ü"/>
              <a:defRPr/>
            </a:pPr>
            <a:r>
              <a:rPr lang="tr-TR" sz="3100" dirty="0" smtClean="0">
                <a:latin typeface="Times New Roman" pitchFamily="18" charset="0"/>
                <a:cs typeface="Times New Roman" pitchFamily="18" charset="0"/>
              </a:rPr>
              <a:t>Değerleri Belirleyebilmek</a:t>
            </a:r>
          </a:p>
        </p:txBody>
      </p:sp>
      <p:pic>
        <p:nvPicPr>
          <p:cNvPr id="12290" name="Picture 2" descr="Meslek seçimi konusunda püf noktalar - İndigo Derg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573016"/>
            <a:ext cx="513029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89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p:nvPr>
        </p:nvSpPr>
        <p:spPr>
          <a:xfrm>
            <a:off x="0" y="0"/>
            <a:ext cx="9144000" cy="6858000"/>
          </a:xfrm>
        </p:spPr>
        <p:txBody>
          <a:bodyPr/>
          <a:lstStyle/>
          <a:p>
            <a:pPr eaLnBrk="1" hangingPunct="1">
              <a:buFont typeface="Wingdings" pitchFamily="2" charset="2"/>
              <a:buNone/>
            </a:pPr>
            <a:r>
              <a:rPr lang="tr-TR" b="1" i="1" smtClean="0"/>
              <a:t>		</a:t>
            </a:r>
          </a:p>
          <a:p>
            <a:pPr eaLnBrk="1" hangingPunct="1">
              <a:buFont typeface="Wingdings" pitchFamily="2" charset="2"/>
              <a:buNone/>
            </a:pPr>
            <a:r>
              <a:rPr lang="tr-TR" b="1" i="1" smtClean="0"/>
              <a:t>			İnsan Önce Kendisini Tanımalı</a:t>
            </a:r>
            <a:endParaRPr lang="tr-TR" altLang="tr-TR" b="1" smtClean="0"/>
          </a:p>
        </p:txBody>
      </p:sp>
      <p:sp>
        <p:nvSpPr>
          <p:cNvPr id="14339" name="AutoShape 3"/>
          <p:cNvSpPr>
            <a:spLocks noChangeArrowheads="1"/>
          </p:cNvSpPr>
          <p:nvPr/>
        </p:nvSpPr>
        <p:spPr bwMode="auto">
          <a:xfrm>
            <a:off x="468313" y="1052513"/>
            <a:ext cx="2806700" cy="1911350"/>
          </a:xfrm>
          <a:prstGeom prst="cloudCallout">
            <a:avLst>
              <a:gd name="adj1" fmla="val 61110"/>
              <a:gd name="adj2" fmla="val 60002"/>
            </a:avLst>
          </a:prstGeom>
          <a:noFill/>
          <a:ln w="76200">
            <a:solidFill>
              <a:srgbClr val="FF0000"/>
            </a:solidFill>
            <a:round/>
            <a:headEnd/>
            <a:tailEnd/>
          </a:ln>
          <a:effectLst/>
          <a:extLst/>
        </p:spPr>
        <p:txBody>
          <a:bodyPr lIns="91063" tIns="45539" rIns="91063" bIns="45539"/>
          <a:lstStyle/>
          <a:p>
            <a:pPr algn="ctr"/>
            <a:r>
              <a:rPr lang="tr-TR" altLang="tr-TR" sz="1700" b="1">
                <a:solidFill>
                  <a:srgbClr val="3333CC"/>
                </a:solidFill>
                <a:latin typeface="Century Schoolbook" pitchFamily="18" charset="0"/>
                <a:ea typeface="SimSun" pitchFamily="2" charset="-122"/>
              </a:rPr>
              <a:t>En çok neleri yapmaktan zevk alıyorum?</a:t>
            </a:r>
          </a:p>
        </p:txBody>
      </p:sp>
      <p:sp>
        <p:nvSpPr>
          <p:cNvPr id="14341" name="AutoShape 5"/>
          <p:cNvSpPr>
            <a:spLocks noChangeArrowheads="1"/>
          </p:cNvSpPr>
          <p:nvPr/>
        </p:nvSpPr>
        <p:spPr bwMode="auto">
          <a:xfrm>
            <a:off x="250825" y="3357563"/>
            <a:ext cx="3241675" cy="2232025"/>
          </a:xfrm>
          <a:prstGeom prst="cloudCallout">
            <a:avLst>
              <a:gd name="adj1" fmla="val 73690"/>
              <a:gd name="adj2" fmla="val -9477"/>
            </a:avLst>
          </a:prstGeom>
          <a:noFill/>
          <a:ln w="76200">
            <a:solidFill>
              <a:srgbClr val="FF00FF"/>
            </a:solidFill>
            <a:round/>
            <a:headEnd/>
            <a:tailEnd/>
          </a:ln>
          <a:effectLst/>
          <a:extLst/>
        </p:spPr>
        <p:txBody>
          <a:bodyPr lIns="91063" tIns="45539" rIns="91063" bIns="45539"/>
          <a:lstStyle/>
          <a:p>
            <a:pPr algn="ctr"/>
            <a:r>
              <a:rPr lang="tr-TR" altLang="tr-TR" sz="1700" b="1">
                <a:solidFill>
                  <a:srgbClr val="000000"/>
                </a:solidFill>
                <a:latin typeface="Century Schoolbook" pitchFamily="18" charset="0"/>
                <a:ea typeface="SimSun" pitchFamily="2" charset="-122"/>
              </a:rPr>
              <a:t>Nasıl bir ortamda daha rahat ve verimli çalışabiliyorum?</a:t>
            </a:r>
          </a:p>
        </p:txBody>
      </p:sp>
      <p:sp>
        <p:nvSpPr>
          <p:cNvPr id="14342" name="AutoShape 6"/>
          <p:cNvSpPr>
            <a:spLocks noChangeArrowheads="1"/>
          </p:cNvSpPr>
          <p:nvPr/>
        </p:nvSpPr>
        <p:spPr bwMode="auto">
          <a:xfrm>
            <a:off x="3851275" y="5084763"/>
            <a:ext cx="4105275" cy="1223962"/>
          </a:xfrm>
          <a:prstGeom prst="cloudCallout">
            <a:avLst>
              <a:gd name="adj1" fmla="val -25538"/>
              <a:gd name="adj2" fmla="val -84976"/>
            </a:avLst>
          </a:prstGeom>
          <a:noFill/>
          <a:ln w="76200">
            <a:solidFill>
              <a:srgbClr val="993300"/>
            </a:solidFill>
            <a:round/>
            <a:headEnd/>
            <a:tailEnd/>
          </a:ln>
          <a:effectLst/>
          <a:extLst/>
        </p:spPr>
        <p:txBody>
          <a:bodyPr lIns="91063" tIns="45539" rIns="91063" bIns="45539"/>
          <a:lstStyle/>
          <a:p>
            <a:pPr algn="ctr"/>
            <a:r>
              <a:rPr lang="tr-TR" altLang="tr-TR" b="1">
                <a:solidFill>
                  <a:srgbClr val="000000"/>
                </a:solidFill>
                <a:latin typeface="Century Schoolbook" pitchFamily="18" charset="0"/>
                <a:ea typeface="SimSun" pitchFamily="2" charset="-122"/>
              </a:rPr>
              <a:t>10 yıl sonra neler yapıyor olacağım ?</a:t>
            </a:r>
          </a:p>
        </p:txBody>
      </p:sp>
      <p:sp>
        <p:nvSpPr>
          <p:cNvPr id="14343" name="AutoShape 7"/>
          <p:cNvSpPr>
            <a:spLocks noChangeArrowheads="1"/>
          </p:cNvSpPr>
          <p:nvPr/>
        </p:nvSpPr>
        <p:spPr bwMode="auto">
          <a:xfrm>
            <a:off x="5292725" y="2997200"/>
            <a:ext cx="3260725" cy="1727200"/>
          </a:xfrm>
          <a:prstGeom prst="cloudCallout">
            <a:avLst>
              <a:gd name="adj1" fmla="val -69118"/>
              <a:gd name="adj2" fmla="val -14049"/>
            </a:avLst>
          </a:prstGeom>
          <a:noFill/>
          <a:ln w="76200">
            <a:solidFill>
              <a:srgbClr val="008000"/>
            </a:solidFill>
            <a:round/>
            <a:headEnd/>
            <a:tailEnd/>
          </a:ln>
          <a:effectLst/>
          <a:extLst/>
        </p:spPr>
        <p:txBody>
          <a:bodyPr lIns="91063" tIns="45539" rIns="91063" bIns="45539"/>
          <a:lstStyle/>
          <a:p>
            <a:pPr algn="ctr"/>
            <a:r>
              <a:rPr lang="tr-TR" altLang="tr-TR" sz="1700" b="1">
                <a:solidFill>
                  <a:srgbClr val="000000"/>
                </a:solidFill>
                <a:latin typeface="Century Schoolbook" pitchFamily="18" charset="0"/>
                <a:ea typeface="SimSun" pitchFamily="2" charset="-122"/>
              </a:rPr>
              <a:t>En başarılı hissettiğim alanlar nelerdir?</a:t>
            </a:r>
          </a:p>
        </p:txBody>
      </p:sp>
      <p:sp>
        <p:nvSpPr>
          <p:cNvPr id="14344" name="AutoShape 8"/>
          <p:cNvSpPr>
            <a:spLocks noChangeArrowheads="1"/>
          </p:cNvSpPr>
          <p:nvPr/>
        </p:nvSpPr>
        <p:spPr bwMode="auto">
          <a:xfrm>
            <a:off x="5076825" y="908050"/>
            <a:ext cx="3671888" cy="1766888"/>
          </a:xfrm>
          <a:prstGeom prst="cloudCallout">
            <a:avLst>
              <a:gd name="adj1" fmla="val -50148"/>
              <a:gd name="adj2" fmla="val 62350"/>
            </a:avLst>
          </a:prstGeom>
          <a:noFill/>
          <a:ln w="76200">
            <a:solidFill>
              <a:srgbClr val="0000FF"/>
            </a:solidFill>
            <a:round/>
            <a:headEnd/>
            <a:tailEnd/>
          </a:ln>
          <a:effectLst/>
          <a:extLst/>
        </p:spPr>
        <p:txBody>
          <a:bodyPr lIns="91063" tIns="45539" rIns="91063" bIns="45539"/>
          <a:lstStyle/>
          <a:p>
            <a:pPr algn="ctr"/>
            <a:r>
              <a:rPr lang="tr-TR" altLang="tr-TR" sz="1700" b="1">
                <a:solidFill>
                  <a:srgbClr val="FF0000"/>
                </a:solidFill>
                <a:latin typeface="Century Schoolbook" pitchFamily="18" charset="0"/>
                <a:ea typeface="SimSun" pitchFamily="2" charset="-122"/>
              </a:rPr>
              <a:t>Nasıl biriyim? Özelliklerim neler? Neleri iyi   </a:t>
            </a:r>
          </a:p>
          <a:p>
            <a:pPr algn="ctr"/>
            <a:r>
              <a:rPr lang="tr-TR" altLang="tr-TR" sz="1700" b="1">
                <a:solidFill>
                  <a:srgbClr val="FF0000"/>
                </a:solidFill>
                <a:latin typeface="Century Schoolbook" pitchFamily="18" charset="0"/>
                <a:ea typeface="SimSun" pitchFamily="2" charset="-122"/>
              </a:rPr>
              <a:t>   yapıyorum?</a:t>
            </a:r>
          </a:p>
        </p:txBody>
      </p:sp>
    </p:spTree>
    <p:extLst>
      <p:ext uri="{BB962C8B-B14F-4D97-AF65-F5344CB8AC3E}">
        <p14:creationId xmlns:p14="http://schemas.microsoft.com/office/powerpoint/2010/main" val="154062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611188" y="260350"/>
            <a:ext cx="8229600" cy="1066800"/>
          </a:xfrm>
        </p:spPr>
        <p:txBody>
          <a:bodyPr>
            <a:noAutofit/>
          </a:bodyPr>
          <a:lstStyle/>
          <a:p>
            <a:pPr algn="ctr" eaLnBrk="1" fontAlgn="auto" hangingPunct="1">
              <a:spcAft>
                <a:spcPts val="0"/>
              </a:spcAft>
              <a:defRPr/>
            </a:pPr>
            <a:r>
              <a:rPr lang="tr-TR" sz="4000" b="1" i="1" dirty="0" smtClean="0">
                <a:solidFill>
                  <a:schemeClr val="accent1">
                    <a:tint val="88000"/>
                    <a:satMod val="150000"/>
                  </a:schemeClr>
                </a:solidFill>
                <a:latin typeface="Times New Roman" pitchFamily="18" charset="0"/>
                <a:cs typeface="Times New Roman" pitchFamily="18" charset="0"/>
              </a:rPr>
              <a:t>HANGİ ALANLARDA YETENEKLİYİM?</a:t>
            </a:r>
          </a:p>
        </p:txBody>
      </p:sp>
      <p:sp>
        <p:nvSpPr>
          <p:cNvPr id="9219" name="2 İçerik Yer Tutucusu"/>
          <p:cNvSpPr>
            <a:spLocks noGrp="1"/>
          </p:cNvSpPr>
          <p:nvPr>
            <p:ph sz="quarter" idx="4294967295"/>
          </p:nvPr>
        </p:nvSpPr>
        <p:spPr>
          <a:xfrm>
            <a:off x="3563888" y="1844824"/>
            <a:ext cx="4788024" cy="1367606"/>
          </a:xfrm>
          <a:prstGeom prst="rect">
            <a:avLst/>
          </a:prstGeom>
        </p:spPr>
        <p:txBody>
          <a:bodyPr>
            <a:noAutofit/>
          </a:bodyPr>
          <a:lstStyle/>
          <a:p>
            <a:pPr marL="365760" indent="-256032" algn="just" eaLnBrk="1" fontAlgn="auto" hangingPunct="1">
              <a:spcAft>
                <a:spcPts val="0"/>
              </a:spcAft>
              <a:buClr>
                <a:schemeClr val="accent3"/>
              </a:buClr>
              <a:buFontTx/>
              <a:buNone/>
              <a:defRPr/>
            </a:pPr>
            <a:r>
              <a:rPr lang="tr-TR" sz="27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“Ben neleri yapabilirim?”</a:t>
            </a: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Hangi alanlarda yetenekliyim?”</a:t>
            </a: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“Hangi derslerden başarılıyım?” </a:t>
            </a:r>
            <a:r>
              <a:rPr lang="tr-TR" sz="2000" dirty="0" smtClean="0">
                <a:latin typeface="Times New Roman" pitchFamily="18" charset="0"/>
                <a:cs typeface="Times New Roman" pitchFamily="18" charset="0"/>
              </a:rPr>
              <a:t>sorularının cevabının verilmesi gerekir. </a:t>
            </a:r>
          </a:p>
          <a:p>
            <a:pPr marL="365760" indent="-256032" algn="just" eaLnBrk="1" fontAlgn="auto" hangingPunct="1">
              <a:spcAft>
                <a:spcPts val="0"/>
              </a:spcAft>
              <a:buClr>
                <a:schemeClr val="accent3"/>
              </a:buClr>
              <a:buFontTx/>
              <a:buNone/>
              <a:defRPr/>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Yetenek, meslekteki başarıyı ve doyumu etkileyen etkenlerden biridir ve temel gerekliliktir. Seçilecek mesleğin gerektirdiği yeteneğe sahip olmayan bireyin, işinde başarılı olması pek olası değildir. Veya mesleğin gerektirdiği yetenek düzeyi bireyin kapasitesinin altında ise, kişinin o meslekte doyum sağlaması mümkün olmayacaktır. </a:t>
            </a:r>
          </a:p>
          <a:p>
            <a:pPr marL="365760" indent="-256032" eaLnBrk="1" fontAlgn="auto" hangingPunct="1">
              <a:spcAft>
                <a:spcPts val="0"/>
              </a:spcAft>
              <a:buClr>
                <a:schemeClr val="accent3"/>
              </a:buClr>
              <a:buFontTx/>
              <a:buNone/>
              <a:defRPr/>
            </a:pPr>
            <a:r>
              <a:rPr lang="tr-TR" sz="2000" dirty="0" smtClean="0">
                <a:latin typeface="Times New Roman" pitchFamily="18" charset="0"/>
                <a:cs typeface="Times New Roman" pitchFamily="18" charset="0"/>
              </a:rPr>
              <a:t>		</a:t>
            </a:r>
            <a:r>
              <a:rPr lang="tr-TR" sz="2000" b="1"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365760" indent="-256032" eaLnBrk="1" fontAlgn="auto" hangingPunct="1">
              <a:spcAft>
                <a:spcPts val="0"/>
              </a:spcAft>
              <a:buClr>
                <a:schemeClr val="accent3"/>
              </a:buClr>
              <a:buFontTx/>
              <a:buNone/>
              <a:defRPr/>
            </a:pPr>
            <a:r>
              <a:rPr lang="tr-TR" sz="2700" b="1"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365760" indent="-256032" eaLnBrk="1" fontAlgn="auto" hangingPunct="1">
              <a:spcAft>
                <a:spcPts val="0"/>
              </a:spcAft>
              <a:buClr>
                <a:schemeClr val="accent3"/>
              </a:buClr>
              <a:buFontTx/>
              <a:buNone/>
              <a:defRPr/>
            </a:pPr>
            <a:r>
              <a:rPr lang="tr-TR" sz="2700" b="1"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365760" indent="-256032" eaLnBrk="1" fontAlgn="auto" hangingPunct="1">
              <a:spcAft>
                <a:spcPts val="0"/>
              </a:spcAft>
              <a:buClr>
                <a:schemeClr val="accent3"/>
              </a:buClr>
              <a:buFontTx/>
              <a:buNone/>
              <a:defRPr/>
            </a:pPr>
            <a:r>
              <a:rPr lang="tr-TR" sz="2700" dirty="0" smtClean="0">
                <a:latin typeface="Times New Roman" pitchFamily="18" charset="0"/>
                <a:cs typeface="Times New Roman" pitchFamily="18" charset="0"/>
              </a:rPr>
              <a:t>		</a:t>
            </a:r>
          </a:p>
          <a:p>
            <a:pPr marL="365760" indent="-256032" eaLnBrk="1" fontAlgn="auto" hangingPunct="1">
              <a:spcAft>
                <a:spcPts val="0"/>
              </a:spcAft>
              <a:buClr>
                <a:schemeClr val="accent3"/>
              </a:buClr>
              <a:buFontTx/>
              <a:buNone/>
              <a:defRPr/>
            </a:pPr>
            <a:r>
              <a:rPr lang="tr-TR" sz="2700" dirty="0" smtClean="0">
                <a:latin typeface="Times New Roman" pitchFamily="18" charset="0"/>
                <a:cs typeface="Times New Roman" pitchFamily="18" charset="0"/>
              </a:rPr>
              <a:t>		</a:t>
            </a:r>
            <a:br>
              <a:rPr lang="tr-TR" sz="2700" dirty="0" smtClean="0">
                <a:latin typeface="Times New Roman" pitchFamily="18" charset="0"/>
                <a:cs typeface="Times New Roman" pitchFamily="18" charset="0"/>
              </a:rPr>
            </a:br>
            <a:r>
              <a:rPr lang="tr-TR" sz="2700" dirty="0" smtClean="0">
                <a:latin typeface="Times New Roman" pitchFamily="18" charset="0"/>
                <a:cs typeface="Times New Roman" pitchFamily="18" charset="0"/>
              </a:rPr>
              <a:t/>
            </a:r>
            <a:br>
              <a:rPr lang="tr-TR" sz="2700" dirty="0" smtClean="0">
                <a:latin typeface="Times New Roman" pitchFamily="18" charset="0"/>
                <a:cs typeface="Times New Roman" pitchFamily="18" charset="0"/>
              </a:rPr>
            </a:br>
            <a:endParaRPr lang="tr-TR" sz="2700" dirty="0" smtClean="0">
              <a:latin typeface="Times New Roman" pitchFamily="18" charset="0"/>
              <a:cs typeface="Times New Roman" pitchFamily="18" charset="0"/>
            </a:endParaRPr>
          </a:p>
        </p:txBody>
      </p:sp>
      <p:sp>
        <p:nvSpPr>
          <p:cNvPr id="2" name="AutoShape 2" descr="MESLEKİ EĞİTİM NEDİR VE DOĞRU MESLEK SEÇİMİ NASIL YAPILIR? - Mesleki Eğitim  Merkez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MESLEKİ EĞİTİM NEDİR VE DOĞRU MESLEK SEÇİMİ NASIL YAPILIR? - Mesleki Eğitim  Merkez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318" name="Picture 6" descr="Başarı Meslek Seçimiyle Başlar - İş Rehberi - isbul.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3803882" cy="504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50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6512511" cy="1143000"/>
          </a:xfrm>
        </p:spPr>
        <p:txBody>
          <a:bodyPr/>
          <a:lstStyle/>
          <a:p>
            <a:pPr marL="0" indent="0">
              <a:buNone/>
            </a:pPr>
            <a:r>
              <a:rPr lang="tr-TR" dirty="0" smtClean="0"/>
              <a:t>Kariyer Nedir?</a:t>
            </a:r>
            <a:endParaRPr lang="tr-TR" dirty="0"/>
          </a:p>
        </p:txBody>
      </p:sp>
      <p:sp>
        <p:nvSpPr>
          <p:cNvPr id="3" name="İçerik Yer Tutucusu 2"/>
          <p:cNvSpPr>
            <a:spLocks noGrp="1"/>
          </p:cNvSpPr>
          <p:nvPr>
            <p:ph sz="quarter" idx="13"/>
          </p:nvPr>
        </p:nvSpPr>
        <p:spPr>
          <a:xfrm>
            <a:off x="467544" y="1988840"/>
            <a:ext cx="6400800" cy="3474720"/>
          </a:xfrm>
        </p:spPr>
        <p:txBody>
          <a:bodyPr>
            <a:normAutofit/>
          </a:bodyPr>
          <a:lstStyle/>
          <a:p>
            <a:pPr marL="45720" indent="0">
              <a:buNone/>
            </a:pPr>
            <a:r>
              <a:rPr lang="tr-TR" dirty="0" smtClean="0"/>
              <a:t>Kariyer</a:t>
            </a:r>
            <a:r>
              <a:rPr lang="tr-TR" dirty="0"/>
              <a:t>, "Kişinin başlangıç yaptığı, yaşamının üretken </a:t>
            </a:r>
            <a:r>
              <a:rPr lang="tr-TR" dirty="0" smtClean="0"/>
              <a:t>yıllarını kullanarak </a:t>
            </a:r>
            <a:r>
              <a:rPr lang="tr-TR" dirty="0"/>
              <a:t>geliştirdiği ve genelde çalışma hayatının sonuna dek sürdürdüğü </a:t>
            </a:r>
            <a:r>
              <a:rPr lang="tr-TR" dirty="0" smtClean="0"/>
              <a:t>iş ya </a:t>
            </a:r>
            <a:r>
              <a:rPr lang="tr-TR" dirty="0"/>
              <a:t>da pozisyon" şeklinde tanımlanmaktadır.</a:t>
            </a:r>
          </a:p>
          <a:p>
            <a:endParaRPr lang="tr-TR" dirty="0"/>
          </a:p>
        </p:txBody>
      </p:sp>
      <p:pic>
        <p:nvPicPr>
          <p:cNvPr id="2050" name="Picture 2" descr="Doğru kariyeri seçmene yardımcı olacak 5 soru | Kariyer Rehb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332" y="3068960"/>
            <a:ext cx="3040116"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64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323528" y="332656"/>
            <a:ext cx="8229600" cy="1082675"/>
          </a:xfrm>
        </p:spPr>
        <p:txBody>
          <a:bodyPr>
            <a:noAutofit/>
          </a:bodyPr>
          <a:lstStyle/>
          <a:p>
            <a:pPr algn="ctr" eaLnBrk="1" fontAlgn="auto" hangingPunct="1">
              <a:spcAft>
                <a:spcPts val="0"/>
              </a:spcAft>
              <a:defRPr/>
            </a:pPr>
            <a:r>
              <a:rPr lang="tr-TR" sz="4500" b="1" i="1" dirty="0" smtClean="0">
                <a:solidFill>
                  <a:schemeClr val="accent1">
                    <a:tint val="88000"/>
                    <a:satMod val="150000"/>
                  </a:schemeClr>
                </a:solidFill>
                <a:latin typeface="Times New Roman" pitchFamily="18" charset="0"/>
                <a:cs typeface="Times New Roman" pitchFamily="18" charset="0"/>
              </a:rPr>
              <a:t>Neleri yapmaktan hoşlanırım?</a:t>
            </a:r>
          </a:p>
        </p:txBody>
      </p:sp>
      <p:sp>
        <p:nvSpPr>
          <p:cNvPr id="13315" name="2 İçerik Yer Tutucusu"/>
          <p:cNvSpPr>
            <a:spLocks noGrp="1"/>
          </p:cNvSpPr>
          <p:nvPr>
            <p:ph sz="quarter" idx="4294967295"/>
          </p:nvPr>
        </p:nvSpPr>
        <p:spPr>
          <a:xfrm>
            <a:off x="179512" y="1628800"/>
            <a:ext cx="8569325" cy="4972050"/>
          </a:xfrm>
          <a:prstGeom prst="rect">
            <a:avLst/>
          </a:prstGeom>
        </p:spPr>
        <p:txBody>
          <a:bodyPr>
            <a:normAutofit/>
          </a:bodyPr>
          <a:lstStyle/>
          <a:p>
            <a:pPr marL="265176" indent="-265176" algn="just" eaLnBrk="1" fontAlgn="auto" hangingPunct="1">
              <a:spcAft>
                <a:spcPts val="0"/>
              </a:spcAft>
              <a:buFontTx/>
              <a:buNone/>
              <a:defRPr/>
            </a:pPr>
            <a:r>
              <a:rPr lang="tr-TR" sz="1600" dirty="0" smtClean="0">
                <a:latin typeface="Times New Roman" pitchFamily="18" charset="0"/>
                <a:cs typeface="Times New Roman" pitchFamily="18" charset="0"/>
              </a:rPr>
              <a:t>		Yetenekler bireyin hangi mesleklerde daha başarılı olabileceğinin, ilgiler ise bireyin hangi işleri yapmaktan zevk aldığının göstergesidir. </a:t>
            </a:r>
          </a:p>
          <a:p>
            <a:pPr marL="265176" indent="-265176" algn="just" eaLnBrk="1" fontAlgn="auto" hangingPunct="1">
              <a:spcAft>
                <a:spcPts val="0"/>
              </a:spcAft>
              <a:buFontTx/>
              <a:buNone/>
              <a:defRPr/>
            </a:pPr>
            <a:r>
              <a:rPr lang="tr-TR" sz="1600" dirty="0">
                <a:latin typeface="Times New Roman" pitchFamily="18" charset="0"/>
                <a:cs typeface="Times New Roman" pitchFamily="18" charset="0"/>
              </a:rPr>
              <a:t>	</a:t>
            </a:r>
            <a:r>
              <a:rPr lang="tr-TR" sz="1600" dirty="0" smtClean="0">
                <a:latin typeface="Times New Roman" pitchFamily="18" charset="0"/>
                <a:cs typeface="Times New Roman" pitchFamily="18" charset="0"/>
              </a:rPr>
              <a:t>	Hoşlandığınız dersler ve işler sizin ilginizin belirlenmesinde en önemli ipuçlarıdır. Dikkat edilmesi gereken nokta “</a:t>
            </a:r>
            <a:r>
              <a:rPr lang="tr-TR" sz="1600" b="1" dirty="0" smtClean="0">
                <a:latin typeface="Times New Roman" pitchFamily="18" charset="0"/>
                <a:cs typeface="Times New Roman" pitchFamily="18" charset="0"/>
              </a:rPr>
              <a:t>ilginin uzun süreli” </a:t>
            </a:r>
            <a:r>
              <a:rPr lang="tr-TR" sz="1600" dirty="0" smtClean="0">
                <a:latin typeface="Times New Roman" pitchFamily="18" charset="0"/>
                <a:cs typeface="Times New Roman" pitchFamily="18" charset="0"/>
              </a:rPr>
              <a:t>olmasıdır. İlgi duyduğumuz alanlar genellikle yetenekli olduğumuz alanlardır. Bazen de ilgi duyduğumuz alanda yeteneğimiz olmayabilir. Örneğin; müziğe, edebiyata birçoğumuzun ilgisi vardır. Ancak bu alanları meslek olarak seçecek yetenek düzeyine sahip değilsek bu ilgimizi sadece hobi olarak tatmin edebiliriz.</a:t>
            </a:r>
          </a:p>
          <a:p>
            <a:pPr marL="265176" indent="-265176" eaLnBrk="1" fontAlgn="auto" hangingPunct="1">
              <a:spcAft>
                <a:spcPts val="0"/>
              </a:spcAft>
              <a:buFontTx/>
              <a:buNone/>
              <a:defRPr/>
            </a:pPr>
            <a:endParaRPr lang="tr-TR" sz="2700" i="1" dirty="0" smtClean="0">
              <a:latin typeface="Times New Roman" pitchFamily="18" charset="0"/>
              <a:cs typeface="Times New Roman" pitchFamily="18" charset="0"/>
            </a:endParaRPr>
          </a:p>
          <a:p>
            <a:pPr marL="265176" indent="-265176" eaLnBrk="1" fontAlgn="auto" hangingPunct="1">
              <a:spcAft>
                <a:spcPts val="0"/>
              </a:spcAft>
              <a:buFontTx/>
              <a:buNone/>
              <a:defRPr/>
            </a:pPr>
            <a:r>
              <a:rPr lang="tr-TR" sz="2700" b="1" i="1" dirty="0" smtClean="0">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14338" name="Picture 2" descr="Meslek Seçimi - ÜniversiteGO - Üniversite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17032"/>
            <a:ext cx="40957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93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476250"/>
            <a:ext cx="8183562" cy="719138"/>
          </a:xfrm>
        </p:spPr>
        <p:txBody>
          <a:bodyPr>
            <a:noAutofit/>
          </a:bodyPr>
          <a:lstStyle/>
          <a:p>
            <a:pPr algn="ctr" eaLnBrk="1" fontAlgn="auto" hangingPunct="1">
              <a:spcAft>
                <a:spcPts val="0"/>
              </a:spcAft>
              <a:defRPr/>
            </a:pPr>
            <a:r>
              <a:rPr lang="tr-TR" sz="3700" b="1" i="1" dirty="0" smtClean="0">
                <a:solidFill>
                  <a:srgbClr val="F96501"/>
                </a:solidFill>
                <a:latin typeface="Times New Roman" pitchFamily="18" charset="0"/>
                <a:cs typeface="Times New Roman" pitchFamily="18" charset="0"/>
              </a:rPr>
              <a:t>Kişilik Özelliklerim</a:t>
            </a:r>
            <a:br>
              <a:rPr lang="tr-TR" sz="3700" b="1" i="1" dirty="0" smtClean="0">
                <a:solidFill>
                  <a:srgbClr val="F96501"/>
                </a:solidFill>
                <a:latin typeface="Times New Roman" pitchFamily="18" charset="0"/>
                <a:cs typeface="Times New Roman" pitchFamily="18" charset="0"/>
              </a:rPr>
            </a:br>
            <a:r>
              <a:rPr lang="tr-TR" sz="3700" b="1" i="1" dirty="0" smtClean="0">
                <a:solidFill>
                  <a:srgbClr val="F96501"/>
                </a:solidFill>
                <a:latin typeface="Times New Roman" pitchFamily="18" charset="0"/>
                <a:cs typeface="Times New Roman" pitchFamily="18" charset="0"/>
              </a:rPr>
              <a:t> seçeceğim mesleğe uygun mu?</a:t>
            </a:r>
            <a:endParaRPr lang="tr-TR" sz="3700" b="1" i="1" dirty="0">
              <a:solidFill>
                <a:srgbClr val="F96501"/>
              </a:solidFill>
              <a:latin typeface="Times New Roman" pitchFamily="18" charset="0"/>
              <a:cs typeface="Times New Roman" pitchFamily="18" charset="0"/>
            </a:endParaRPr>
          </a:p>
        </p:txBody>
      </p:sp>
      <p:sp>
        <p:nvSpPr>
          <p:cNvPr id="3" name="2 İçerik Yer Tutucusu"/>
          <p:cNvSpPr>
            <a:spLocks noGrp="1"/>
          </p:cNvSpPr>
          <p:nvPr>
            <p:ph sz="quarter" idx="4294967295"/>
          </p:nvPr>
        </p:nvSpPr>
        <p:spPr>
          <a:xfrm>
            <a:off x="395536" y="1916832"/>
            <a:ext cx="9649072" cy="5374010"/>
          </a:xfrm>
          <a:prstGeom prst="rect">
            <a:avLst/>
          </a:prstGeom>
        </p:spPr>
        <p:txBody>
          <a:bodyPr>
            <a:normAutofit/>
          </a:bodyPr>
          <a:lstStyle/>
          <a:p>
            <a:pPr marL="274320" indent="-274320" eaLnBrk="1" fontAlgn="auto" hangingPunct="1">
              <a:spcAft>
                <a:spcPts val="0"/>
              </a:spcAft>
              <a:buFont typeface="Wingdings" pitchFamily="2" charset="2"/>
              <a:buNone/>
              <a:defRPr/>
            </a:pPr>
            <a:r>
              <a:rPr lang="tr-TR" dirty="0" smtClean="0">
                <a:solidFill>
                  <a:schemeClr val="tx2">
                    <a:lumMod val="75000"/>
                  </a:schemeClr>
                </a:solidFill>
                <a:latin typeface="Times New Roman" pitchFamily="18" charset="0"/>
                <a:cs typeface="Times New Roman" pitchFamily="18" charset="0"/>
              </a:rPr>
              <a:t>		</a:t>
            </a:r>
            <a:r>
              <a:rPr lang="tr-TR" sz="1800" dirty="0" smtClean="0">
                <a:solidFill>
                  <a:schemeClr val="tx2">
                    <a:lumMod val="75000"/>
                  </a:schemeClr>
                </a:solidFill>
                <a:latin typeface="Times New Roman" pitchFamily="18" charset="0"/>
                <a:cs typeface="Times New Roman" pitchFamily="18" charset="0"/>
              </a:rPr>
              <a:t>Meslek seçerken, kişilik özelliklerinizin seçeceğimiz mesleğe uygunluğu da oldukça önemlidir.</a:t>
            </a:r>
          </a:p>
          <a:p>
            <a:pPr marL="274320" indent="-274320" eaLnBrk="1" fontAlgn="auto" hangingPunct="1">
              <a:spcAft>
                <a:spcPts val="0"/>
              </a:spcAft>
              <a:buFont typeface="Wingdings"/>
              <a:buChar char=""/>
              <a:defRPr/>
            </a:pPr>
            <a:r>
              <a:rPr lang="tr-TR" sz="1800" dirty="0" smtClean="0">
                <a:solidFill>
                  <a:schemeClr val="tx2">
                    <a:lumMod val="75000"/>
                  </a:schemeClr>
                </a:solidFill>
                <a:latin typeface="Times New Roman" pitchFamily="18" charset="0"/>
                <a:cs typeface="Times New Roman" pitchFamily="18" charset="0"/>
              </a:rPr>
              <a:t>İçe dönük müsün, sosyal bir insan mısın?</a:t>
            </a:r>
          </a:p>
          <a:p>
            <a:pPr marL="274320" indent="-274320" eaLnBrk="1" fontAlgn="auto" hangingPunct="1">
              <a:spcAft>
                <a:spcPts val="0"/>
              </a:spcAft>
              <a:buFont typeface="Wingdings"/>
              <a:buChar char=""/>
              <a:defRPr/>
            </a:pPr>
            <a:r>
              <a:rPr lang="tr-TR" sz="1800" dirty="0" smtClean="0">
                <a:solidFill>
                  <a:schemeClr val="tx2">
                    <a:lumMod val="75000"/>
                  </a:schemeClr>
                </a:solidFill>
                <a:latin typeface="Times New Roman" pitchFamily="18" charset="0"/>
                <a:cs typeface="Times New Roman" pitchFamily="18" charset="0"/>
              </a:rPr>
              <a:t>Lider özelliklere sahip misin? </a:t>
            </a:r>
          </a:p>
          <a:p>
            <a:pPr marL="274320" indent="-274320" eaLnBrk="1" fontAlgn="auto" hangingPunct="1">
              <a:spcAft>
                <a:spcPts val="0"/>
              </a:spcAft>
              <a:buFont typeface="Wingdings"/>
              <a:buChar char=""/>
              <a:defRPr/>
            </a:pPr>
            <a:r>
              <a:rPr lang="tr-TR" sz="1800" dirty="0" smtClean="0">
                <a:solidFill>
                  <a:schemeClr val="tx2">
                    <a:lumMod val="75000"/>
                  </a:schemeClr>
                </a:solidFill>
                <a:latin typeface="Times New Roman" pitchFamily="18" charset="0"/>
                <a:cs typeface="Times New Roman" pitchFamily="18" charset="0"/>
              </a:rPr>
              <a:t>Sabırlı mısın yoksa aceleci misin?</a:t>
            </a:r>
          </a:p>
          <a:p>
            <a:pPr marL="274320" indent="-274320" eaLnBrk="1" fontAlgn="auto" hangingPunct="1">
              <a:spcAft>
                <a:spcPts val="0"/>
              </a:spcAft>
              <a:buFont typeface="Wingdings"/>
              <a:buChar char=""/>
              <a:defRPr/>
            </a:pPr>
            <a:r>
              <a:rPr lang="tr-TR" sz="1800" dirty="0" smtClean="0">
                <a:solidFill>
                  <a:schemeClr val="tx2">
                    <a:lumMod val="75000"/>
                  </a:schemeClr>
                </a:solidFill>
                <a:latin typeface="Times New Roman" pitchFamily="18" charset="0"/>
                <a:cs typeface="Times New Roman" pitchFamily="18" charset="0"/>
              </a:rPr>
              <a:t>Bireysel mi çalışmayı seviyorsun, takım arkadaşları ile mi?</a:t>
            </a:r>
          </a:p>
          <a:p>
            <a:pPr marL="274320" indent="-274320" eaLnBrk="1" fontAlgn="auto" hangingPunct="1">
              <a:spcAft>
                <a:spcPts val="0"/>
              </a:spcAft>
              <a:buFont typeface="Wingdings"/>
              <a:buChar char=""/>
              <a:defRPr/>
            </a:pPr>
            <a:r>
              <a:rPr lang="tr-TR" sz="1800" dirty="0" smtClean="0">
                <a:solidFill>
                  <a:schemeClr val="tx2">
                    <a:lumMod val="75000"/>
                  </a:schemeClr>
                </a:solidFill>
                <a:latin typeface="Times New Roman" pitchFamily="18" charset="0"/>
                <a:cs typeface="Times New Roman" pitchFamily="18" charset="0"/>
              </a:rPr>
              <a:t>Sinirli misin, sakin mi?</a:t>
            </a:r>
          </a:p>
          <a:p>
            <a:pPr marL="274320" indent="-274320" eaLnBrk="1" fontAlgn="auto" hangingPunct="1">
              <a:spcAft>
                <a:spcPts val="0"/>
              </a:spcAft>
              <a:buFont typeface="Wingdings"/>
              <a:buChar char=""/>
              <a:defRPr/>
            </a:pPr>
            <a:r>
              <a:rPr lang="tr-TR" sz="1800" dirty="0" smtClean="0">
                <a:solidFill>
                  <a:schemeClr val="tx2">
                    <a:lumMod val="75000"/>
                  </a:schemeClr>
                </a:solidFill>
                <a:latin typeface="Times New Roman" pitchFamily="18" charset="0"/>
                <a:cs typeface="Times New Roman" pitchFamily="18" charset="0"/>
              </a:rPr>
              <a:t>…</a:t>
            </a:r>
            <a:endParaRPr lang="tr-TR" sz="1800" b="1" dirty="0" smtClean="0">
              <a:solidFill>
                <a:srgbClr val="7030A0"/>
              </a:solidFill>
              <a:latin typeface="Times New Roman" pitchFamily="18" charset="0"/>
              <a:cs typeface="Times New Roman" pitchFamily="18" charset="0"/>
            </a:endParaRPr>
          </a:p>
          <a:p>
            <a:pPr marL="274320" indent="-274320" algn="ctr" eaLnBrk="1" fontAlgn="auto" hangingPunct="1">
              <a:spcAft>
                <a:spcPts val="0"/>
              </a:spcAft>
              <a:buFont typeface="Wingdings 2" pitchFamily="18" charset="2"/>
              <a:buNone/>
              <a:defRPr/>
            </a:pPr>
            <a:r>
              <a:rPr lang="tr-TR" b="1" dirty="0" smtClean="0">
                <a:solidFill>
                  <a:srgbClr val="7030A0"/>
                </a:solidFill>
                <a:latin typeface="Times New Roman" pitchFamily="18" charset="0"/>
                <a:cs typeface="Times New Roman" pitchFamily="18" charset="0"/>
              </a:rPr>
              <a:t>		</a:t>
            </a:r>
            <a:endParaRPr lang="tr-TR" dirty="0" smtClean="0">
              <a:solidFill>
                <a:schemeClr val="tx2">
                  <a:lumMod val="75000"/>
                </a:schemeClr>
              </a:solidFill>
              <a:latin typeface="Times New Roman" pitchFamily="18" charset="0"/>
              <a:cs typeface="Times New Roman" pitchFamily="18" charset="0"/>
            </a:endParaRPr>
          </a:p>
          <a:p>
            <a:pPr marL="274320" indent="-274320" eaLnBrk="1" fontAlgn="auto" hangingPunct="1">
              <a:spcAft>
                <a:spcPts val="0"/>
              </a:spcAft>
              <a:buFont typeface="Wingdings"/>
              <a:buChar char=""/>
              <a:defRPr/>
            </a:pPr>
            <a:endParaRPr lang="tr-TR" dirty="0">
              <a:latin typeface="Times New Roman" pitchFamily="18" charset="0"/>
              <a:cs typeface="Times New Roman" pitchFamily="18" charset="0"/>
            </a:endParaRPr>
          </a:p>
        </p:txBody>
      </p:sp>
      <p:pic>
        <p:nvPicPr>
          <p:cNvPr id="15362" name="Picture 2" descr="En uygun meslek, çocukluk hayallerimizde saklıdır' - En Son Haberler -  Milliy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09408"/>
            <a:ext cx="3556364" cy="2736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980728"/>
            <a:ext cx="7920880" cy="1477328"/>
          </a:xfrm>
          <a:prstGeom prst="rect">
            <a:avLst/>
          </a:prstGeom>
        </p:spPr>
        <p:txBody>
          <a:bodyPr wrap="square">
            <a:spAutoFit/>
          </a:bodyPr>
          <a:lstStyle/>
          <a:p>
            <a:pPr marL="274320" indent="-274320" algn="ctr">
              <a:defRPr/>
            </a:pPr>
            <a:r>
              <a:rPr lang="tr-TR" b="1" dirty="0">
                <a:solidFill>
                  <a:srgbClr val="7030A0"/>
                </a:solidFill>
                <a:latin typeface="Times New Roman" pitchFamily="18" charset="0"/>
                <a:cs typeface="Times New Roman" pitchFamily="18" charset="0"/>
              </a:rPr>
              <a:t>Kişilik özellikleriniz ile seçeceğiniz mesleğin koşullarının uyumlu olması </a:t>
            </a:r>
            <a:br>
              <a:rPr lang="tr-TR" b="1" dirty="0">
                <a:solidFill>
                  <a:srgbClr val="7030A0"/>
                </a:solidFill>
                <a:latin typeface="Times New Roman" pitchFamily="18" charset="0"/>
                <a:cs typeface="Times New Roman" pitchFamily="18" charset="0"/>
              </a:rPr>
            </a:br>
            <a:r>
              <a:rPr lang="tr-TR" b="1" dirty="0">
                <a:solidFill>
                  <a:srgbClr val="7030A0"/>
                </a:solidFill>
                <a:latin typeface="Times New Roman" pitchFamily="18" charset="0"/>
                <a:cs typeface="Times New Roman" pitchFamily="18" charset="0"/>
              </a:rPr>
              <a:t>meslekte başarı olmanızı sağlar.</a:t>
            </a:r>
          </a:p>
          <a:p>
            <a:pPr marL="274320" indent="-274320" algn="ctr">
              <a:defRPr/>
            </a:pPr>
            <a:r>
              <a:rPr lang="tr-TR" b="1" dirty="0">
                <a:solidFill>
                  <a:srgbClr val="FF0000"/>
                </a:solidFill>
                <a:latin typeface="Times New Roman" pitchFamily="18" charset="0"/>
                <a:cs typeface="Times New Roman" pitchFamily="18" charset="0"/>
              </a:rPr>
              <a:t>Belirli fiziksel özellikler ve sağlık koşulları gerektiren </a:t>
            </a:r>
            <a:br>
              <a:rPr lang="tr-TR" b="1" dirty="0">
                <a:solidFill>
                  <a:srgbClr val="FF0000"/>
                </a:solidFill>
                <a:latin typeface="Times New Roman" pitchFamily="18" charset="0"/>
                <a:cs typeface="Times New Roman" pitchFamily="18" charset="0"/>
              </a:rPr>
            </a:br>
            <a:r>
              <a:rPr lang="tr-TR" b="1" dirty="0">
                <a:solidFill>
                  <a:srgbClr val="FF0000"/>
                </a:solidFill>
                <a:latin typeface="Times New Roman" pitchFamily="18" charset="0"/>
                <a:cs typeface="Times New Roman" pitchFamily="18" charset="0"/>
              </a:rPr>
              <a:t>askeri okulları, denizcilik ve havacılıkla ilgili  bölümleri seçerken bu koşullara sahip olup olmadığınıza dikkat etmelisiniz.</a:t>
            </a:r>
          </a:p>
        </p:txBody>
      </p:sp>
      <p:pic>
        <p:nvPicPr>
          <p:cNvPr id="16386" name="Picture 2" descr="Kariyer Planlama ve Meslek Seçimi | Gökkuşağı Kole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75505"/>
            <a:ext cx="894397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2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539552" y="260648"/>
            <a:ext cx="8229600" cy="928687"/>
          </a:xfrm>
        </p:spPr>
        <p:txBody>
          <a:bodyPr>
            <a:noAutofit/>
          </a:bodyPr>
          <a:lstStyle/>
          <a:p>
            <a:pPr algn="ctr" eaLnBrk="1" fontAlgn="auto" hangingPunct="1">
              <a:spcAft>
                <a:spcPts val="0"/>
              </a:spcAft>
              <a:defRPr/>
            </a:pPr>
            <a:r>
              <a:rPr lang="tr-TR" sz="4500" b="1" i="1" dirty="0" smtClean="0">
                <a:solidFill>
                  <a:schemeClr val="accent1">
                    <a:tint val="88000"/>
                    <a:satMod val="150000"/>
                  </a:schemeClr>
                </a:solidFill>
                <a:latin typeface="Times New Roman" pitchFamily="18" charset="0"/>
                <a:cs typeface="Times New Roman" pitchFamily="18" charset="0"/>
              </a:rPr>
              <a:t>Beklentilerim ve meslek değerlerim neler?</a:t>
            </a:r>
          </a:p>
        </p:txBody>
      </p:sp>
      <p:sp>
        <p:nvSpPr>
          <p:cNvPr id="11267" name="2 İçerik Yer Tutucusu"/>
          <p:cNvSpPr>
            <a:spLocks noGrp="1"/>
          </p:cNvSpPr>
          <p:nvPr>
            <p:ph sz="quarter" idx="4294967295"/>
          </p:nvPr>
        </p:nvSpPr>
        <p:spPr>
          <a:xfrm>
            <a:off x="256183" y="1851521"/>
            <a:ext cx="8472488" cy="4883150"/>
          </a:xfrm>
          <a:prstGeom prst="rect">
            <a:avLst/>
          </a:prstGeom>
        </p:spPr>
        <p:txBody>
          <a:bodyPr>
            <a:normAutofit/>
          </a:bodyPr>
          <a:lstStyle/>
          <a:p>
            <a:pPr marL="365760" indent="-256032" algn="just" eaLnBrk="1" fontAlgn="auto" hangingPunct="1">
              <a:spcAft>
                <a:spcPts val="0"/>
              </a:spcAft>
              <a:buClr>
                <a:schemeClr val="accent3"/>
              </a:buClr>
              <a:buFontTx/>
              <a:buNone/>
              <a:defRPr/>
            </a:pPr>
            <a:r>
              <a:rPr lang="tr-TR" sz="27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	 Meslek değerleri bir mesleğe girme sonucunda o mesleğin getirilerinden elde edilen doyumdur. Mesleğin kazanç durumu, sosyal güvencesi, kazandırdığı toplumsal saygınlık bu değerlere örnek verilebilir. Meslek değerleri, bir mesleği birey için değerli kılan özellikler anlamına gelir. </a:t>
            </a:r>
          </a:p>
          <a:p>
            <a:pPr marL="365760" indent="-256032" eaLnBrk="1" fontAlgn="auto" hangingPunct="1">
              <a:spcAft>
                <a:spcPts val="0"/>
              </a:spcAft>
              <a:buClr>
                <a:schemeClr val="accent3"/>
              </a:buClr>
              <a:buFontTx/>
              <a:buNone/>
              <a:defRPr/>
            </a:pP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	 “</a:t>
            </a:r>
            <a:r>
              <a:rPr lang="tr-TR" sz="2000" b="1" dirty="0" smtClean="0">
                <a:latin typeface="Times New Roman" pitchFamily="18" charset="0"/>
                <a:cs typeface="Times New Roman" pitchFamily="18" charset="0"/>
              </a:rPr>
              <a:t>Mesleğimden ne bekliyorum?”  </a:t>
            </a:r>
            <a:br>
              <a:rPr lang="tr-TR" sz="2000" b="1" dirty="0" smtClean="0">
                <a:latin typeface="Times New Roman" pitchFamily="18" charset="0"/>
                <a:cs typeface="Times New Roman" pitchFamily="18" charset="0"/>
              </a:rPr>
            </a:br>
            <a:r>
              <a:rPr lang="tr-TR" sz="2000" b="1" dirty="0" smtClean="0">
                <a:latin typeface="Times New Roman" pitchFamily="18" charset="0"/>
                <a:cs typeface="Times New Roman" pitchFamily="18" charset="0"/>
              </a:rPr>
              <a:t>	  “Nasıl bir iş istiyorum?” </a:t>
            </a:r>
            <a:r>
              <a:rPr lang="tr-TR" sz="2000" dirty="0" smtClean="0">
                <a:latin typeface="Times New Roman" pitchFamily="18" charset="0"/>
                <a:cs typeface="Times New Roman" pitchFamily="18" charset="0"/>
              </a:rPr>
              <a:t>gibi sorulara verilen cevaplar o kişinin mesleki değerlerini yansıtır.</a:t>
            </a:r>
          </a:p>
          <a:p>
            <a:pPr marL="365760" indent="-256032" eaLnBrk="1" fontAlgn="auto" hangingPunct="1">
              <a:spcAft>
                <a:spcPts val="0"/>
              </a:spcAft>
              <a:buClr>
                <a:schemeClr val="accent3"/>
              </a:buClr>
              <a:buFontTx/>
              <a:buNone/>
              <a:defRPr/>
            </a:pPr>
            <a:r>
              <a:rPr lang="tr-TR" sz="2700" dirty="0" smtClean="0">
                <a:latin typeface="Times New Roman" pitchFamily="18" charset="0"/>
                <a:cs typeface="Times New Roman" pitchFamily="18" charset="0"/>
              </a:rPr>
              <a:t>  </a:t>
            </a:r>
            <a:endParaRPr lang="tr-TR" sz="2700" i="1" dirty="0" smtClean="0">
              <a:latin typeface="Times New Roman" pitchFamily="18" charset="0"/>
              <a:cs typeface="Times New Roman" pitchFamily="18" charset="0"/>
            </a:endParaRPr>
          </a:p>
          <a:p>
            <a:pPr marL="365760" indent="-256032" eaLnBrk="1" fontAlgn="auto" hangingPunct="1">
              <a:spcAft>
                <a:spcPts val="0"/>
              </a:spcAft>
              <a:buClr>
                <a:schemeClr val="accent3"/>
              </a:buClr>
              <a:buFontTx/>
              <a:buNone/>
              <a:defRPr/>
            </a:pPr>
            <a:r>
              <a:rPr lang="tr-TR" sz="2700" i="1" dirty="0" smtClean="0">
                <a:latin typeface="Times New Roman" pitchFamily="18" charset="0"/>
                <a:cs typeface="Times New Roman" pitchFamily="18" charset="0"/>
              </a:rPr>
              <a:t>		</a:t>
            </a:r>
            <a:endParaRPr lang="tr-TR" sz="2700" dirty="0" smtClean="0">
              <a:latin typeface="Times New Roman" pitchFamily="18" charset="0"/>
              <a:cs typeface="Times New Roman" pitchFamily="18" charset="0"/>
            </a:endParaRPr>
          </a:p>
          <a:p>
            <a:pPr marL="365760" indent="-256032" eaLnBrk="1" fontAlgn="auto" hangingPunct="1">
              <a:spcAft>
                <a:spcPts val="0"/>
              </a:spcAft>
              <a:buClr>
                <a:schemeClr val="accent3"/>
              </a:buClr>
              <a:buFontTx/>
              <a:buNone/>
              <a:defRPr/>
            </a:pPr>
            <a:endParaRPr lang="tr-TR" sz="2700" dirty="0" smtClean="0">
              <a:latin typeface="Times New Roman" pitchFamily="18" charset="0"/>
              <a:cs typeface="Times New Roman" pitchFamily="18" charset="0"/>
            </a:endParaRPr>
          </a:p>
        </p:txBody>
      </p:sp>
      <p:pic>
        <p:nvPicPr>
          <p:cNvPr id="17410" name="Picture 2" descr="Serbest meslek nedir, serbest meslek erbabı kim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93096"/>
            <a:ext cx="7905750" cy="238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39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55650" y="404813"/>
            <a:ext cx="8229600" cy="928687"/>
          </a:xfrm>
        </p:spPr>
        <p:txBody>
          <a:bodyPr>
            <a:noAutofit/>
          </a:bodyPr>
          <a:lstStyle/>
          <a:p>
            <a:pPr algn="ctr" eaLnBrk="1" fontAlgn="auto" hangingPunct="1">
              <a:spcAft>
                <a:spcPts val="0"/>
              </a:spcAft>
              <a:defRPr/>
            </a:pPr>
            <a:r>
              <a:rPr lang="tr-TR" sz="5500" b="1" i="1" dirty="0" smtClean="0">
                <a:solidFill>
                  <a:schemeClr val="accent1">
                    <a:tint val="88000"/>
                    <a:satMod val="150000"/>
                  </a:schemeClr>
                </a:solidFill>
                <a:latin typeface="Times New Roman" pitchFamily="18" charset="0"/>
                <a:cs typeface="Times New Roman" pitchFamily="18" charset="0"/>
              </a:rPr>
              <a:t>Meslek Seçimi Yolunda</a:t>
            </a:r>
            <a:endParaRPr lang="tr-TR" sz="5500" b="1" i="1" dirty="0" smtClean="0">
              <a:solidFill>
                <a:schemeClr val="accent1">
                  <a:tint val="88000"/>
                  <a:satMod val="150000"/>
                </a:schemeClr>
              </a:solidFill>
            </a:endParaRPr>
          </a:p>
        </p:txBody>
      </p:sp>
      <p:sp>
        <p:nvSpPr>
          <p:cNvPr id="29699" name="Rectangle 3"/>
          <p:cNvSpPr>
            <a:spLocks noGrp="1" noChangeArrowheads="1"/>
          </p:cNvSpPr>
          <p:nvPr>
            <p:ph sz="quarter" idx="4294967295"/>
          </p:nvPr>
        </p:nvSpPr>
        <p:spPr>
          <a:xfrm>
            <a:off x="395288" y="1412875"/>
            <a:ext cx="8401050" cy="5286375"/>
          </a:xfrm>
          <a:prstGeom prst="rect">
            <a:avLst/>
          </a:prstGeom>
        </p:spPr>
        <p:txBody>
          <a:bodyPr/>
          <a:lstStyle/>
          <a:p>
            <a:pPr eaLnBrk="1" hangingPunct="1">
              <a:lnSpc>
                <a:spcPct val="90000"/>
              </a:lnSpc>
              <a:buFontTx/>
              <a:buNone/>
              <a:defRPr/>
            </a:pPr>
            <a:r>
              <a:rPr lang="tr-TR" sz="4000" b="1" i="1" dirty="0" smtClean="0">
                <a:solidFill>
                  <a:schemeClr val="accent1">
                    <a:lumMod val="75000"/>
                  </a:schemeClr>
                </a:solidFill>
                <a:latin typeface="Times New Roman" pitchFamily="18" charset="0"/>
                <a:cs typeface="Times New Roman" pitchFamily="18" charset="0"/>
              </a:rPr>
              <a:t>Meslekleri Tanımalısınız</a:t>
            </a:r>
          </a:p>
          <a:p>
            <a:pPr eaLnBrk="1" hangingPunct="1">
              <a:lnSpc>
                <a:spcPct val="90000"/>
              </a:lnSpc>
              <a:buFont typeface="Wingdings" pitchFamily="2" charset="2"/>
              <a:buChar char="ü"/>
              <a:defRPr/>
            </a:pPr>
            <a:r>
              <a:rPr lang="tr-TR" sz="1800" dirty="0" smtClean="0">
                <a:latin typeface="Times New Roman" pitchFamily="18" charset="0"/>
                <a:cs typeface="Times New Roman" pitchFamily="18" charset="0"/>
              </a:rPr>
              <a:t> Seçeceğiniz meslekte görevleriniz ve yapacağınız işler neler olacak?</a:t>
            </a:r>
          </a:p>
          <a:p>
            <a:pPr eaLnBrk="1" hangingPunct="1">
              <a:lnSpc>
                <a:spcPct val="90000"/>
              </a:lnSpc>
              <a:buFont typeface="Wingdings" pitchFamily="2" charset="2"/>
              <a:buChar char="ü"/>
              <a:defRPr/>
            </a:pPr>
            <a:r>
              <a:rPr lang="tr-TR" sz="1800" dirty="0" smtClean="0">
                <a:latin typeface="Times New Roman" pitchFamily="18" charset="0"/>
                <a:cs typeface="Times New Roman" pitchFamily="18" charset="0"/>
              </a:rPr>
              <a:t> Mesleğin gerektirdiği fiziksel ve psikolojik özellikler nelerdir?</a:t>
            </a:r>
          </a:p>
          <a:p>
            <a:pPr eaLnBrk="1" hangingPunct="1">
              <a:lnSpc>
                <a:spcPct val="90000"/>
              </a:lnSpc>
              <a:buFont typeface="Wingdings" pitchFamily="2" charset="2"/>
              <a:buChar char="ü"/>
              <a:defRPr/>
            </a:pPr>
            <a:r>
              <a:rPr lang="tr-TR" sz="1800" dirty="0" smtClean="0">
                <a:latin typeface="Times New Roman" pitchFamily="18" charset="0"/>
                <a:cs typeface="Times New Roman" pitchFamily="18" charset="0"/>
              </a:rPr>
              <a:t> Çalışma ortamı ve koşulları nasıldır? </a:t>
            </a:r>
          </a:p>
          <a:p>
            <a:pPr eaLnBrk="1" hangingPunct="1">
              <a:lnSpc>
                <a:spcPct val="90000"/>
              </a:lnSpc>
              <a:buFont typeface="Wingdings" pitchFamily="2" charset="2"/>
              <a:buChar char="ü"/>
              <a:defRPr/>
            </a:pPr>
            <a:r>
              <a:rPr lang="tr-TR" sz="1800" dirty="0" smtClean="0">
                <a:latin typeface="Times New Roman" pitchFamily="18" charset="0"/>
                <a:cs typeface="Times New Roman" pitchFamily="18" charset="0"/>
              </a:rPr>
              <a:t> Mesleğe yönelik eğitim süresi ne kadardır, mesleki eğitimde alınan dersler nelerdir, gerekli eğitimler nasıl ve nerelerden alınabilir? Ailenizin </a:t>
            </a:r>
            <a:r>
              <a:rPr lang="tr-TR" sz="1800" dirty="0" err="1" smtClean="0">
                <a:latin typeface="Times New Roman" pitchFamily="18" charset="0"/>
                <a:cs typeface="Times New Roman" pitchFamily="18" charset="0"/>
              </a:rPr>
              <a:t>sosyo</a:t>
            </a:r>
            <a:r>
              <a:rPr lang="tr-TR" sz="1800" dirty="0" smtClean="0">
                <a:latin typeface="Times New Roman" pitchFamily="18" charset="0"/>
                <a:cs typeface="Times New Roman" pitchFamily="18" charset="0"/>
              </a:rPr>
              <a:t>-ekonomik yapısı sizin bu eğitim imkanlarından yararlanmanıza olanak sağlıyor mu</a:t>
            </a:r>
            <a:r>
              <a:rPr lang="tr-TR" sz="1800" dirty="0" smtClean="0">
                <a:latin typeface="Times New Roman" pitchFamily="18" charset="0"/>
                <a:cs typeface="Times New Roman" pitchFamily="18" charset="0"/>
              </a:rPr>
              <a:t>?</a:t>
            </a:r>
            <a:endParaRPr lang="tr-TR" sz="1800" dirty="0" smtClean="0">
              <a:latin typeface="Times New Roman" pitchFamily="18" charset="0"/>
              <a:cs typeface="Times New Roman" pitchFamily="18" charset="0"/>
            </a:endParaRPr>
          </a:p>
        </p:txBody>
      </p:sp>
      <p:pic>
        <p:nvPicPr>
          <p:cNvPr id="18434" name="Picture 2" descr="Meslek Seçiminin Önemi ve Meslek Seçme Kriterleri - Nuri Nihat Aslanoba  Anadolu Lis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861048"/>
            <a:ext cx="4464496" cy="282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56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188913"/>
            <a:ext cx="8229600" cy="1066800"/>
          </a:xfrm>
        </p:spPr>
        <p:txBody>
          <a:bodyPr/>
          <a:lstStyle/>
          <a:p>
            <a:pPr algn="ctr" eaLnBrk="1" fontAlgn="auto" hangingPunct="1">
              <a:spcAft>
                <a:spcPts val="0"/>
              </a:spcAft>
              <a:defRPr/>
            </a:pPr>
            <a:r>
              <a:rPr lang="tr-TR" sz="5500" b="1" i="1" dirty="0" smtClean="0">
                <a:solidFill>
                  <a:schemeClr val="accent1">
                    <a:tint val="88000"/>
                    <a:satMod val="150000"/>
                  </a:schemeClr>
                </a:solidFill>
                <a:latin typeface="Times New Roman" pitchFamily="18" charset="0"/>
                <a:cs typeface="Times New Roman" pitchFamily="18" charset="0"/>
              </a:rPr>
              <a:t>Meslek Seçimi Yolunda</a:t>
            </a:r>
            <a:endParaRPr lang="tr-TR" sz="5500" b="1" i="1" dirty="0" smtClean="0">
              <a:solidFill>
                <a:schemeClr val="accent1">
                  <a:tint val="88000"/>
                  <a:satMod val="150000"/>
                </a:schemeClr>
              </a:solidFill>
            </a:endParaRPr>
          </a:p>
        </p:txBody>
      </p:sp>
      <p:sp>
        <p:nvSpPr>
          <p:cNvPr id="30723" name="Rectangle 3"/>
          <p:cNvSpPr>
            <a:spLocks noGrp="1" noChangeArrowheads="1"/>
          </p:cNvSpPr>
          <p:nvPr>
            <p:ph sz="quarter" idx="4294967295"/>
          </p:nvPr>
        </p:nvSpPr>
        <p:spPr>
          <a:xfrm>
            <a:off x="468313" y="1196975"/>
            <a:ext cx="3743647" cy="5500688"/>
          </a:xfrm>
          <a:prstGeom prst="rect">
            <a:avLst/>
          </a:prstGeom>
        </p:spPr>
        <p:txBody>
          <a:bodyPr>
            <a:normAutofit/>
          </a:bodyPr>
          <a:lstStyle/>
          <a:p>
            <a:pPr eaLnBrk="1" hangingPunct="1">
              <a:lnSpc>
                <a:spcPct val="90000"/>
              </a:lnSpc>
              <a:buFontTx/>
              <a:buNone/>
              <a:defRPr/>
            </a:pPr>
            <a:r>
              <a:rPr lang="tr-TR" sz="1800" b="1" i="1" dirty="0" smtClean="0">
                <a:solidFill>
                  <a:schemeClr val="accent1">
                    <a:lumMod val="75000"/>
                  </a:schemeClr>
                </a:solidFill>
                <a:latin typeface="Times New Roman" pitchFamily="18" charset="0"/>
                <a:cs typeface="Times New Roman" pitchFamily="18" charset="0"/>
              </a:rPr>
              <a:t>Meslekleri Tanımalısınız</a:t>
            </a:r>
          </a:p>
          <a:p>
            <a:pPr eaLnBrk="1" hangingPunct="1">
              <a:lnSpc>
                <a:spcPct val="90000"/>
              </a:lnSpc>
              <a:buFont typeface="Wingdings" pitchFamily="2" charset="2"/>
              <a:buChar char="ü"/>
              <a:defRPr/>
            </a:pPr>
            <a:r>
              <a:rPr lang="tr-TR" sz="1800" dirty="0" smtClean="0">
                <a:latin typeface="Times New Roman" pitchFamily="18" charset="0"/>
                <a:cs typeface="Times New Roman" pitchFamily="18" charset="0"/>
              </a:rPr>
              <a:t>Mesleğin sağladığı olanaklar nelerdir? Bu olanaklar sizin beklentinize cevap veriyor mu?</a:t>
            </a:r>
          </a:p>
          <a:p>
            <a:pPr eaLnBrk="1" hangingPunct="1">
              <a:lnSpc>
                <a:spcPct val="90000"/>
              </a:lnSpc>
              <a:buFont typeface="Wingdings" pitchFamily="2" charset="2"/>
              <a:buChar char="ü"/>
              <a:defRPr/>
            </a:pPr>
            <a:r>
              <a:rPr lang="tr-TR" sz="1800" dirty="0" smtClean="0">
                <a:latin typeface="Times New Roman" pitchFamily="18" charset="0"/>
                <a:cs typeface="Times New Roman" pitchFamily="18" charset="0"/>
              </a:rPr>
              <a:t>Meslekle ilgili çalışmalarda ne tür araç-gereç kullanılıyor?</a:t>
            </a:r>
          </a:p>
          <a:p>
            <a:pPr eaLnBrk="1" hangingPunct="1">
              <a:lnSpc>
                <a:spcPct val="90000"/>
              </a:lnSpc>
              <a:buFont typeface="Wingdings" pitchFamily="2" charset="2"/>
              <a:buChar char="ü"/>
              <a:defRPr/>
            </a:pPr>
            <a:r>
              <a:rPr lang="tr-TR" sz="1800" dirty="0" smtClean="0">
                <a:latin typeface="Times New Roman" pitchFamily="18" charset="0"/>
                <a:cs typeface="Times New Roman" pitchFamily="18" charset="0"/>
              </a:rPr>
              <a:t>Mesleğe ilişkin gelir düzeyi beklentilerinizi karşılıyor mu?</a:t>
            </a:r>
          </a:p>
          <a:p>
            <a:pPr eaLnBrk="1" hangingPunct="1">
              <a:lnSpc>
                <a:spcPct val="90000"/>
              </a:lnSpc>
              <a:buFont typeface="Wingdings" pitchFamily="2" charset="2"/>
              <a:buChar char="ü"/>
              <a:defRPr/>
            </a:pPr>
            <a:r>
              <a:rPr lang="tr-TR" sz="1800" dirty="0" smtClean="0">
                <a:latin typeface="Times New Roman" pitchFamily="18" charset="0"/>
                <a:cs typeface="Times New Roman" pitchFamily="18" charset="0"/>
              </a:rPr>
              <a:t>İş bulma olanakları nasıl? Ülkemizde ve dünyada mesleğin geleceği ne durumdadır?</a:t>
            </a:r>
          </a:p>
          <a:p>
            <a:pPr eaLnBrk="1" hangingPunct="1">
              <a:lnSpc>
                <a:spcPct val="90000"/>
              </a:lnSpc>
              <a:buFont typeface="Wingdings" pitchFamily="2" charset="2"/>
              <a:buChar char="ü"/>
              <a:defRPr/>
            </a:pPr>
            <a:r>
              <a:rPr lang="tr-TR" sz="1800" dirty="0" smtClean="0">
                <a:latin typeface="Times New Roman" pitchFamily="18" charset="0"/>
                <a:cs typeface="Times New Roman" pitchFamily="18" charset="0"/>
              </a:rPr>
              <a:t>Meslekte ilerleme ve kariyer olanakları nelerdir? </a:t>
            </a:r>
          </a:p>
        </p:txBody>
      </p:sp>
      <p:pic>
        <p:nvPicPr>
          <p:cNvPr id="19458" name="Picture 2" descr="İş Olanağı En İyi Olan Meslek Belli Oldu | Haber Sağlıkçı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772815"/>
            <a:ext cx="4915694"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18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395536" y="260648"/>
            <a:ext cx="8229600" cy="1066800"/>
          </a:xfrm>
        </p:spPr>
        <p:txBody>
          <a:bodyPr/>
          <a:lstStyle/>
          <a:p>
            <a:pPr algn="ctr" eaLnBrk="1" fontAlgn="auto" hangingPunct="1">
              <a:spcAft>
                <a:spcPts val="0"/>
              </a:spcAft>
              <a:defRPr/>
            </a:pPr>
            <a:r>
              <a:rPr lang="tr-TR" sz="5500" b="1" i="1" dirty="0" smtClean="0">
                <a:solidFill>
                  <a:schemeClr val="accent1">
                    <a:tint val="88000"/>
                    <a:satMod val="150000"/>
                  </a:schemeClr>
                </a:solidFill>
                <a:latin typeface="Times New Roman" pitchFamily="18" charset="0"/>
                <a:cs typeface="Times New Roman" pitchFamily="18" charset="0"/>
              </a:rPr>
              <a:t>Meslek Seçimi Yolunda</a:t>
            </a:r>
            <a:endParaRPr lang="tr-TR" sz="5500" b="1" i="1" dirty="0" smtClean="0">
              <a:solidFill>
                <a:schemeClr val="accent1">
                  <a:tint val="88000"/>
                  <a:satMod val="150000"/>
                </a:schemeClr>
              </a:solidFill>
            </a:endParaRPr>
          </a:p>
        </p:txBody>
      </p:sp>
      <p:sp>
        <p:nvSpPr>
          <p:cNvPr id="31747" name="2 İçerik Yer Tutucusu"/>
          <p:cNvSpPr>
            <a:spLocks noGrp="1"/>
          </p:cNvSpPr>
          <p:nvPr>
            <p:ph sz="quarter" idx="4294967295"/>
          </p:nvPr>
        </p:nvSpPr>
        <p:spPr>
          <a:xfrm>
            <a:off x="539552" y="1412776"/>
            <a:ext cx="9793088" cy="4525963"/>
          </a:xfrm>
          <a:prstGeom prst="rect">
            <a:avLst/>
          </a:prstGeom>
        </p:spPr>
        <p:txBody>
          <a:bodyPr/>
          <a:lstStyle/>
          <a:p>
            <a:pPr eaLnBrk="1" hangingPunct="1">
              <a:buFontTx/>
              <a:buNone/>
              <a:defRPr/>
            </a:pPr>
            <a:r>
              <a:rPr lang="tr-TR" sz="2000" b="1" i="1" dirty="0" smtClean="0">
                <a:solidFill>
                  <a:schemeClr val="accent1">
                    <a:lumMod val="75000"/>
                  </a:schemeClr>
                </a:solidFill>
                <a:latin typeface="Times New Roman" pitchFamily="18" charset="0"/>
                <a:cs typeface="Times New Roman" pitchFamily="18" charset="0"/>
              </a:rPr>
              <a:t>Eğitim Yerlerini de Tanımalısınız</a:t>
            </a:r>
          </a:p>
          <a:p>
            <a:pPr eaLnBrk="1" hangingPunct="1">
              <a:buFont typeface="Wingdings" pitchFamily="2" charset="2"/>
              <a:buChar char="ü"/>
              <a:defRPr/>
            </a:pPr>
            <a:r>
              <a:rPr lang="tr-TR" sz="2000" dirty="0" smtClean="0">
                <a:latin typeface="Times New Roman" pitchFamily="18" charset="0"/>
                <a:cs typeface="Times New Roman" pitchFamily="18" charset="0"/>
              </a:rPr>
              <a:t>Seçilmesi düşünülen meslekle ilgili eğitim kurumları nelerdir?</a:t>
            </a:r>
          </a:p>
          <a:p>
            <a:pPr eaLnBrk="1" hangingPunct="1">
              <a:buFont typeface="Wingdings" pitchFamily="2" charset="2"/>
              <a:buChar char="ü"/>
              <a:defRPr/>
            </a:pPr>
            <a:r>
              <a:rPr lang="tr-TR" sz="2000" dirty="0" smtClean="0">
                <a:latin typeface="Times New Roman" pitchFamily="18" charset="0"/>
                <a:cs typeface="Times New Roman" pitchFamily="18" charset="0"/>
              </a:rPr>
              <a:t>Bu eğitim kurumundan nasıl ve ne şekilde </a:t>
            </a:r>
            <a:r>
              <a:rPr lang="tr-TR" sz="2000" dirty="0" err="1" smtClean="0">
                <a:latin typeface="Times New Roman" pitchFamily="18" charset="0"/>
                <a:cs typeface="Times New Roman" pitchFamily="18" charset="0"/>
              </a:rPr>
              <a:t>yararlanabilinir</a:t>
            </a:r>
            <a:r>
              <a:rPr lang="tr-TR" sz="2000" dirty="0" smtClean="0">
                <a:latin typeface="Times New Roman" pitchFamily="18" charset="0"/>
                <a:cs typeface="Times New Roman" pitchFamily="18" charset="0"/>
              </a:rPr>
              <a:t>?</a:t>
            </a:r>
          </a:p>
          <a:p>
            <a:pPr eaLnBrk="1" hangingPunct="1">
              <a:buFont typeface="Wingdings" pitchFamily="2" charset="2"/>
              <a:buChar char="ü"/>
              <a:defRPr/>
            </a:pPr>
            <a:r>
              <a:rPr lang="tr-TR" sz="2000" dirty="0" smtClean="0">
                <a:latin typeface="Times New Roman" pitchFamily="18" charset="0"/>
                <a:cs typeface="Times New Roman" pitchFamily="18" charset="0"/>
              </a:rPr>
              <a:t>Mesleki eğitim kurumlarına başvuru şartları nelerdir?</a:t>
            </a:r>
          </a:p>
          <a:p>
            <a:pPr eaLnBrk="1" hangingPunct="1">
              <a:buFont typeface="Wingdings" pitchFamily="2" charset="2"/>
              <a:buChar char="ü"/>
              <a:defRPr/>
            </a:pPr>
            <a:r>
              <a:rPr lang="tr-TR" sz="2000" dirty="0" smtClean="0">
                <a:latin typeface="Times New Roman" pitchFamily="18" charset="0"/>
                <a:cs typeface="Times New Roman" pitchFamily="18" charset="0"/>
              </a:rPr>
              <a:t>Eğitim süresi ve maliyeti ne kadardır?</a:t>
            </a:r>
          </a:p>
          <a:p>
            <a:pPr eaLnBrk="1" hangingPunct="1">
              <a:buFont typeface="Wingdings" pitchFamily="2" charset="2"/>
              <a:buChar char="ü"/>
              <a:defRPr/>
            </a:pPr>
            <a:endParaRPr lang="tr-TR" sz="2900" dirty="0" smtClean="0">
              <a:latin typeface="Times New Roman" pitchFamily="18" charset="0"/>
              <a:cs typeface="Times New Roman" pitchFamily="18" charset="0"/>
            </a:endParaRPr>
          </a:p>
          <a:p>
            <a:pPr eaLnBrk="1" hangingPunct="1">
              <a:buFontTx/>
              <a:buNone/>
              <a:defRPr/>
            </a:pPr>
            <a:endParaRPr lang="tr-TR" sz="2900" dirty="0" smtClean="0">
              <a:latin typeface="Times New Roman" pitchFamily="18" charset="0"/>
              <a:cs typeface="Times New Roman" pitchFamily="18" charset="0"/>
            </a:endParaRPr>
          </a:p>
        </p:txBody>
      </p:sp>
      <p:pic>
        <p:nvPicPr>
          <p:cNvPr id="20484" name="Picture 4" descr="Türkiye'nin En İtibarlı Meslekleri Açıkland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433521"/>
            <a:ext cx="5355729" cy="328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934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32771" name="2 İçerik Yer Tutucusu"/>
          <p:cNvSpPr>
            <a:spLocks noGrp="1"/>
          </p:cNvSpPr>
          <p:nvPr>
            <p:ph sz="quarter" idx="4294967295"/>
          </p:nvPr>
        </p:nvSpPr>
        <p:spPr>
          <a:xfrm>
            <a:off x="457200" y="1600200"/>
            <a:ext cx="7467600" cy="4873625"/>
          </a:xfrm>
          <a:prstGeom prst="rect">
            <a:avLst/>
          </a:prstGeom>
        </p:spPr>
        <p:txBody>
          <a:bodyPr/>
          <a:lstStyle/>
          <a:p>
            <a:pPr eaLnBrk="1" hangingPunct="1">
              <a:buFont typeface="Wingdings 2" pitchFamily="18" charset="2"/>
              <a:buNone/>
            </a:pPr>
            <a:r>
              <a:rPr lang="tr-TR" smtClean="0"/>
              <a:t>  </a:t>
            </a:r>
          </a:p>
        </p:txBody>
      </p:sp>
      <p:pic>
        <p:nvPicPr>
          <p:cNvPr id="32772" name="Picture 2" descr="D:\REHBERLİK\R\REHBERLİK PANOSU\ÇIKARDIM\mesleki rehberlik.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841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04664" y="404813"/>
            <a:ext cx="11017223" cy="981075"/>
          </a:xfrm>
        </p:spPr>
        <p:txBody>
          <a:bodyPr>
            <a:noAutofit/>
          </a:bodyPr>
          <a:lstStyle/>
          <a:p>
            <a:pPr algn="ctr" eaLnBrk="1" fontAlgn="auto" hangingPunct="1">
              <a:spcAft>
                <a:spcPts val="0"/>
              </a:spcAft>
              <a:defRPr/>
            </a:pPr>
            <a:r>
              <a:rPr lang="tr-TR" sz="3600" b="1" i="1" dirty="0" smtClean="0">
                <a:solidFill>
                  <a:schemeClr val="accent1">
                    <a:tint val="88000"/>
                    <a:satMod val="150000"/>
                  </a:schemeClr>
                </a:solidFill>
                <a:latin typeface="Times New Roman" pitchFamily="18" charset="0"/>
                <a:cs typeface="Times New Roman" pitchFamily="18" charset="0"/>
              </a:rPr>
              <a:t>Meslekler Hakkında </a:t>
            </a:r>
            <a:br>
              <a:rPr lang="tr-TR" sz="3600" b="1" i="1" dirty="0" smtClean="0">
                <a:solidFill>
                  <a:schemeClr val="accent1">
                    <a:tint val="88000"/>
                    <a:satMod val="150000"/>
                  </a:schemeClr>
                </a:solidFill>
                <a:latin typeface="Times New Roman" pitchFamily="18" charset="0"/>
                <a:cs typeface="Times New Roman" pitchFamily="18" charset="0"/>
              </a:rPr>
            </a:br>
            <a:r>
              <a:rPr lang="tr-TR" sz="3600" b="1" i="1" dirty="0" smtClean="0">
                <a:solidFill>
                  <a:schemeClr val="accent1">
                    <a:tint val="88000"/>
                    <a:satMod val="150000"/>
                  </a:schemeClr>
                </a:solidFill>
                <a:latin typeface="Times New Roman" pitchFamily="18" charset="0"/>
                <a:cs typeface="Times New Roman" pitchFamily="18" charset="0"/>
              </a:rPr>
              <a:t>Bilgi Edinme Yolları</a:t>
            </a:r>
            <a:endParaRPr lang="tr-TR" sz="3600" b="1" i="1" dirty="0" smtClean="0">
              <a:solidFill>
                <a:schemeClr val="tx1"/>
              </a:solidFill>
              <a:latin typeface="Times New Roman" pitchFamily="18" charset="0"/>
              <a:cs typeface="Times New Roman" pitchFamily="18" charset="0"/>
            </a:endParaRPr>
          </a:p>
        </p:txBody>
      </p:sp>
      <p:sp>
        <p:nvSpPr>
          <p:cNvPr id="33795" name="Text Box 3"/>
          <p:cNvSpPr txBox="1">
            <a:spLocks noChangeArrowheads="1"/>
          </p:cNvSpPr>
          <p:nvPr/>
        </p:nvSpPr>
        <p:spPr bwMode="auto">
          <a:xfrm>
            <a:off x="107504" y="1916832"/>
            <a:ext cx="8893175"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spcBef>
                <a:spcPct val="50000"/>
              </a:spcBef>
              <a:buFont typeface="Wingdings" pitchFamily="2" charset="2"/>
              <a:buChar char="v"/>
            </a:pPr>
            <a:r>
              <a:rPr lang="tr-TR" sz="2000" b="1" dirty="0">
                <a:latin typeface="Times New Roman" pitchFamily="18" charset="0"/>
              </a:rPr>
              <a:t>Meslekleri tanıtıcı yayınları, mesleklerle ilgili yazıları, </a:t>
            </a:r>
            <a:br>
              <a:rPr lang="tr-TR" sz="2000" b="1" dirty="0">
                <a:latin typeface="Times New Roman" pitchFamily="18" charset="0"/>
              </a:rPr>
            </a:br>
            <a:r>
              <a:rPr lang="tr-TR" sz="2000" b="1" dirty="0">
                <a:latin typeface="Times New Roman" pitchFamily="18" charset="0"/>
              </a:rPr>
              <a:t>gazete ve dergilerin eğitim köşelerini okumak</a:t>
            </a:r>
          </a:p>
          <a:p>
            <a:pPr algn="ctr" eaLnBrk="1" hangingPunct="1">
              <a:lnSpc>
                <a:spcPct val="90000"/>
              </a:lnSpc>
              <a:spcBef>
                <a:spcPct val="50000"/>
              </a:spcBef>
              <a:buFont typeface="Wingdings" pitchFamily="2" charset="2"/>
              <a:buChar char="v"/>
            </a:pPr>
            <a:r>
              <a:rPr lang="tr-TR" sz="2000" b="1" dirty="0">
                <a:latin typeface="Times New Roman" pitchFamily="18" charset="0"/>
              </a:rPr>
              <a:t>Okul Rehber Öğretmenine danışmak </a:t>
            </a:r>
          </a:p>
          <a:p>
            <a:pPr algn="ctr" eaLnBrk="1" hangingPunct="1">
              <a:lnSpc>
                <a:spcPct val="90000"/>
              </a:lnSpc>
              <a:spcBef>
                <a:spcPct val="50000"/>
              </a:spcBef>
              <a:buFont typeface="Wingdings" pitchFamily="2" charset="2"/>
              <a:buChar char="v"/>
            </a:pPr>
            <a:r>
              <a:rPr lang="tr-TR" sz="2000" b="1" dirty="0">
                <a:latin typeface="Times New Roman" pitchFamily="18" charset="0"/>
              </a:rPr>
              <a:t>Değişik mesleklerdeki kişilerle görüşmek</a:t>
            </a:r>
          </a:p>
          <a:p>
            <a:pPr algn="ctr" eaLnBrk="1" hangingPunct="1">
              <a:lnSpc>
                <a:spcPct val="90000"/>
              </a:lnSpc>
              <a:spcBef>
                <a:spcPct val="50000"/>
              </a:spcBef>
              <a:buFont typeface="Wingdings" pitchFamily="2" charset="2"/>
              <a:buChar char="v"/>
            </a:pPr>
            <a:r>
              <a:rPr lang="tr-TR" sz="2000" b="1" dirty="0">
                <a:latin typeface="Times New Roman" pitchFamily="18" charset="0"/>
              </a:rPr>
              <a:t>Mesleklerin uygulanma biçimlerini gözlemlemek</a:t>
            </a:r>
          </a:p>
          <a:p>
            <a:pPr algn="ctr" eaLnBrk="1" hangingPunct="1">
              <a:lnSpc>
                <a:spcPct val="90000"/>
              </a:lnSpc>
              <a:spcBef>
                <a:spcPct val="50000"/>
              </a:spcBef>
              <a:buFont typeface="Wingdings" pitchFamily="2" charset="2"/>
              <a:buChar char="v"/>
            </a:pPr>
            <a:r>
              <a:rPr lang="tr-TR" sz="2000" b="1" dirty="0">
                <a:latin typeface="Times New Roman" pitchFamily="18" charset="0"/>
              </a:rPr>
              <a:t>Üniversitelerin web sayfalarını incelemek</a:t>
            </a:r>
          </a:p>
          <a:p>
            <a:pPr algn="ctr" eaLnBrk="1" hangingPunct="1">
              <a:lnSpc>
                <a:spcPct val="90000"/>
              </a:lnSpc>
              <a:spcBef>
                <a:spcPct val="50000"/>
              </a:spcBef>
              <a:buFont typeface="Wingdings" pitchFamily="2" charset="2"/>
              <a:buChar char="v"/>
            </a:pPr>
            <a:r>
              <a:rPr lang="tr-TR" sz="2000" b="1" dirty="0">
                <a:latin typeface="Times New Roman" pitchFamily="18" charset="0"/>
              </a:rPr>
              <a:t>Üniversitelerin ders programlarını incelemek, </a:t>
            </a:r>
            <a:br>
              <a:rPr lang="tr-TR" sz="2000" b="1" dirty="0">
                <a:latin typeface="Times New Roman" pitchFamily="18" charset="0"/>
              </a:rPr>
            </a:br>
            <a:r>
              <a:rPr lang="tr-TR" sz="2000" b="1" dirty="0">
                <a:latin typeface="Times New Roman" pitchFamily="18" charset="0"/>
              </a:rPr>
              <a:t>öğrenci ve öğretim üyeleri ile konuşmak</a:t>
            </a:r>
          </a:p>
          <a:p>
            <a:pPr algn="ctr" eaLnBrk="1" hangingPunct="1">
              <a:lnSpc>
                <a:spcPct val="90000"/>
              </a:lnSpc>
              <a:spcBef>
                <a:spcPct val="50000"/>
              </a:spcBef>
              <a:buFont typeface="Wingdings" pitchFamily="2" charset="2"/>
              <a:buChar char="v"/>
            </a:pPr>
            <a:r>
              <a:rPr lang="tr-TR" sz="2000" b="1" dirty="0">
                <a:latin typeface="Times New Roman" pitchFamily="18" charset="0"/>
              </a:rPr>
              <a:t>Meslek tanıtım seminerlerine, üniversite gezilerine katılmak</a:t>
            </a:r>
          </a:p>
          <a:p>
            <a:pPr algn="ctr" eaLnBrk="1" hangingPunct="1">
              <a:lnSpc>
                <a:spcPct val="90000"/>
              </a:lnSpc>
              <a:spcBef>
                <a:spcPct val="50000"/>
              </a:spcBef>
              <a:buFont typeface="Wingdings" pitchFamily="2" charset="2"/>
              <a:buChar char="v"/>
            </a:pPr>
            <a:r>
              <a:rPr lang="tr-TR" sz="2000" b="1" dirty="0">
                <a:latin typeface="Times New Roman" pitchFamily="18" charset="0"/>
              </a:rPr>
              <a:t>TV’de mesleklerin tanıtıldığı programları izlemek</a:t>
            </a:r>
          </a:p>
          <a:p>
            <a:pPr algn="ctr" eaLnBrk="1" hangingPunct="1">
              <a:lnSpc>
                <a:spcPct val="90000"/>
              </a:lnSpc>
              <a:spcBef>
                <a:spcPct val="50000"/>
              </a:spcBef>
              <a:buFont typeface="Wingdings" pitchFamily="2" charset="2"/>
              <a:buChar char="v"/>
            </a:pPr>
            <a:r>
              <a:rPr lang="tr-TR" sz="2000" b="1" dirty="0" err="1">
                <a:latin typeface="Times New Roman" pitchFamily="18" charset="0"/>
              </a:rPr>
              <a:t>İşkur</a:t>
            </a:r>
            <a:r>
              <a:rPr lang="tr-TR" sz="2000" b="1" dirty="0">
                <a:latin typeface="Times New Roman" pitchFamily="18" charset="0"/>
              </a:rPr>
              <a:t>, MYK web sayfalarını incelemek</a:t>
            </a:r>
          </a:p>
        </p:txBody>
      </p:sp>
    </p:spTree>
    <p:extLst>
      <p:ext uri="{BB962C8B-B14F-4D97-AF65-F5344CB8AC3E}">
        <p14:creationId xmlns:p14="http://schemas.microsoft.com/office/powerpoint/2010/main" val="30787200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  </a:t>
            </a:r>
            <a:endParaRPr lang="tr-TR" dirty="0"/>
          </a:p>
        </p:txBody>
      </p:sp>
      <p:sp>
        <p:nvSpPr>
          <p:cNvPr id="24579" name="2 İçerik Yer Tutucusu"/>
          <p:cNvSpPr>
            <a:spLocks noGrp="1"/>
          </p:cNvSpPr>
          <p:nvPr>
            <p:ph sz="quarter" idx="4294967295"/>
          </p:nvPr>
        </p:nvSpPr>
        <p:spPr>
          <a:xfrm>
            <a:off x="611188" y="188913"/>
            <a:ext cx="7467600" cy="531812"/>
          </a:xfrm>
          <a:prstGeom prst="rect">
            <a:avLst/>
          </a:prstGeom>
        </p:spPr>
        <p:txBody>
          <a:bodyPr>
            <a:normAutofit lnSpcReduction="10000"/>
          </a:bodyPr>
          <a:lstStyle/>
          <a:p>
            <a:pPr marL="274320" indent="-274320" algn="ctr" eaLnBrk="1" fontAlgn="auto" hangingPunct="1">
              <a:spcAft>
                <a:spcPts val="0"/>
              </a:spcAft>
              <a:buFont typeface="Wingdings 2" pitchFamily="18" charset="2"/>
              <a:buNone/>
              <a:defRPr/>
            </a:pPr>
            <a:r>
              <a:rPr lang="tr-TR" sz="3200" b="1" dirty="0" smtClean="0">
                <a:solidFill>
                  <a:srgbClr val="FF0000"/>
                </a:solidFill>
                <a:hlinkClick r:id="rId2"/>
              </a:rPr>
              <a:t>http://mbs.meb.gov.tr/ </a:t>
            </a:r>
            <a:endParaRPr lang="tr-TR" sz="3200" b="1" dirty="0" smtClean="0">
              <a:solidFill>
                <a:srgbClr val="FF0000"/>
              </a:solidFill>
            </a:endParaRPr>
          </a:p>
        </p:txBody>
      </p:sp>
      <p:pic>
        <p:nvPicPr>
          <p:cNvPr id="5" name="4 Resim" descr="Adsız1.png"/>
          <p:cNvPicPr>
            <a:picLocks noChangeAspect="1"/>
          </p:cNvPicPr>
          <p:nvPr/>
        </p:nvPicPr>
        <p:blipFill>
          <a:blip r:embed="rId3"/>
          <a:stretch>
            <a:fillRect/>
          </a:stretch>
        </p:blipFill>
        <p:spPr>
          <a:xfrm>
            <a:off x="539750" y="908050"/>
            <a:ext cx="7867650" cy="581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5977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836712"/>
            <a:ext cx="6512511" cy="1143000"/>
          </a:xfrm>
        </p:spPr>
        <p:txBody>
          <a:bodyPr/>
          <a:lstStyle/>
          <a:p>
            <a:pPr marL="0" indent="0">
              <a:buNone/>
            </a:pPr>
            <a:r>
              <a:rPr lang="tr-TR" dirty="0" smtClean="0"/>
              <a:t>Kariyer Gelişimi</a:t>
            </a:r>
            <a:endParaRPr lang="tr-TR" dirty="0"/>
          </a:p>
        </p:txBody>
      </p:sp>
      <p:sp>
        <p:nvSpPr>
          <p:cNvPr id="3" name="İçerik Yer Tutucusu 2"/>
          <p:cNvSpPr>
            <a:spLocks noGrp="1"/>
          </p:cNvSpPr>
          <p:nvPr>
            <p:ph sz="quarter" idx="13"/>
          </p:nvPr>
        </p:nvSpPr>
        <p:spPr>
          <a:xfrm>
            <a:off x="4355976" y="2132856"/>
            <a:ext cx="4248472" cy="3474720"/>
          </a:xfrm>
        </p:spPr>
        <p:txBody>
          <a:bodyPr>
            <a:normAutofit fontScale="77500" lnSpcReduction="20000"/>
          </a:bodyPr>
          <a:lstStyle/>
          <a:p>
            <a:pPr marL="45720" indent="0">
              <a:buNone/>
            </a:pPr>
            <a:r>
              <a:rPr lang="tr-TR" dirty="0" smtClean="0"/>
              <a:t>	Kariyer </a:t>
            </a:r>
            <a:r>
              <a:rPr lang="tr-TR" dirty="0"/>
              <a:t>geliştirme, bireylerin kendine özgü sorun, tema ve görevler bütünü içinde aşamalı olarak kendilerini geliştirme faaliyetleridir. Kariyer geliştirme bir başka tanımlamaya göre ise, çalışanların kendine özgü yeteneklerini geliştirme, değerlendirme ve genişletme gücü vererek kariyer amaçlarını ve hedeflerini gerçekleştirmelerine olanak sağlayan süreçtir (Kozak, 2001, 19</a:t>
            </a:r>
            <a:r>
              <a:rPr lang="tr-TR" dirty="0" smtClean="0"/>
              <a:t>).</a:t>
            </a:r>
          </a:p>
          <a:p>
            <a:pPr marL="45720" indent="0">
              <a:buNone/>
            </a:pPr>
            <a:r>
              <a:rPr lang="tr-TR" dirty="0" smtClean="0"/>
              <a:t>	Kariyer </a:t>
            </a:r>
            <a:r>
              <a:rPr lang="tr-TR" dirty="0"/>
              <a:t>tercihi, eğitim-kurs gibi temel unsurları seçerek, ilgi ve becerilerinize uygun bir işe girmeyi sağlayacak uzun soluklu bir süreçtir.</a:t>
            </a:r>
          </a:p>
        </p:txBody>
      </p:sp>
      <p:pic>
        <p:nvPicPr>
          <p:cNvPr id="3074" name="Picture 2" descr="Kariyer Fırsatl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3528392"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40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  </a:t>
            </a:r>
            <a:endParaRPr lang="tr-TR" dirty="0"/>
          </a:p>
        </p:txBody>
      </p:sp>
      <p:sp>
        <p:nvSpPr>
          <p:cNvPr id="3" name="2 İçerik Yer Tutucusu"/>
          <p:cNvSpPr>
            <a:spLocks noGrp="1"/>
          </p:cNvSpPr>
          <p:nvPr>
            <p:ph sz="quarter" idx="4294967295"/>
          </p:nvPr>
        </p:nvSpPr>
        <p:spPr>
          <a:xfrm>
            <a:off x="12700" y="260350"/>
            <a:ext cx="9577388" cy="792163"/>
          </a:xfrm>
          <a:prstGeom prst="rect">
            <a:avLst/>
          </a:prstGeom>
        </p:spPr>
        <p:txBody>
          <a:bodyPr/>
          <a:lstStyle/>
          <a:p>
            <a:pPr>
              <a:buFont typeface="Wingdings" pitchFamily="2" charset="2"/>
              <a:buNone/>
              <a:defRPr/>
            </a:pPr>
            <a:r>
              <a:rPr lang="tr-TR" sz="2200" b="1" dirty="0" smtClean="0">
                <a:solidFill>
                  <a:schemeClr val="accent4">
                    <a:lumMod val="50000"/>
                  </a:schemeClr>
                </a:solidFill>
                <a:hlinkClick r:id="rId2"/>
              </a:rPr>
              <a:t>http://e-</a:t>
            </a:r>
            <a:r>
              <a:rPr lang="tr-TR" sz="2200" b="1" dirty="0" err="1" smtClean="0">
                <a:solidFill>
                  <a:schemeClr val="accent4">
                    <a:lumMod val="50000"/>
                  </a:schemeClr>
                </a:solidFill>
                <a:hlinkClick r:id="rId2"/>
              </a:rPr>
              <a:t>ogrenme</a:t>
            </a:r>
            <a:r>
              <a:rPr lang="tr-TR" sz="2200" b="1" dirty="0" smtClean="0">
                <a:solidFill>
                  <a:schemeClr val="accent4">
                    <a:lumMod val="50000"/>
                  </a:schemeClr>
                </a:solidFill>
                <a:hlinkClick r:id="rId2"/>
              </a:rPr>
              <a:t>.</a:t>
            </a:r>
            <a:r>
              <a:rPr lang="tr-TR" sz="2200" b="1" dirty="0" err="1" smtClean="0">
                <a:solidFill>
                  <a:schemeClr val="accent4">
                    <a:lumMod val="50000"/>
                  </a:schemeClr>
                </a:solidFill>
                <a:hlinkClick r:id="rId2"/>
              </a:rPr>
              <a:t>iskur</a:t>
            </a:r>
            <a:r>
              <a:rPr lang="tr-TR" sz="2200" b="1" dirty="0" smtClean="0">
                <a:solidFill>
                  <a:schemeClr val="accent4">
                    <a:lumMod val="50000"/>
                  </a:schemeClr>
                </a:solidFill>
                <a:hlinkClick r:id="rId2"/>
              </a:rPr>
              <a:t>.gov.tr/</a:t>
            </a:r>
            <a:r>
              <a:rPr lang="tr-TR" sz="2200" b="1" dirty="0" err="1" smtClean="0">
                <a:solidFill>
                  <a:schemeClr val="accent4">
                    <a:lumMod val="50000"/>
                  </a:schemeClr>
                </a:solidFill>
                <a:hlinkClick r:id="rId2"/>
              </a:rPr>
              <a:t>oyscontent</a:t>
            </a:r>
            <a:r>
              <a:rPr lang="tr-TR" sz="2200" b="1" dirty="0" smtClean="0">
                <a:solidFill>
                  <a:schemeClr val="accent4">
                    <a:lumMod val="50000"/>
                  </a:schemeClr>
                </a:solidFill>
                <a:hlinkClick r:id="rId2"/>
              </a:rPr>
              <a:t>/</a:t>
            </a:r>
            <a:r>
              <a:rPr lang="tr-TR" sz="2200" b="1" dirty="0" err="1" smtClean="0">
                <a:solidFill>
                  <a:schemeClr val="accent4">
                    <a:lumMod val="50000"/>
                  </a:schemeClr>
                </a:solidFill>
                <a:hlinkClick r:id="rId2"/>
              </a:rPr>
              <a:t>Courses</a:t>
            </a:r>
            <a:r>
              <a:rPr lang="tr-TR" sz="2200" b="1" dirty="0" smtClean="0">
                <a:solidFill>
                  <a:schemeClr val="accent4">
                    <a:lumMod val="50000"/>
                  </a:schemeClr>
                </a:solidFill>
                <a:hlinkClick r:id="rId2"/>
              </a:rPr>
              <a:t>/Course162/</a:t>
            </a:r>
            <a:endParaRPr lang="tr-TR" sz="2200" b="1" dirty="0"/>
          </a:p>
        </p:txBody>
      </p:sp>
      <p:pic>
        <p:nvPicPr>
          <p:cNvPr id="35844" name="İçerik Yer Tutucusu 4" descr="Ekran Kırpm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544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850" y="115888"/>
            <a:ext cx="8229600" cy="1143000"/>
          </a:xfrm>
        </p:spPr>
        <p:txBody>
          <a:bodyPr>
            <a:noAutofit/>
          </a:bodyPr>
          <a:lstStyle/>
          <a:p>
            <a:pPr>
              <a:defRPr/>
            </a:pPr>
            <a:r>
              <a:rPr lang="tr-TR" sz="2400" b="1" dirty="0" err="1" smtClean="0"/>
              <a:t>Google</a:t>
            </a:r>
            <a:r>
              <a:rPr lang="tr-TR" sz="2400" b="1" dirty="0" smtClean="0"/>
              <a:t> meslek tercihim </a:t>
            </a:r>
            <a:br>
              <a:rPr lang="tr-TR" sz="2400" b="1" dirty="0" smtClean="0"/>
            </a:br>
            <a:r>
              <a:rPr lang="tr-TR" sz="2400" dirty="0" smtClean="0"/>
              <a:t>“</a:t>
            </a:r>
            <a:r>
              <a:rPr lang="tr-TR" sz="2400" b="1" dirty="0" smtClean="0"/>
              <a:t>Meslek Tanıtım Videoları</a:t>
            </a:r>
            <a:r>
              <a:rPr lang="tr-TR" sz="2400" dirty="0" smtClean="0"/>
              <a:t>” için </a:t>
            </a:r>
            <a:endParaRPr lang="tr-TR" sz="2400" dirty="0"/>
          </a:p>
        </p:txBody>
      </p:sp>
      <p:sp>
        <p:nvSpPr>
          <p:cNvPr id="36867" name="2 İçerik Yer Tutucusu"/>
          <p:cNvSpPr>
            <a:spLocks noGrp="1"/>
          </p:cNvSpPr>
          <p:nvPr>
            <p:ph sz="quarter" idx="4294967295"/>
          </p:nvPr>
        </p:nvSpPr>
        <p:spPr>
          <a:xfrm>
            <a:off x="323850" y="1196975"/>
            <a:ext cx="8516938" cy="4525963"/>
          </a:xfrm>
          <a:prstGeom prst="rect">
            <a:avLst/>
          </a:prstGeom>
        </p:spPr>
        <p:txBody>
          <a:bodyPr/>
          <a:lstStyle/>
          <a:p>
            <a:pPr>
              <a:buFont typeface="Wingdings" pitchFamily="2" charset="2"/>
              <a:buNone/>
            </a:pPr>
            <a:r>
              <a:rPr lang="tr-TR" b="1" smtClean="0">
                <a:solidFill>
                  <a:srgbClr val="0070C0"/>
                </a:solidFill>
                <a:hlinkClick r:id="rId2"/>
              </a:rPr>
              <a:t> http://www.eba.gov.tr/ebaUniversite</a:t>
            </a:r>
            <a:endParaRPr lang="tr-TR" b="1" smtClean="0">
              <a:solidFill>
                <a:srgbClr val="0070C0"/>
              </a:solidFill>
            </a:endParaRPr>
          </a:p>
          <a:p>
            <a:pPr>
              <a:buFont typeface="Wingdings" pitchFamily="2" charset="2"/>
              <a:buNone/>
            </a:pPr>
            <a:r>
              <a:rPr lang="tr-TR" i="1" smtClean="0">
                <a:hlinkClick r:id="rId3"/>
              </a:rPr>
              <a:t>https://www.youtube.com/playlist?list=PLoPQM9g2bkAV0mJ7ZUHkFep4fq3-3346R</a:t>
            </a:r>
            <a:endParaRPr lang="tr-TR" smtClean="0"/>
          </a:p>
          <a:p>
            <a:pPr>
              <a:buFont typeface="Wingdings" pitchFamily="2" charset="2"/>
              <a:buNone/>
            </a:pPr>
            <a:endParaRPr lang="tr-TR" b="1" smtClean="0">
              <a:solidFill>
                <a:srgbClr val="0070C0"/>
              </a:solidFill>
            </a:endParaRPr>
          </a:p>
        </p:txBody>
      </p:sp>
      <p:pic>
        <p:nvPicPr>
          <p:cNvPr id="36868" name="4 Resim" descr="Adsız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05088"/>
            <a:ext cx="8713788"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947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611188" y="0"/>
            <a:ext cx="8229600" cy="1143000"/>
          </a:xfrm>
        </p:spPr>
        <p:txBody>
          <a:bodyPr/>
          <a:lstStyle/>
          <a:p>
            <a:pPr algn="ctr" eaLnBrk="1" fontAlgn="auto" hangingPunct="1">
              <a:spcAft>
                <a:spcPts val="0"/>
              </a:spcAft>
              <a:defRPr/>
            </a:pPr>
            <a:r>
              <a:rPr lang="tr-TR" sz="5500" b="1" i="1" dirty="0" smtClean="0">
                <a:solidFill>
                  <a:schemeClr val="accent1">
                    <a:tint val="88000"/>
                    <a:satMod val="150000"/>
                  </a:schemeClr>
                </a:solidFill>
                <a:latin typeface="Times New Roman" pitchFamily="18" charset="0"/>
                <a:cs typeface="Times New Roman" pitchFamily="18" charset="0"/>
              </a:rPr>
              <a:t>Meslek Seçimi Yolunda</a:t>
            </a:r>
            <a:endParaRPr lang="tr-TR" sz="5500" b="1" i="1" dirty="0" smtClean="0">
              <a:solidFill>
                <a:schemeClr val="accent1">
                  <a:tint val="88000"/>
                  <a:satMod val="150000"/>
                </a:schemeClr>
              </a:solidFill>
            </a:endParaRPr>
          </a:p>
        </p:txBody>
      </p:sp>
      <p:sp>
        <p:nvSpPr>
          <p:cNvPr id="37891" name="2 İçerik Yer Tutucusu"/>
          <p:cNvSpPr>
            <a:spLocks noGrp="1"/>
          </p:cNvSpPr>
          <p:nvPr>
            <p:ph sz="quarter" idx="4294967295"/>
          </p:nvPr>
        </p:nvSpPr>
        <p:spPr>
          <a:xfrm>
            <a:off x="250825" y="981075"/>
            <a:ext cx="8388350" cy="5572125"/>
          </a:xfrm>
          <a:prstGeom prst="rect">
            <a:avLst/>
          </a:prstGeom>
        </p:spPr>
        <p:txBody>
          <a:bodyPr/>
          <a:lstStyle/>
          <a:p>
            <a:pPr eaLnBrk="1" hangingPunct="1">
              <a:buFontTx/>
              <a:buNone/>
              <a:defRPr/>
            </a:pPr>
            <a:r>
              <a:rPr lang="tr-TR" sz="3500" b="1" i="1" dirty="0" smtClean="0">
                <a:solidFill>
                  <a:schemeClr val="accent1">
                    <a:lumMod val="75000"/>
                  </a:schemeClr>
                </a:solidFill>
                <a:latin typeface="Times New Roman" pitchFamily="18" charset="0"/>
                <a:cs typeface="Times New Roman" pitchFamily="18" charset="0"/>
              </a:rPr>
              <a:t>Bilgilerin Değerlendirilmesi Aşaması </a:t>
            </a:r>
          </a:p>
          <a:p>
            <a:pPr eaLnBrk="1" hangingPunct="1">
              <a:buFontTx/>
              <a:buNone/>
              <a:defRPr/>
            </a:pPr>
            <a:r>
              <a:rPr lang="tr-TR" sz="2900" dirty="0" smtClean="0">
                <a:latin typeface="Times New Roman" pitchFamily="18" charset="0"/>
                <a:cs typeface="Times New Roman" pitchFamily="18" charset="0"/>
              </a:rPr>
              <a:t>    </a:t>
            </a:r>
            <a:r>
              <a:rPr lang="tr-TR" sz="2500" dirty="0" smtClean="0">
                <a:latin typeface="Times New Roman" pitchFamily="18" charset="0"/>
                <a:cs typeface="Times New Roman" pitchFamily="18" charset="0"/>
              </a:rPr>
              <a:t>Elde ettiğiniz bilgilerin objektif bir şekilde değerlendirilip karar verilme aşamasında;	</a:t>
            </a:r>
          </a:p>
          <a:p>
            <a:pPr eaLnBrk="1" hangingPunct="1">
              <a:buFontTx/>
              <a:buNone/>
              <a:defRPr/>
            </a:pPr>
            <a:r>
              <a:rPr lang="tr-TR" sz="2500" dirty="0" smtClean="0">
                <a:latin typeface="Times New Roman" pitchFamily="18" charset="0"/>
                <a:cs typeface="Times New Roman" pitchFamily="18" charset="0"/>
              </a:rPr>
              <a:t>        1.  Kendinizde var olan yetenekler, ilgiler, fiziksel özellikler, kişilik özellikleri seçmeyi düşündüğünüz mesleğin gerektirdiği nitelik ve şartlara uygun mu?</a:t>
            </a:r>
          </a:p>
          <a:p>
            <a:pPr eaLnBrk="1" hangingPunct="1">
              <a:buFontTx/>
              <a:buNone/>
              <a:defRPr/>
            </a:pPr>
            <a:r>
              <a:rPr lang="tr-TR" sz="2500" dirty="0" smtClean="0">
                <a:latin typeface="Times New Roman" pitchFamily="18" charset="0"/>
                <a:cs typeface="Times New Roman" pitchFamily="18" charset="0"/>
              </a:rPr>
              <a:t>	    2. Meslekle ilgili çalışma koşulları sağlık durumunuza uygun mu?</a:t>
            </a:r>
          </a:p>
          <a:p>
            <a:pPr eaLnBrk="1" hangingPunct="1">
              <a:buFontTx/>
              <a:buNone/>
              <a:defRPr/>
            </a:pPr>
            <a:r>
              <a:rPr lang="tr-TR" sz="2500" dirty="0" smtClean="0">
                <a:latin typeface="Times New Roman" pitchFamily="18" charset="0"/>
                <a:cs typeface="Times New Roman" pitchFamily="18" charset="0"/>
              </a:rPr>
              <a:t>	    3. Seçmeyi düşündüğünüz meslek beklentilerinize cevap verebilecek mi?</a:t>
            </a:r>
          </a:p>
          <a:p>
            <a:pPr eaLnBrk="1" hangingPunct="1">
              <a:buFontTx/>
              <a:buNone/>
              <a:defRPr/>
            </a:pPr>
            <a:r>
              <a:rPr lang="tr-TR" sz="2500" dirty="0" smtClean="0">
                <a:latin typeface="Times New Roman" pitchFamily="18" charset="0"/>
                <a:cs typeface="Times New Roman" pitchFamily="18" charset="0"/>
              </a:rPr>
              <a:t>        4. Ailenizin ekonomik gücü eğitiminiz sırasındaki harcamaları karşılayabilecek düzeyde mi?</a:t>
            </a:r>
          </a:p>
          <a:p>
            <a:pPr eaLnBrk="1" hangingPunct="1">
              <a:buFontTx/>
              <a:buNone/>
              <a:defRPr/>
            </a:pPr>
            <a:endParaRPr lang="tr-TR" sz="29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114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750" y="836613"/>
            <a:ext cx="5143500" cy="3500437"/>
          </a:xfrm>
        </p:spPr>
        <p:txBody>
          <a:bodyPr>
            <a:noAutofit/>
          </a:bodyPr>
          <a:lstStyle/>
          <a:p>
            <a:pPr eaLnBrk="1" fontAlgn="auto" hangingPunct="1">
              <a:spcAft>
                <a:spcPts val="0"/>
              </a:spcAft>
              <a:defRPr/>
            </a:pPr>
            <a:r>
              <a:rPr lang="tr-TR" sz="5700" b="1" i="1" dirty="0" smtClean="0">
                <a:solidFill>
                  <a:schemeClr val="accent1">
                    <a:tint val="88000"/>
                    <a:satMod val="150000"/>
                  </a:schemeClr>
                </a:solidFill>
                <a:effectLst>
                  <a:outerShdw blurRad="38100" dist="38100" dir="2700000" algn="tl">
                    <a:srgbClr val="000000">
                      <a:alpha val="43137"/>
                    </a:srgbClr>
                  </a:outerShdw>
                </a:effectLst>
                <a:latin typeface="Times New Roman" pitchFamily="18" charset="0"/>
                <a:cs typeface="Times New Roman" pitchFamily="18" charset="0"/>
              </a:rPr>
              <a:t>MESLEK SEÇİMİ NEDEN ÖNEMLİDİR?</a:t>
            </a:r>
            <a:endParaRPr lang="tr-TR" sz="5700" b="1" i="1" dirty="0">
              <a:solidFill>
                <a:schemeClr val="accent1">
                  <a:tint val="88000"/>
                  <a:satMod val="1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387" name="2 İçerik Yer Tutucusu"/>
          <p:cNvSpPr>
            <a:spLocks noGrp="1"/>
          </p:cNvSpPr>
          <p:nvPr>
            <p:ph sz="quarter" idx="4294967295"/>
          </p:nvPr>
        </p:nvSpPr>
        <p:spPr>
          <a:xfrm>
            <a:off x="457200" y="5643563"/>
            <a:ext cx="8229600" cy="482600"/>
          </a:xfrm>
          <a:prstGeom prst="rect">
            <a:avLst/>
          </a:prstGeom>
        </p:spPr>
        <p:txBody>
          <a:bodyPr>
            <a:normAutofit/>
          </a:bodyPr>
          <a:lstStyle/>
          <a:p>
            <a:pPr marL="365760" indent="-256032" eaLnBrk="1" fontAlgn="auto" hangingPunct="1">
              <a:spcAft>
                <a:spcPts val="0"/>
              </a:spcAft>
              <a:buClr>
                <a:schemeClr val="accent3"/>
              </a:buClr>
              <a:buFontTx/>
              <a:buNone/>
              <a:defRPr/>
            </a:pPr>
            <a:r>
              <a:rPr lang="tr-TR" smtClean="0"/>
              <a:t>   </a:t>
            </a:r>
          </a:p>
        </p:txBody>
      </p:sp>
      <p:pic>
        <p:nvPicPr>
          <p:cNvPr id="38916" name="Resim 3" descr="C:\Users\SNN\Desktop\resimler\1238452_46868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933" y="1484784"/>
            <a:ext cx="3195638" cy="41433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25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pPr eaLnBrk="1" fontAlgn="auto" hangingPunct="1">
              <a:spcAft>
                <a:spcPts val="0"/>
              </a:spcAft>
              <a:defRPr/>
            </a:pPr>
            <a:r>
              <a:rPr lang="tr-TR" smtClean="0">
                <a:solidFill>
                  <a:schemeClr val="accent1">
                    <a:tint val="88000"/>
                    <a:satMod val="150000"/>
                  </a:schemeClr>
                </a:solidFill>
              </a:rPr>
              <a:t>  </a:t>
            </a:r>
          </a:p>
        </p:txBody>
      </p:sp>
      <p:pic>
        <p:nvPicPr>
          <p:cNvPr id="40963" name="3 İçerik Yer Tutucusu" descr="pano-yanltercih.jpg"/>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1043608" y="1092498"/>
            <a:ext cx="7452320" cy="5432846"/>
          </a:xfrm>
          <a:prstGeom prst="rect">
            <a:avLst/>
          </a:prstGeom>
          <a:effectLst>
            <a:softEdge rad="112500"/>
          </a:effectLst>
        </p:spPr>
      </p:pic>
      <p:sp>
        <p:nvSpPr>
          <p:cNvPr id="39940" name="Dikdörtgen 1"/>
          <p:cNvSpPr>
            <a:spLocks noChangeArrowheads="1"/>
          </p:cNvSpPr>
          <p:nvPr/>
        </p:nvSpPr>
        <p:spPr bwMode="auto">
          <a:xfrm>
            <a:off x="827584" y="260648"/>
            <a:ext cx="712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sz="2400" b="1" i="1" dirty="0">
                <a:solidFill>
                  <a:srgbClr val="EE8012"/>
                </a:solidFill>
                <a:latin typeface="Times New Roman" pitchFamily="18" charset="0"/>
                <a:cs typeface="Times New Roman" pitchFamily="18" charset="0"/>
              </a:rPr>
              <a:t>Meslek seçimi, </a:t>
            </a:r>
            <a:br>
              <a:rPr lang="tr-TR" sz="2400" b="1" i="1" dirty="0">
                <a:solidFill>
                  <a:srgbClr val="EE8012"/>
                </a:solidFill>
                <a:latin typeface="Times New Roman" pitchFamily="18" charset="0"/>
                <a:cs typeface="Times New Roman" pitchFamily="18" charset="0"/>
              </a:rPr>
            </a:br>
            <a:r>
              <a:rPr lang="tr-TR" sz="2400" b="1" i="1" dirty="0">
                <a:solidFill>
                  <a:srgbClr val="EE8012"/>
                </a:solidFill>
                <a:latin typeface="Times New Roman" pitchFamily="18" charset="0"/>
                <a:cs typeface="Times New Roman" pitchFamily="18" charset="0"/>
              </a:rPr>
              <a:t>yaşamımızda aldığımız en önemli kararlardan biridir.</a:t>
            </a:r>
            <a:endParaRPr lang="tr-TR" sz="2400" i="1" dirty="0">
              <a:solidFill>
                <a:srgbClr val="EE8012"/>
              </a:solidFill>
            </a:endParaRPr>
          </a:p>
        </p:txBody>
      </p:sp>
      <p:sp>
        <p:nvSpPr>
          <p:cNvPr id="3" name="Dikdörtgen 2"/>
          <p:cNvSpPr/>
          <p:nvPr/>
        </p:nvSpPr>
        <p:spPr>
          <a:xfrm>
            <a:off x="4788024" y="5949280"/>
            <a:ext cx="302433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4117376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188640"/>
            <a:ext cx="8229600" cy="1066800"/>
          </a:xfrm>
        </p:spPr>
        <p:txBody>
          <a:bodyPr>
            <a:noAutofit/>
          </a:bodyPr>
          <a:lstStyle/>
          <a:p>
            <a:pPr algn="ctr" eaLnBrk="1" fontAlgn="auto" hangingPunct="1">
              <a:spcAft>
                <a:spcPts val="0"/>
              </a:spcAft>
              <a:defRPr/>
            </a:pPr>
            <a:r>
              <a:rPr lang="tr-TR" sz="4700" b="1" i="1" dirty="0" smtClean="0">
                <a:solidFill>
                  <a:schemeClr val="accent1">
                    <a:tint val="88000"/>
                    <a:satMod val="150000"/>
                  </a:schemeClr>
                </a:solidFill>
                <a:latin typeface="Times New Roman" pitchFamily="18" charset="0"/>
                <a:cs typeface="Times New Roman" pitchFamily="18" charset="0"/>
              </a:rPr>
              <a:t>Meslek Seçimimiz </a:t>
            </a:r>
            <a:br>
              <a:rPr lang="tr-TR" sz="4700" b="1" i="1" dirty="0" smtClean="0">
                <a:solidFill>
                  <a:schemeClr val="accent1">
                    <a:tint val="88000"/>
                    <a:satMod val="150000"/>
                  </a:schemeClr>
                </a:solidFill>
                <a:latin typeface="Times New Roman" pitchFamily="18" charset="0"/>
                <a:cs typeface="Times New Roman" pitchFamily="18" charset="0"/>
              </a:rPr>
            </a:br>
            <a:r>
              <a:rPr lang="tr-TR" sz="4700" b="1" i="1" dirty="0" smtClean="0">
                <a:solidFill>
                  <a:schemeClr val="accent1">
                    <a:tint val="88000"/>
                    <a:satMod val="150000"/>
                  </a:schemeClr>
                </a:solidFill>
                <a:latin typeface="Times New Roman" pitchFamily="18" charset="0"/>
                <a:cs typeface="Times New Roman" pitchFamily="18" charset="0"/>
              </a:rPr>
              <a:t>Hayatımızı Nasıl Etkiler?</a:t>
            </a:r>
          </a:p>
        </p:txBody>
      </p:sp>
      <p:sp>
        <p:nvSpPr>
          <p:cNvPr id="40963" name="Rectangle 3"/>
          <p:cNvSpPr>
            <a:spLocks noGrp="1" noChangeArrowheads="1"/>
          </p:cNvSpPr>
          <p:nvPr>
            <p:ph sz="quarter" idx="4294967295"/>
          </p:nvPr>
        </p:nvSpPr>
        <p:spPr>
          <a:xfrm>
            <a:off x="4499992" y="1844824"/>
            <a:ext cx="4644008" cy="4852987"/>
          </a:xfrm>
          <a:prstGeom prst="rect">
            <a:avLst/>
          </a:prstGeom>
        </p:spPr>
        <p:txBody>
          <a:bodyPr/>
          <a:lstStyle/>
          <a:p>
            <a:pPr eaLnBrk="1" hangingPunct="1">
              <a:buFont typeface="Wingdings" pitchFamily="2" charset="2"/>
              <a:buChar char="Ø"/>
            </a:pPr>
            <a:r>
              <a:rPr lang="tr-TR" sz="1800" dirty="0" smtClean="0">
                <a:latin typeface="Times New Roman" pitchFamily="18" charset="0"/>
                <a:cs typeface="Times New Roman" pitchFamily="18" charset="0"/>
              </a:rPr>
              <a:t> Meslek seçimi kişinin başarı ve başarısızlığını etkiler.</a:t>
            </a:r>
          </a:p>
          <a:p>
            <a:pPr eaLnBrk="1" hangingPunct="1">
              <a:buFont typeface="Wingdings" pitchFamily="2" charset="2"/>
              <a:buChar char="Ø"/>
            </a:pPr>
            <a:r>
              <a:rPr lang="tr-TR" sz="1800" dirty="0" smtClean="0">
                <a:latin typeface="Times New Roman" pitchFamily="18" charset="0"/>
                <a:cs typeface="Times New Roman" pitchFamily="18" charset="0"/>
              </a:rPr>
              <a:t> Meslek seçimi kişinin yapacağı işi sevip sevmemesini etkiler.</a:t>
            </a:r>
          </a:p>
          <a:p>
            <a:pPr eaLnBrk="1" hangingPunct="1">
              <a:buFont typeface="Wingdings" pitchFamily="2" charset="2"/>
              <a:buChar char="Ø"/>
            </a:pPr>
            <a:r>
              <a:rPr lang="tr-TR" sz="1800" dirty="0" smtClean="0">
                <a:latin typeface="Times New Roman" pitchFamily="18" charset="0"/>
                <a:cs typeface="Times New Roman" pitchFamily="18" charset="0"/>
              </a:rPr>
              <a:t> Meslek seçimi, kişinin iş bulmasını etkiler.</a:t>
            </a:r>
          </a:p>
          <a:p>
            <a:pPr eaLnBrk="1" hangingPunct="1">
              <a:buFont typeface="Wingdings" pitchFamily="2" charset="2"/>
              <a:buChar char="Ø"/>
            </a:pPr>
            <a:r>
              <a:rPr lang="tr-TR" sz="1800" dirty="0" smtClean="0">
                <a:latin typeface="Times New Roman" pitchFamily="18" charset="0"/>
                <a:cs typeface="Times New Roman" pitchFamily="18" charset="0"/>
              </a:rPr>
              <a:t> Meslek seçimi yaşanılacak yeri, evlenme ve sosyal ilişkiler gibi hayatın önemli olgularını da etkiler.</a:t>
            </a:r>
          </a:p>
          <a:p>
            <a:pPr eaLnBrk="1" hangingPunct="1">
              <a:buFont typeface="Wingdings" pitchFamily="2" charset="2"/>
              <a:buChar char="Ø"/>
            </a:pPr>
            <a:r>
              <a:rPr lang="tr-TR" sz="1800" dirty="0" smtClean="0">
                <a:latin typeface="Times New Roman" pitchFamily="18" charset="0"/>
                <a:cs typeface="Times New Roman" pitchFamily="18" charset="0"/>
              </a:rPr>
              <a:t> Meslek seçimi toplumun insan gücünü etkiler.</a:t>
            </a:r>
          </a:p>
          <a:p>
            <a:pPr eaLnBrk="1" hangingPunct="1">
              <a:buFont typeface="Wingdings" pitchFamily="2" charset="2"/>
              <a:buChar char="Ø"/>
            </a:pPr>
            <a:endParaRPr lang="tr-TR" sz="2900" dirty="0" smtClean="0">
              <a:latin typeface="Times New Roman" pitchFamily="18" charset="0"/>
              <a:cs typeface="Times New Roman" pitchFamily="18" charset="0"/>
            </a:endParaRPr>
          </a:p>
        </p:txBody>
      </p:sp>
      <p:pic>
        <p:nvPicPr>
          <p:cNvPr id="21506" name="Picture 2" descr="İşte dijital medya alanında çalışabileceğiniz meslekler - nKari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460851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791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131" y="188640"/>
            <a:ext cx="8496175" cy="1143000"/>
          </a:xfrm>
        </p:spPr>
        <p:txBody>
          <a:bodyPr>
            <a:normAutofit fontScale="90000"/>
          </a:bodyPr>
          <a:lstStyle/>
          <a:p>
            <a:pPr algn="ctr" eaLnBrk="1" fontAlgn="auto" hangingPunct="1">
              <a:spcAft>
                <a:spcPts val="0"/>
              </a:spcAft>
              <a:defRPr/>
            </a:pPr>
            <a:r>
              <a:rPr lang="tr-TR" altLang="zh-CN" sz="3200" b="1" i="1" dirty="0" smtClean="0">
                <a:solidFill>
                  <a:schemeClr val="accent1">
                    <a:lumMod val="75000"/>
                  </a:schemeClr>
                </a:solidFill>
              </a:rPr>
              <a:t>MESLEK SEÇİMİNDE</a:t>
            </a:r>
            <a:br>
              <a:rPr lang="tr-TR" altLang="zh-CN" sz="3200" b="1" i="1" dirty="0" smtClean="0">
                <a:solidFill>
                  <a:schemeClr val="accent1">
                    <a:lumMod val="75000"/>
                  </a:schemeClr>
                </a:solidFill>
              </a:rPr>
            </a:br>
            <a:r>
              <a:rPr lang="tr-TR" altLang="zh-CN" sz="3200" b="1" i="1" dirty="0" smtClean="0">
                <a:solidFill>
                  <a:schemeClr val="accent1">
                    <a:lumMod val="75000"/>
                  </a:schemeClr>
                </a:solidFill>
              </a:rPr>
              <a:t>SIKÇA YAPILAN HATALAR VE </a:t>
            </a:r>
            <a:br>
              <a:rPr lang="tr-TR" altLang="zh-CN" sz="3200" b="1" i="1" dirty="0" smtClean="0">
                <a:solidFill>
                  <a:schemeClr val="accent1">
                    <a:lumMod val="75000"/>
                  </a:schemeClr>
                </a:solidFill>
              </a:rPr>
            </a:br>
            <a:r>
              <a:rPr lang="tr-TR" altLang="zh-CN" sz="3200" b="1" i="1" dirty="0" smtClean="0">
                <a:solidFill>
                  <a:schemeClr val="accent1">
                    <a:lumMod val="75000"/>
                  </a:schemeClr>
                </a:solidFill>
              </a:rPr>
              <a:t>HATALI DÜŞÜNCELER</a:t>
            </a:r>
            <a:endParaRPr lang="tr-TR" b="1" i="1" dirty="0">
              <a:solidFill>
                <a:schemeClr val="accent1">
                  <a:lumMod val="75000"/>
                </a:schemeClr>
              </a:solidFill>
            </a:endParaRPr>
          </a:p>
        </p:txBody>
      </p:sp>
      <p:sp>
        <p:nvSpPr>
          <p:cNvPr id="3" name="2 İçerik Yer Tutucusu"/>
          <p:cNvSpPr>
            <a:spLocks noGrp="1"/>
          </p:cNvSpPr>
          <p:nvPr>
            <p:ph sz="quarter" idx="4294967295"/>
          </p:nvPr>
        </p:nvSpPr>
        <p:spPr>
          <a:xfrm>
            <a:off x="467544" y="1772816"/>
            <a:ext cx="8281988" cy="4873625"/>
          </a:xfrm>
          <a:prstGeom prst="rect">
            <a:avLst/>
          </a:prstGeom>
        </p:spPr>
        <p:txBody>
          <a:bodyPr>
            <a:noAutofit/>
          </a:bodyPr>
          <a:lstStyle/>
          <a:p>
            <a:pPr marL="284589" indent="-284589" algn="just" eaLnBrk="1" fontAlgn="auto" hangingPunct="1">
              <a:lnSpc>
                <a:spcPct val="80000"/>
              </a:lnSpc>
              <a:spcAft>
                <a:spcPts val="0"/>
              </a:spcAft>
              <a:buFont typeface="Arial" panose="020B0604020202020204" pitchFamily="34" charset="0"/>
              <a:buChar char="•"/>
              <a:defRPr/>
            </a:pPr>
            <a:r>
              <a:rPr lang="tr-TR" sz="2300" dirty="0" smtClean="0">
                <a:solidFill>
                  <a:schemeClr val="tx1">
                    <a:lumMod val="95000"/>
                    <a:lumOff val="5000"/>
                  </a:schemeClr>
                </a:solidFill>
                <a:latin typeface="Times New Roman" pitchFamily="18" charset="0"/>
                <a:cs typeface="Times New Roman" pitchFamily="18" charset="0"/>
              </a:rPr>
              <a:t>Bölüme göre değil üniversiteye veya şehre göre karar vermek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Toplumsal önyargıların veya akran grubunun etkisinde </a:t>
            </a:r>
            <a:r>
              <a:rPr lang="tr-TR" sz="2300" dirty="0" smtClean="0">
                <a:solidFill>
                  <a:schemeClr val="tx1">
                    <a:lumMod val="95000"/>
                    <a:lumOff val="5000"/>
                  </a:schemeClr>
                </a:solidFill>
                <a:latin typeface="Times New Roman" pitchFamily="18" charset="0"/>
                <a:cs typeface="Times New Roman" pitchFamily="18" charset="0"/>
              </a:rPr>
              <a:t>kalmak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Geleceğin mesleği olduğu için seçmek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İş bulma imkânları iyi olduğu için tercih </a:t>
            </a:r>
            <a:r>
              <a:rPr lang="tr-TR" sz="2300" dirty="0" smtClean="0">
                <a:solidFill>
                  <a:schemeClr val="tx1">
                    <a:lumMod val="95000"/>
                    <a:lumOff val="5000"/>
                  </a:schemeClr>
                </a:solidFill>
                <a:latin typeface="Times New Roman" pitchFamily="18" charset="0"/>
                <a:cs typeface="Times New Roman" pitchFamily="18" charset="0"/>
              </a:rPr>
              <a:t>etmek</a:t>
            </a:r>
          </a:p>
          <a:p>
            <a:pPr marL="284589" indent="-284589" algn="just" eaLnBrk="1" fontAlgn="auto" hangingPunct="1">
              <a:lnSpc>
                <a:spcPct val="80000"/>
              </a:lnSpc>
              <a:spcAft>
                <a:spcPts val="0"/>
              </a:spcAft>
              <a:buFont typeface="Arial" panose="020B0604020202020204" pitchFamily="34" charset="0"/>
              <a:buChar char="•"/>
              <a:defRPr/>
            </a:pPr>
            <a:r>
              <a:rPr lang="tr-TR" sz="2300" dirty="0" smtClean="0">
                <a:solidFill>
                  <a:schemeClr val="tx1">
                    <a:lumMod val="95000"/>
                    <a:lumOff val="5000"/>
                  </a:schemeClr>
                </a:solidFill>
                <a:latin typeface="Times New Roman" pitchFamily="18" charset="0"/>
                <a:cs typeface="Times New Roman" pitchFamily="18" charset="0"/>
              </a:rPr>
              <a:t>Alınan puana göre tercih yapmak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Ailenin baskısı </a:t>
            </a:r>
            <a:endParaRPr lang="tr-TR" sz="2300" dirty="0" smtClean="0">
              <a:solidFill>
                <a:schemeClr val="tx1">
                  <a:lumMod val="95000"/>
                  <a:lumOff val="5000"/>
                </a:schemeClr>
              </a:solidFill>
              <a:latin typeface="Times New Roman" pitchFamily="18" charset="0"/>
              <a:cs typeface="Times New Roman" pitchFamily="18" charset="0"/>
            </a:endParaRPr>
          </a:p>
        </p:txBody>
      </p:sp>
      <p:pic>
        <p:nvPicPr>
          <p:cNvPr id="22530" name="Picture 2" descr="Doğru meslek seçimi nasıl yapılı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17032"/>
            <a:ext cx="4471814" cy="270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87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676275"/>
            <a:ext cx="7848872" cy="3194721"/>
          </a:xfrm>
          <a:prstGeom prst="rect">
            <a:avLst/>
          </a:prstGeom>
        </p:spPr>
        <p:txBody>
          <a:bodyPr wrap="square">
            <a:spAutoFit/>
          </a:bodyPr>
          <a:lstStyle/>
          <a:p>
            <a:pPr marL="284589" indent="-284589" algn="just">
              <a:lnSpc>
                <a:spcPct val="80000"/>
              </a:lnSpc>
              <a:buFont typeface="Arial" panose="020B0604020202020204" pitchFamily="34" charset="0"/>
              <a:buChar char="•"/>
              <a:defRPr/>
            </a:pPr>
            <a:r>
              <a:rPr lang="tr-TR" dirty="0">
                <a:solidFill>
                  <a:schemeClr val="tx1">
                    <a:lumMod val="95000"/>
                    <a:lumOff val="5000"/>
                  </a:schemeClr>
                </a:solidFill>
                <a:latin typeface="Times New Roman" pitchFamily="18" charset="0"/>
                <a:cs typeface="Times New Roman" pitchFamily="18" charset="0"/>
              </a:rPr>
              <a:t>«En iyi meslek maaşı dolgun meslektir» </a:t>
            </a:r>
            <a:r>
              <a:rPr lang="tr-TR" dirty="0" smtClean="0">
                <a:solidFill>
                  <a:schemeClr val="tx1">
                    <a:lumMod val="95000"/>
                    <a:lumOff val="5000"/>
                  </a:schemeClr>
                </a:solidFill>
                <a:latin typeface="Times New Roman" pitchFamily="18" charset="0"/>
                <a:cs typeface="Times New Roman" pitchFamily="18" charset="0"/>
              </a:rPr>
              <a:t>düşüncesi</a:t>
            </a:r>
          </a:p>
          <a:p>
            <a:pPr marL="284589" indent="-284589" algn="just">
              <a:lnSpc>
                <a:spcPct val="80000"/>
              </a:lnSpc>
              <a:buFont typeface="Arial" panose="020B0604020202020204" pitchFamily="34" charset="0"/>
              <a:buChar char="•"/>
              <a:defRPr/>
            </a:pPr>
            <a:endParaRPr lang="tr-TR" dirty="0">
              <a:solidFill>
                <a:schemeClr val="tx1">
                  <a:lumMod val="95000"/>
                  <a:lumOff val="5000"/>
                </a:schemeClr>
              </a:solidFill>
              <a:latin typeface="Times New Roman" pitchFamily="18" charset="0"/>
              <a:cs typeface="Times New Roman" pitchFamily="18" charset="0"/>
            </a:endParaRPr>
          </a:p>
          <a:p>
            <a:pPr marL="284589" indent="-284589" algn="just">
              <a:lnSpc>
                <a:spcPct val="80000"/>
              </a:lnSpc>
              <a:buFont typeface="Arial" panose="020B0604020202020204" pitchFamily="34" charset="0"/>
              <a:buChar char="•"/>
              <a:defRPr/>
            </a:pPr>
            <a:r>
              <a:rPr lang="tr-TR" dirty="0">
                <a:solidFill>
                  <a:schemeClr val="tx1">
                    <a:lumMod val="95000"/>
                    <a:lumOff val="5000"/>
                  </a:schemeClr>
                </a:solidFill>
                <a:latin typeface="Times New Roman" pitchFamily="18" charset="0"/>
                <a:cs typeface="Times New Roman" pitchFamily="18" charset="0"/>
              </a:rPr>
              <a:t>«Bu mesleği seçmem halinde daha hızlı para kazanabilirim» </a:t>
            </a:r>
            <a:r>
              <a:rPr lang="tr-TR" dirty="0" smtClean="0">
                <a:solidFill>
                  <a:schemeClr val="tx1">
                    <a:lumMod val="95000"/>
                    <a:lumOff val="5000"/>
                  </a:schemeClr>
                </a:solidFill>
                <a:latin typeface="Times New Roman" pitchFamily="18" charset="0"/>
                <a:cs typeface="Times New Roman" pitchFamily="18" charset="0"/>
              </a:rPr>
              <a:t>düşüncesi</a:t>
            </a:r>
          </a:p>
          <a:p>
            <a:pPr marL="284589" indent="-284589" algn="just">
              <a:lnSpc>
                <a:spcPct val="80000"/>
              </a:lnSpc>
              <a:buFont typeface="Arial" panose="020B0604020202020204" pitchFamily="34" charset="0"/>
              <a:buChar char="•"/>
              <a:defRPr/>
            </a:pPr>
            <a:endParaRPr lang="tr-TR" dirty="0">
              <a:solidFill>
                <a:schemeClr val="tx1">
                  <a:lumMod val="95000"/>
                  <a:lumOff val="5000"/>
                </a:schemeClr>
              </a:solidFill>
              <a:latin typeface="Times New Roman" pitchFamily="18" charset="0"/>
              <a:cs typeface="Times New Roman" pitchFamily="18" charset="0"/>
            </a:endParaRPr>
          </a:p>
          <a:p>
            <a:pPr marL="284589" indent="-284589" algn="just">
              <a:lnSpc>
                <a:spcPct val="80000"/>
              </a:lnSpc>
              <a:buFont typeface="Arial" panose="020B0604020202020204" pitchFamily="34" charset="0"/>
              <a:buChar char="•"/>
              <a:defRPr/>
            </a:pPr>
            <a:r>
              <a:rPr lang="tr-TR" dirty="0">
                <a:solidFill>
                  <a:schemeClr val="tx1">
                    <a:lumMod val="95000"/>
                    <a:lumOff val="5000"/>
                  </a:schemeClr>
                </a:solidFill>
                <a:latin typeface="Times New Roman" pitchFamily="18" charset="0"/>
                <a:cs typeface="Times New Roman" pitchFamily="18" charset="0"/>
              </a:rPr>
              <a:t>«Bir an önce para kazanmam gerekiyor» </a:t>
            </a:r>
            <a:r>
              <a:rPr lang="tr-TR" dirty="0" smtClean="0">
                <a:solidFill>
                  <a:schemeClr val="tx1">
                    <a:lumMod val="95000"/>
                    <a:lumOff val="5000"/>
                  </a:schemeClr>
                </a:solidFill>
                <a:latin typeface="Times New Roman" pitchFamily="18" charset="0"/>
                <a:cs typeface="Times New Roman" pitchFamily="18" charset="0"/>
              </a:rPr>
              <a:t>düşüncesi</a:t>
            </a:r>
          </a:p>
          <a:p>
            <a:pPr marL="284589" indent="-284589" algn="just">
              <a:lnSpc>
                <a:spcPct val="80000"/>
              </a:lnSpc>
              <a:buFont typeface="Arial" panose="020B0604020202020204" pitchFamily="34" charset="0"/>
              <a:buChar char="•"/>
              <a:defRPr/>
            </a:pPr>
            <a:endParaRPr lang="tr-TR" dirty="0">
              <a:solidFill>
                <a:schemeClr val="tx1">
                  <a:lumMod val="95000"/>
                  <a:lumOff val="5000"/>
                </a:schemeClr>
              </a:solidFill>
              <a:latin typeface="Times New Roman" pitchFamily="18" charset="0"/>
              <a:cs typeface="Times New Roman" pitchFamily="18" charset="0"/>
            </a:endParaRPr>
          </a:p>
          <a:p>
            <a:pPr marL="284589" indent="-284589" algn="just">
              <a:lnSpc>
                <a:spcPct val="80000"/>
              </a:lnSpc>
              <a:buFont typeface="Arial" panose="020B0604020202020204" pitchFamily="34" charset="0"/>
              <a:buChar char="•"/>
              <a:defRPr/>
            </a:pPr>
            <a:r>
              <a:rPr lang="tr-TR" dirty="0">
                <a:solidFill>
                  <a:schemeClr val="tx1">
                    <a:lumMod val="95000"/>
                    <a:lumOff val="5000"/>
                  </a:schemeClr>
                </a:solidFill>
                <a:latin typeface="Times New Roman" pitchFamily="18" charset="0"/>
                <a:cs typeface="Times New Roman" pitchFamily="18" charset="0"/>
              </a:rPr>
              <a:t>«İnsan  çalışırsa  istediği her  mesleğe ulaşır» </a:t>
            </a:r>
            <a:r>
              <a:rPr lang="tr-TR" dirty="0" smtClean="0">
                <a:solidFill>
                  <a:schemeClr val="tx1">
                    <a:lumMod val="95000"/>
                    <a:lumOff val="5000"/>
                  </a:schemeClr>
                </a:solidFill>
                <a:latin typeface="Times New Roman" pitchFamily="18" charset="0"/>
                <a:cs typeface="Times New Roman" pitchFamily="18" charset="0"/>
              </a:rPr>
              <a:t>düşüncesi</a:t>
            </a:r>
          </a:p>
          <a:p>
            <a:pPr marL="284589" indent="-284589" algn="just">
              <a:lnSpc>
                <a:spcPct val="80000"/>
              </a:lnSpc>
              <a:buFont typeface="Arial" panose="020B0604020202020204" pitchFamily="34" charset="0"/>
              <a:buChar char="•"/>
              <a:defRPr/>
            </a:pPr>
            <a:endParaRPr lang="tr-TR" dirty="0">
              <a:solidFill>
                <a:schemeClr val="tx1">
                  <a:lumMod val="95000"/>
                  <a:lumOff val="5000"/>
                </a:schemeClr>
              </a:solidFill>
              <a:latin typeface="Times New Roman" pitchFamily="18" charset="0"/>
              <a:cs typeface="Times New Roman" pitchFamily="18" charset="0"/>
            </a:endParaRPr>
          </a:p>
          <a:p>
            <a:pPr marL="284589" indent="-284589" algn="just">
              <a:lnSpc>
                <a:spcPct val="80000"/>
              </a:lnSpc>
              <a:buFont typeface="Arial" panose="020B0604020202020204" pitchFamily="34" charset="0"/>
              <a:buChar char="•"/>
              <a:defRPr/>
            </a:pPr>
            <a:r>
              <a:rPr lang="tr-TR" dirty="0">
                <a:solidFill>
                  <a:schemeClr val="tx1">
                    <a:lumMod val="95000"/>
                    <a:lumOff val="5000"/>
                  </a:schemeClr>
                </a:solidFill>
                <a:latin typeface="Times New Roman" pitchFamily="18" charset="0"/>
                <a:cs typeface="Times New Roman" pitchFamily="18" charset="0"/>
              </a:rPr>
              <a:t>«Bir  iş  olsun  da  ne  olursa  olsun» </a:t>
            </a:r>
            <a:r>
              <a:rPr lang="tr-TR" dirty="0" smtClean="0">
                <a:solidFill>
                  <a:schemeClr val="tx1">
                    <a:lumMod val="95000"/>
                    <a:lumOff val="5000"/>
                  </a:schemeClr>
                </a:solidFill>
                <a:latin typeface="Times New Roman" pitchFamily="18" charset="0"/>
                <a:cs typeface="Times New Roman" pitchFamily="18" charset="0"/>
              </a:rPr>
              <a:t>düşüncesi</a:t>
            </a:r>
          </a:p>
          <a:p>
            <a:pPr marL="284589" indent="-284589" algn="just">
              <a:lnSpc>
                <a:spcPct val="80000"/>
              </a:lnSpc>
              <a:buFont typeface="Arial" panose="020B0604020202020204" pitchFamily="34" charset="0"/>
              <a:buChar char="•"/>
              <a:defRPr/>
            </a:pPr>
            <a:endParaRPr lang="tr-TR" dirty="0">
              <a:solidFill>
                <a:schemeClr val="tx1">
                  <a:lumMod val="95000"/>
                  <a:lumOff val="5000"/>
                </a:schemeClr>
              </a:solidFill>
              <a:latin typeface="Times New Roman" pitchFamily="18" charset="0"/>
              <a:cs typeface="Times New Roman" pitchFamily="18" charset="0"/>
            </a:endParaRPr>
          </a:p>
          <a:p>
            <a:pPr marL="284589" indent="-284589" algn="just">
              <a:lnSpc>
                <a:spcPct val="80000"/>
              </a:lnSpc>
              <a:buFont typeface="Arial" panose="020B0604020202020204" pitchFamily="34" charset="0"/>
              <a:buChar char="•"/>
              <a:defRPr/>
            </a:pPr>
            <a:r>
              <a:rPr lang="tr-TR" dirty="0">
                <a:solidFill>
                  <a:schemeClr val="tx1">
                    <a:lumMod val="95000"/>
                    <a:lumOff val="5000"/>
                  </a:schemeClr>
                </a:solidFill>
                <a:latin typeface="Times New Roman" pitchFamily="18" charset="0"/>
                <a:cs typeface="Times New Roman" pitchFamily="18" charset="0"/>
              </a:rPr>
              <a:t>«Üniversiteye bir girsem gerisi kolay» </a:t>
            </a:r>
            <a:r>
              <a:rPr lang="tr-TR" dirty="0" smtClean="0">
                <a:solidFill>
                  <a:schemeClr val="tx1">
                    <a:lumMod val="95000"/>
                    <a:lumOff val="5000"/>
                  </a:schemeClr>
                </a:solidFill>
                <a:latin typeface="Times New Roman" pitchFamily="18" charset="0"/>
                <a:cs typeface="Times New Roman" pitchFamily="18" charset="0"/>
              </a:rPr>
              <a:t>düşüncesi</a:t>
            </a:r>
          </a:p>
          <a:p>
            <a:pPr marL="284589" indent="-284589" algn="just">
              <a:lnSpc>
                <a:spcPct val="80000"/>
              </a:lnSpc>
              <a:buFont typeface="Arial" panose="020B0604020202020204" pitchFamily="34" charset="0"/>
              <a:buChar char="•"/>
              <a:defRPr/>
            </a:pPr>
            <a:endParaRPr lang="tr-TR" dirty="0">
              <a:solidFill>
                <a:schemeClr val="tx1">
                  <a:lumMod val="95000"/>
                  <a:lumOff val="5000"/>
                </a:schemeClr>
              </a:solidFill>
              <a:latin typeface="Times New Roman" pitchFamily="18" charset="0"/>
              <a:cs typeface="Times New Roman" pitchFamily="18" charset="0"/>
            </a:endParaRPr>
          </a:p>
          <a:p>
            <a:pPr marL="284589" indent="-284589" algn="just">
              <a:lnSpc>
                <a:spcPct val="80000"/>
              </a:lnSpc>
              <a:buFont typeface="Arial" panose="020B0604020202020204" pitchFamily="34" charset="0"/>
              <a:buChar char="•"/>
              <a:defRPr/>
            </a:pPr>
            <a:r>
              <a:rPr lang="tr-TR" dirty="0">
                <a:solidFill>
                  <a:schemeClr val="tx1">
                    <a:lumMod val="95000"/>
                    <a:lumOff val="5000"/>
                  </a:schemeClr>
                </a:solidFill>
                <a:latin typeface="Times New Roman" pitchFamily="18" charset="0"/>
                <a:cs typeface="Times New Roman" pitchFamily="18" charset="0"/>
              </a:rPr>
              <a:t>«</a:t>
            </a:r>
            <a:r>
              <a:rPr lang="tr-TR" dirty="0">
                <a:latin typeface="Times New Roman" pitchFamily="18" charset="0"/>
                <a:cs typeface="Times New Roman" pitchFamily="18" charset="0"/>
              </a:rPr>
              <a:t>An</a:t>
            </a:r>
            <a:r>
              <a:rPr lang="en-US" dirty="0" err="1">
                <a:latin typeface="Times New Roman" pitchFamily="18" charset="0"/>
                <a:cs typeface="Times New Roman" pitchFamily="18" charset="0"/>
              </a:rPr>
              <a:t>cak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dört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yıllık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üniversite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eğitiminde</a:t>
            </a:r>
            <a:r>
              <a:rPr lang="tr-TR" dirty="0">
                <a:latin typeface="Times New Roman" pitchFamily="18" charset="0"/>
                <a:cs typeface="Times New Roman" pitchFamily="18" charset="0"/>
              </a:rPr>
              <a:t> </a:t>
            </a:r>
            <a:r>
              <a:rPr lang="en-US" dirty="0" err="1">
                <a:latin typeface="Times New Roman" pitchFamily="18" charset="0"/>
                <a:cs typeface="Times New Roman" pitchFamily="18" charset="0"/>
              </a:rPr>
              <a:t>saygın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güvenceli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meslek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edinebiliri</a:t>
            </a:r>
            <a:r>
              <a:rPr lang="tr-TR" dirty="0">
                <a:latin typeface="Times New Roman" pitchFamily="18" charset="0"/>
                <a:cs typeface="Times New Roman" pitchFamily="18" charset="0"/>
              </a:rPr>
              <a:t>m» düşüncesi </a:t>
            </a:r>
            <a:endParaRPr lang="tr-TR" dirty="0">
              <a:latin typeface="Times New Roman" pitchFamily="18" charset="0"/>
              <a:cs typeface="Times New Roman" pitchFamily="18" charset="0"/>
            </a:endParaRPr>
          </a:p>
        </p:txBody>
      </p:sp>
      <p:pic>
        <p:nvPicPr>
          <p:cNvPr id="23554" name="Picture 2" descr="Doğru Meslek Nasıl Seçilir? | Meslek Seçimi Rehberi | Yeni İş Fiki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47" y="3870996"/>
            <a:ext cx="48768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247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611188" y="260350"/>
            <a:ext cx="8229600" cy="857250"/>
          </a:xfrm>
        </p:spPr>
        <p:txBody>
          <a:bodyPr/>
          <a:lstStyle/>
          <a:p>
            <a:pPr marL="0" indent="0" algn="ctr" eaLnBrk="1" fontAlgn="auto" hangingPunct="1">
              <a:spcAft>
                <a:spcPts val="0"/>
              </a:spcAft>
              <a:buNone/>
              <a:defRPr/>
            </a:pPr>
            <a:r>
              <a:rPr lang="tr-TR" sz="4500" b="1" i="1" dirty="0" smtClean="0">
                <a:solidFill>
                  <a:schemeClr val="accent1">
                    <a:tint val="88000"/>
                    <a:satMod val="150000"/>
                  </a:schemeClr>
                </a:solidFill>
                <a:latin typeface="Times New Roman" pitchFamily="18" charset="0"/>
                <a:cs typeface="Times New Roman" pitchFamily="18" charset="0"/>
              </a:rPr>
              <a:t>Mesleki Olgunluk Boyutları</a:t>
            </a:r>
          </a:p>
        </p:txBody>
      </p:sp>
      <p:sp>
        <p:nvSpPr>
          <p:cNvPr id="43011" name="2 İçerik Yer Tutucusu"/>
          <p:cNvSpPr>
            <a:spLocks noGrp="1"/>
          </p:cNvSpPr>
          <p:nvPr>
            <p:ph sz="quarter" idx="4294967295"/>
          </p:nvPr>
        </p:nvSpPr>
        <p:spPr>
          <a:xfrm>
            <a:off x="395536" y="836712"/>
            <a:ext cx="8353425" cy="5949950"/>
          </a:xfrm>
          <a:prstGeom prst="rect">
            <a:avLst/>
          </a:prstGeom>
        </p:spPr>
        <p:txBody>
          <a:bodyPr>
            <a:normAutofit/>
          </a:bodyPr>
          <a:lstStyle/>
          <a:p>
            <a:pPr eaLnBrk="1" hangingPunct="1">
              <a:lnSpc>
                <a:spcPct val="80000"/>
              </a:lnSpc>
              <a:buFontTx/>
              <a:buNone/>
            </a:pPr>
            <a:endParaRPr lang="tr-TR" sz="2000" dirty="0" smtClean="0">
              <a:latin typeface="Times New Roman" pitchFamily="18" charset="0"/>
              <a:cs typeface="Times New Roman" pitchFamily="18" charset="0"/>
            </a:endParaRPr>
          </a:p>
          <a:p>
            <a:pPr algn="ctr" eaLnBrk="1" hangingPunct="1">
              <a:lnSpc>
                <a:spcPct val="80000"/>
              </a:lnSpc>
              <a:buFont typeface="Wingdings" pitchFamily="2" charset="2"/>
              <a:buChar char="v"/>
            </a:pPr>
            <a:r>
              <a:rPr lang="tr-TR" sz="2000" dirty="0" smtClean="0">
                <a:latin typeface="Times New Roman" pitchFamily="18" charset="0"/>
                <a:cs typeface="Times New Roman" pitchFamily="18" charset="0"/>
              </a:rPr>
              <a:t>Seçimin tesadüflere bağlı olmayacağını bilmek</a:t>
            </a:r>
          </a:p>
          <a:p>
            <a:pPr algn="ctr" eaLnBrk="1" hangingPunct="1">
              <a:lnSpc>
                <a:spcPct val="80000"/>
              </a:lnSpc>
              <a:buFont typeface="Wingdings" pitchFamily="2" charset="2"/>
              <a:buChar char="v"/>
            </a:pPr>
            <a:r>
              <a:rPr lang="tr-TR" sz="2000" dirty="0" smtClean="0">
                <a:latin typeface="Times New Roman" pitchFamily="18" charset="0"/>
                <a:cs typeface="Times New Roman" pitchFamily="18" charset="0"/>
              </a:rPr>
              <a:t>Araştırmaların ve ne istediğini bilmenin gereğine  inanmak</a:t>
            </a:r>
          </a:p>
          <a:p>
            <a:pPr algn="ctr" eaLnBrk="1" hangingPunct="1">
              <a:lnSpc>
                <a:spcPct val="80000"/>
              </a:lnSpc>
              <a:buFont typeface="Wingdings" pitchFamily="2" charset="2"/>
              <a:buChar char="v"/>
            </a:pPr>
            <a:r>
              <a:rPr lang="tr-TR" sz="2000" dirty="0" smtClean="0">
                <a:latin typeface="Times New Roman" pitchFamily="18" charset="0"/>
                <a:cs typeface="Times New Roman" pitchFamily="18" charset="0"/>
              </a:rPr>
              <a:t> Hayranlık duyduğu  bir meslekte bulunduğunun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hayalini kurmanın yeterli olmayacağının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bilincinde olmak</a:t>
            </a:r>
          </a:p>
          <a:p>
            <a:pPr algn="ctr" eaLnBrk="1" hangingPunct="1">
              <a:lnSpc>
                <a:spcPct val="80000"/>
              </a:lnSpc>
              <a:buFont typeface="Wingdings" pitchFamily="2" charset="2"/>
              <a:buChar char="v"/>
            </a:pPr>
            <a:r>
              <a:rPr lang="tr-TR" sz="2000" dirty="0" smtClean="0">
                <a:latin typeface="Times New Roman" pitchFamily="18" charset="0"/>
                <a:cs typeface="Times New Roman" pitchFamily="18" charset="0"/>
              </a:rPr>
              <a:t>Meslekte başarı için yetenek ve çalışmanın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ön koşul olduğunu  bilmek</a:t>
            </a:r>
          </a:p>
          <a:p>
            <a:pPr algn="ctr" eaLnBrk="1" hangingPunct="1">
              <a:lnSpc>
                <a:spcPct val="80000"/>
              </a:lnSpc>
              <a:buFont typeface="Wingdings" pitchFamily="2" charset="2"/>
              <a:buChar char="v"/>
            </a:pPr>
            <a:r>
              <a:rPr lang="tr-TR" sz="2000" dirty="0" smtClean="0">
                <a:latin typeface="Times New Roman" pitchFamily="18" charset="0"/>
                <a:cs typeface="Times New Roman" pitchFamily="18" charset="0"/>
              </a:rPr>
              <a:t>Çalışma hayatını can sıkıcı bulmamak ve çalışma hayatına karşı istekli olmak</a:t>
            </a:r>
          </a:p>
          <a:p>
            <a:pPr algn="ctr" eaLnBrk="1" hangingPunct="1">
              <a:lnSpc>
                <a:spcPct val="80000"/>
              </a:lnSpc>
              <a:buFont typeface="Wingdings" pitchFamily="2" charset="2"/>
              <a:buChar char="v"/>
            </a:pPr>
            <a:r>
              <a:rPr lang="tr-TR" sz="2000" dirty="0" smtClean="0">
                <a:latin typeface="Times New Roman" pitchFamily="18" charset="0"/>
                <a:cs typeface="Times New Roman" pitchFamily="18" charset="0"/>
              </a:rPr>
              <a:t>Sabırlı ve kararlı olmak </a:t>
            </a:r>
          </a:p>
          <a:p>
            <a:pPr eaLnBrk="1" hangingPunct="1">
              <a:lnSpc>
                <a:spcPct val="80000"/>
              </a:lnSpc>
              <a:buFontTx/>
              <a:buChar char="-"/>
            </a:pPr>
            <a:endParaRPr lang="tr-TR" sz="2000" dirty="0" smtClean="0">
              <a:latin typeface="Times New Roman" pitchFamily="18" charset="0"/>
              <a:cs typeface="Times New Roman" pitchFamily="18" charset="0"/>
            </a:endParaRPr>
          </a:p>
          <a:p>
            <a:pPr algn="ctr" eaLnBrk="1" hangingPunct="1">
              <a:lnSpc>
                <a:spcPct val="80000"/>
              </a:lnSpc>
              <a:buFontTx/>
              <a:buNone/>
            </a:pPr>
            <a:r>
              <a:rPr lang="tr-TR" sz="2000" b="1" i="1" dirty="0" smtClean="0">
                <a:latin typeface="Times New Roman" pitchFamily="18" charset="0"/>
                <a:cs typeface="Times New Roman" pitchFamily="18" charset="0"/>
              </a:rPr>
              <a:t> 	Bunlar aynı zamanda mesleğe </a:t>
            </a:r>
            <a:r>
              <a:rPr lang="tr-TR" sz="2000" b="1" i="1" dirty="0" smtClean="0">
                <a:latin typeface="Times New Roman" pitchFamily="18" charset="0"/>
                <a:cs typeface="Times New Roman" pitchFamily="18" charset="0"/>
              </a:rPr>
              <a:t>ilişkin </a:t>
            </a:r>
            <a:r>
              <a:rPr lang="tr-TR" sz="2000" b="1" i="1" dirty="0" smtClean="0">
                <a:latin typeface="Times New Roman" pitchFamily="18" charset="0"/>
                <a:cs typeface="Times New Roman" pitchFamily="18" charset="0"/>
              </a:rPr>
              <a:t>olumlu  tutumların  göstergeleridir.</a:t>
            </a:r>
            <a:endParaRPr lang="en-US" sz="2000" b="1" i="1" dirty="0" smtClean="0">
              <a:latin typeface="Times New Roman" pitchFamily="18" charset="0"/>
              <a:cs typeface="Times New Roman" pitchFamily="18" charset="0"/>
            </a:endParaRPr>
          </a:p>
        </p:txBody>
      </p:sp>
      <p:pic>
        <p:nvPicPr>
          <p:cNvPr id="24578" name="Picture 2" descr="Meslek Seçimi | Makale | Türk P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953000"/>
            <a:ext cx="25336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358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sz="quarter" idx="4294967295"/>
          </p:nvPr>
        </p:nvSpPr>
        <p:spPr>
          <a:xfrm>
            <a:off x="3203575" y="476250"/>
            <a:ext cx="5689600" cy="6072188"/>
          </a:xfrm>
          <a:prstGeom prst="rect">
            <a:avLst/>
          </a:prstGeom>
        </p:spPr>
        <p:txBody>
          <a:bodyPr>
            <a:normAutofit lnSpcReduction="10000"/>
          </a:bodyPr>
          <a:lstStyle/>
          <a:p>
            <a:pPr marL="274320" indent="-274320" eaLnBrk="1" fontAlgn="auto" hangingPunct="1">
              <a:lnSpc>
                <a:spcPct val="80000"/>
              </a:lnSpc>
              <a:spcAft>
                <a:spcPts val="0"/>
              </a:spcAft>
              <a:buFontTx/>
              <a:buNone/>
              <a:defRPr/>
            </a:pPr>
            <a:endParaRPr lang="tr-TR" sz="2900" b="1" smtClean="0">
              <a:latin typeface="Times New Roman" pitchFamily="18" charset="0"/>
              <a:cs typeface="Times New Roman" pitchFamily="18" charset="0"/>
            </a:endParaRPr>
          </a:p>
          <a:p>
            <a:pPr marL="274320" indent="-274320" eaLnBrk="1" fontAlgn="auto" hangingPunct="1">
              <a:lnSpc>
                <a:spcPct val="80000"/>
              </a:lnSpc>
              <a:spcAft>
                <a:spcPts val="0"/>
              </a:spcAft>
              <a:buFont typeface="Georgia" pitchFamily="18" charset="0"/>
              <a:buNone/>
              <a:defRPr/>
            </a:pPr>
            <a:r>
              <a:rPr lang="tr-TR" sz="2900" smtClean="0">
                <a:latin typeface="Times New Roman" pitchFamily="18" charset="0"/>
                <a:cs typeface="Times New Roman" pitchFamily="18" charset="0"/>
              </a:rPr>
              <a:t> 	</a:t>
            </a:r>
            <a:r>
              <a:rPr lang="en-US" sz="2900" smtClean="0">
                <a:latin typeface="Times New Roman" pitchFamily="18" charset="0"/>
                <a:cs typeface="Times New Roman" pitchFamily="18" charset="0"/>
              </a:rPr>
              <a:t>Hayatındaki tüm seçimler</a:t>
            </a:r>
            <a:r>
              <a:rPr lang="tr-TR" sz="2900" smtClean="0">
                <a:latin typeface="Times New Roman" pitchFamily="18" charset="0"/>
                <a:cs typeface="Times New Roman" pitchFamily="18" charset="0"/>
              </a:rPr>
              <a:t/>
            </a:r>
            <a:br>
              <a:rPr lang="tr-TR" sz="2900" smtClean="0">
                <a:latin typeface="Times New Roman" pitchFamily="18" charset="0"/>
                <a:cs typeface="Times New Roman" pitchFamily="18" charset="0"/>
              </a:rPr>
            </a:br>
            <a:r>
              <a:rPr lang="en-US" sz="2900" smtClean="0">
                <a:latin typeface="Times New Roman" pitchFamily="18" charset="0"/>
                <a:cs typeface="Times New Roman" pitchFamily="18" charset="0"/>
              </a:rPr>
              <a:t>senin tercihin olacak, </a:t>
            </a:r>
            <a:endParaRPr lang="tr-TR" sz="2900" smtClean="0">
              <a:latin typeface="Times New Roman" pitchFamily="18" charset="0"/>
              <a:cs typeface="Times New Roman" pitchFamily="18" charset="0"/>
            </a:endParaRPr>
          </a:p>
          <a:p>
            <a:pPr marL="274320" indent="-274320" eaLnBrk="1" fontAlgn="auto" hangingPunct="1">
              <a:lnSpc>
                <a:spcPct val="80000"/>
              </a:lnSpc>
              <a:spcAft>
                <a:spcPts val="0"/>
              </a:spcAft>
              <a:buFont typeface="Georgia" pitchFamily="18" charset="0"/>
              <a:buNone/>
              <a:defRPr/>
            </a:pPr>
            <a:r>
              <a:rPr lang="tr-TR" sz="2900" smtClean="0">
                <a:latin typeface="Times New Roman" pitchFamily="18" charset="0"/>
                <a:cs typeface="Times New Roman" pitchFamily="18" charset="0"/>
              </a:rPr>
              <a:t>   </a:t>
            </a:r>
            <a:r>
              <a:rPr lang="en-US" sz="2900" smtClean="0">
                <a:latin typeface="Times New Roman" pitchFamily="18" charset="0"/>
                <a:cs typeface="Times New Roman" pitchFamily="18" charset="0"/>
              </a:rPr>
              <a:t>sonuçlarına sen katlanacaksın. </a:t>
            </a:r>
            <a:endParaRPr lang="tr-TR" sz="2900" smtClean="0">
              <a:latin typeface="Times New Roman" pitchFamily="18" charset="0"/>
              <a:cs typeface="Times New Roman" pitchFamily="18" charset="0"/>
            </a:endParaRPr>
          </a:p>
          <a:p>
            <a:pPr marL="274320" indent="-274320" eaLnBrk="1" fontAlgn="auto" hangingPunct="1">
              <a:lnSpc>
                <a:spcPct val="80000"/>
              </a:lnSpc>
              <a:spcAft>
                <a:spcPts val="0"/>
              </a:spcAft>
              <a:buFont typeface="Georgia" pitchFamily="18" charset="0"/>
              <a:buNone/>
              <a:defRPr/>
            </a:pPr>
            <a:endParaRPr lang="tr-TR" sz="2900" smtClean="0">
              <a:latin typeface="Times New Roman" pitchFamily="18" charset="0"/>
              <a:cs typeface="Times New Roman" pitchFamily="18" charset="0"/>
            </a:endParaRPr>
          </a:p>
          <a:p>
            <a:pPr marL="274320" indent="-274320" eaLnBrk="1" fontAlgn="auto" hangingPunct="1">
              <a:lnSpc>
                <a:spcPct val="80000"/>
              </a:lnSpc>
              <a:spcAft>
                <a:spcPts val="0"/>
              </a:spcAft>
              <a:buFont typeface="Georgia" pitchFamily="18" charset="0"/>
              <a:buNone/>
              <a:defRPr/>
            </a:pPr>
            <a:r>
              <a:rPr lang="tr-TR" sz="2900" smtClean="0">
                <a:latin typeface="Times New Roman" pitchFamily="18" charset="0"/>
                <a:cs typeface="Times New Roman" pitchFamily="18" charset="0"/>
              </a:rPr>
              <a:t>	</a:t>
            </a:r>
            <a:r>
              <a:rPr lang="en-US" sz="2900" smtClean="0">
                <a:latin typeface="Times New Roman" pitchFamily="18" charset="0"/>
                <a:cs typeface="Times New Roman" pitchFamily="18" charset="0"/>
              </a:rPr>
              <a:t>Olumsuz sonuçlarla </a:t>
            </a:r>
            <a:endParaRPr lang="tr-TR" sz="2900" smtClean="0">
              <a:latin typeface="Times New Roman" pitchFamily="18" charset="0"/>
              <a:cs typeface="Times New Roman" pitchFamily="18" charset="0"/>
            </a:endParaRPr>
          </a:p>
          <a:p>
            <a:pPr marL="274320" indent="-274320" eaLnBrk="1" fontAlgn="auto" hangingPunct="1">
              <a:lnSpc>
                <a:spcPct val="80000"/>
              </a:lnSpc>
              <a:spcAft>
                <a:spcPts val="0"/>
              </a:spcAft>
              <a:buFont typeface="Georgia" pitchFamily="18" charset="0"/>
              <a:buNone/>
              <a:defRPr/>
            </a:pPr>
            <a:r>
              <a:rPr lang="tr-TR" sz="2900" smtClean="0">
                <a:latin typeface="Times New Roman" pitchFamily="18" charset="0"/>
                <a:cs typeface="Times New Roman" pitchFamily="18" charset="0"/>
              </a:rPr>
              <a:t>   </a:t>
            </a:r>
            <a:r>
              <a:rPr lang="en-US" sz="2900" smtClean="0">
                <a:latin typeface="Times New Roman" pitchFamily="18" charset="0"/>
                <a:cs typeface="Times New Roman" pitchFamily="18" charset="0"/>
              </a:rPr>
              <a:t>karşılaşmamak için; </a:t>
            </a:r>
            <a:r>
              <a:rPr lang="tr-TR" sz="2900" smtClean="0">
                <a:latin typeface="Times New Roman" pitchFamily="18" charset="0"/>
                <a:cs typeface="Times New Roman" pitchFamily="18" charset="0"/>
              </a:rPr>
              <a:t/>
            </a:r>
            <a:br>
              <a:rPr lang="tr-TR" sz="2900" smtClean="0">
                <a:latin typeface="Times New Roman" pitchFamily="18" charset="0"/>
                <a:cs typeface="Times New Roman" pitchFamily="18" charset="0"/>
              </a:rPr>
            </a:br>
            <a:r>
              <a:rPr lang="en-US" sz="2900" smtClean="0">
                <a:latin typeface="Times New Roman" pitchFamily="18" charset="0"/>
                <a:cs typeface="Times New Roman" pitchFamily="18" charset="0"/>
              </a:rPr>
              <a:t>kendini tanıma</a:t>
            </a:r>
            <a:r>
              <a:rPr lang="tr-TR" sz="2900" smtClean="0">
                <a:latin typeface="Times New Roman" pitchFamily="18" charset="0"/>
                <a:cs typeface="Times New Roman" pitchFamily="18" charset="0"/>
              </a:rPr>
              <a:t>k, </a:t>
            </a:r>
            <a:br>
              <a:rPr lang="tr-TR" sz="2900" smtClean="0">
                <a:latin typeface="Times New Roman" pitchFamily="18" charset="0"/>
                <a:cs typeface="Times New Roman" pitchFamily="18" charset="0"/>
              </a:rPr>
            </a:br>
            <a:r>
              <a:rPr lang="en-US" sz="2900" smtClean="0">
                <a:latin typeface="Times New Roman" pitchFamily="18" charset="0"/>
                <a:cs typeface="Times New Roman" pitchFamily="18" charset="0"/>
              </a:rPr>
              <a:t>yeteneklerinin farkında olma</a:t>
            </a:r>
            <a:r>
              <a:rPr lang="tr-TR" sz="2900" smtClean="0">
                <a:latin typeface="Times New Roman" pitchFamily="18" charset="0"/>
                <a:cs typeface="Times New Roman" pitchFamily="18" charset="0"/>
              </a:rPr>
              <a:t>k,</a:t>
            </a:r>
          </a:p>
          <a:p>
            <a:pPr marL="274320" indent="-274320" eaLnBrk="1" fontAlgn="auto" hangingPunct="1">
              <a:lnSpc>
                <a:spcPct val="80000"/>
              </a:lnSpc>
              <a:spcAft>
                <a:spcPts val="0"/>
              </a:spcAft>
              <a:buFont typeface="Georgia" pitchFamily="18" charset="0"/>
              <a:buNone/>
              <a:defRPr/>
            </a:pPr>
            <a:r>
              <a:rPr lang="tr-TR" sz="2900" smtClean="0">
                <a:latin typeface="Times New Roman" pitchFamily="18" charset="0"/>
                <a:cs typeface="Times New Roman" pitchFamily="18" charset="0"/>
              </a:rPr>
              <a:t>  </a:t>
            </a:r>
            <a:r>
              <a:rPr lang="en-US" sz="2900" smtClean="0">
                <a:latin typeface="Times New Roman" pitchFamily="18" charset="0"/>
                <a:cs typeface="Times New Roman" pitchFamily="18" charset="0"/>
              </a:rPr>
              <a:t> ilgi ve değerlerini </a:t>
            </a:r>
            <a:r>
              <a:rPr lang="tr-TR" sz="2900" smtClean="0">
                <a:latin typeface="Times New Roman" pitchFamily="18" charset="0"/>
                <a:cs typeface="Times New Roman" pitchFamily="18" charset="0"/>
              </a:rPr>
              <a:t>bil</a:t>
            </a:r>
            <a:r>
              <a:rPr lang="en-US" sz="2900" smtClean="0">
                <a:latin typeface="Times New Roman" pitchFamily="18" charset="0"/>
                <a:cs typeface="Times New Roman" pitchFamily="18" charset="0"/>
              </a:rPr>
              <a:t>me</a:t>
            </a:r>
            <a:r>
              <a:rPr lang="tr-TR" sz="2900" smtClean="0">
                <a:latin typeface="Times New Roman" pitchFamily="18" charset="0"/>
                <a:cs typeface="Times New Roman" pitchFamily="18" charset="0"/>
              </a:rPr>
              <a:t>k</a:t>
            </a:r>
            <a:r>
              <a:rPr lang="en-US" sz="2900" smtClean="0">
                <a:latin typeface="Times New Roman" pitchFamily="18" charset="0"/>
                <a:cs typeface="Times New Roman" pitchFamily="18" charset="0"/>
              </a:rPr>
              <a:t> </a:t>
            </a:r>
            <a:r>
              <a:rPr lang="tr-TR" sz="2900" smtClean="0">
                <a:latin typeface="Times New Roman" pitchFamily="18" charset="0"/>
                <a:cs typeface="Times New Roman" pitchFamily="18" charset="0"/>
              </a:rPr>
              <a:t/>
            </a:r>
            <a:br>
              <a:rPr lang="tr-TR" sz="2900" smtClean="0">
                <a:latin typeface="Times New Roman" pitchFamily="18" charset="0"/>
                <a:cs typeface="Times New Roman" pitchFamily="18" charset="0"/>
              </a:rPr>
            </a:br>
            <a:r>
              <a:rPr lang="en-US" sz="2900" smtClean="0">
                <a:latin typeface="Times New Roman" pitchFamily="18" charset="0"/>
                <a:cs typeface="Times New Roman" pitchFamily="18" charset="0"/>
              </a:rPr>
              <a:t>ve bu doğrultuda</a:t>
            </a:r>
            <a:r>
              <a:rPr lang="tr-TR" sz="2900" smtClean="0">
                <a:latin typeface="Times New Roman" pitchFamily="18" charset="0"/>
                <a:cs typeface="Times New Roman" pitchFamily="18" charset="0"/>
              </a:rPr>
              <a:t/>
            </a:r>
            <a:br>
              <a:rPr lang="tr-TR" sz="2900" smtClean="0">
                <a:latin typeface="Times New Roman" pitchFamily="18" charset="0"/>
                <a:cs typeface="Times New Roman" pitchFamily="18" charset="0"/>
              </a:rPr>
            </a:br>
            <a:r>
              <a:rPr lang="tr-TR" sz="2900" smtClean="0">
                <a:latin typeface="Times New Roman" pitchFamily="18" charset="0"/>
                <a:cs typeface="Times New Roman" pitchFamily="18" charset="0"/>
              </a:rPr>
              <a:t>karar vermek </a:t>
            </a:r>
            <a:r>
              <a:rPr lang="en-US" sz="2900" smtClean="0">
                <a:latin typeface="Times New Roman" pitchFamily="18" charset="0"/>
                <a:cs typeface="Times New Roman" pitchFamily="18" charset="0"/>
              </a:rPr>
              <a:t>gereklidir.</a:t>
            </a:r>
            <a:endParaRPr lang="tr-TR" sz="2900" b="1" smtClean="0">
              <a:latin typeface="Times New Roman" pitchFamily="18" charset="0"/>
              <a:cs typeface="Times New Roman" pitchFamily="18" charset="0"/>
            </a:endParaRPr>
          </a:p>
          <a:p>
            <a:pPr marL="274320" indent="-274320" eaLnBrk="1" fontAlgn="auto" hangingPunct="1">
              <a:lnSpc>
                <a:spcPct val="80000"/>
              </a:lnSpc>
              <a:spcAft>
                <a:spcPts val="0"/>
              </a:spcAft>
              <a:buFontTx/>
              <a:buNone/>
              <a:defRPr/>
            </a:pPr>
            <a:endParaRPr lang="tr-TR" sz="2900" b="1" smtClean="0">
              <a:latin typeface="Times New Roman" pitchFamily="18" charset="0"/>
              <a:cs typeface="Times New Roman" pitchFamily="18" charset="0"/>
            </a:endParaRPr>
          </a:p>
          <a:p>
            <a:pPr marL="274320" indent="-274320" eaLnBrk="1" fontAlgn="auto" hangingPunct="1">
              <a:lnSpc>
                <a:spcPct val="80000"/>
              </a:lnSpc>
              <a:spcAft>
                <a:spcPts val="0"/>
              </a:spcAft>
              <a:buFont typeface="Georgia" pitchFamily="18" charset="0"/>
              <a:buNone/>
              <a:defRPr/>
            </a:pPr>
            <a:r>
              <a:rPr lang="tr-TR" sz="2900" b="1" smtClean="0">
                <a:solidFill>
                  <a:srgbClr val="EE8012"/>
                </a:solidFill>
                <a:latin typeface="Times New Roman" pitchFamily="18" charset="0"/>
                <a:cs typeface="Times New Roman" pitchFamily="18" charset="0"/>
              </a:rPr>
              <a:t>   A</a:t>
            </a:r>
            <a:r>
              <a:rPr lang="es-ES" sz="2900" b="1" smtClean="0">
                <a:solidFill>
                  <a:srgbClr val="EE8012"/>
                </a:solidFill>
                <a:latin typeface="Times New Roman" pitchFamily="18" charset="0"/>
                <a:cs typeface="Times New Roman" pitchFamily="18" charset="0"/>
              </a:rPr>
              <a:t>ynaya bak ve kendine sor</a:t>
            </a:r>
            <a:r>
              <a:rPr lang="tr-TR" sz="2900" b="1" smtClean="0">
                <a:solidFill>
                  <a:srgbClr val="EE8012"/>
                </a:solidFill>
                <a:latin typeface="Times New Roman" pitchFamily="18" charset="0"/>
                <a:cs typeface="Times New Roman" pitchFamily="18" charset="0"/>
              </a:rPr>
              <a:t>!</a:t>
            </a:r>
            <a:r>
              <a:rPr lang="es-ES" sz="2900" b="1" smtClean="0">
                <a:solidFill>
                  <a:srgbClr val="EE8012"/>
                </a:solidFill>
                <a:latin typeface="Times New Roman" pitchFamily="18" charset="0"/>
                <a:cs typeface="Times New Roman" pitchFamily="18" charset="0"/>
              </a:rPr>
              <a:t> </a:t>
            </a:r>
            <a:r>
              <a:rPr lang="tr-TR" sz="2900" b="1" smtClean="0">
                <a:solidFill>
                  <a:srgbClr val="EE8012"/>
                </a:solidFill>
                <a:latin typeface="Times New Roman" pitchFamily="18" charset="0"/>
                <a:cs typeface="Times New Roman" pitchFamily="18" charset="0"/>
              </a:rPr>
              <a:t/>
            </a:r>
            <a:br>
              <a:rPr lang="tr-TR" sz="2900" b="1" smtClean="0">
                <a:solidFill>
                  <a:srgbClr val="EE8012"/>
                </a:solidFill>
                <a:latin typeface="Times New Roman" pitchFamily="18" charset="0"/>
                <a:cs typeface="Times New Roman" pitchFamily="18" charset="0"/>
              </a:rPr>
            </a:br>
            <a:r>
              <a:rPr lang="es-ES" sz="2900" b="1" smtClean="0">
                <a:solidFill>
                  <a:srgbClr val="EE8012"/>
                </a:solidFill>
                <a:latin typeface="Times New Roman" pitchFamily="18" charset="0"/>
                <a:cs typeface="Times New Roman" pitchFamily="18" charset="0"/>
              </a:rPr>
              <a:t>Ben kimim ve ne istiyoru</a:t>
            </a:r>
            <a:r>
              <a:rPr lang="tr-TR" sz="2900" b="1" smtClean="0">
                <a:solidFill>
                  <a:srgbClr val="EE8012"/>
                </a:solidFill>
                <a:latin typeface="Times New Roman" pitchFamily="18" charset="0"/>
                <a:cs typeface="Times New Roman" pitchFamily="18" charset="0"/>
              </a:rPr>
              <a:t>m?</a:t>
            </a:r>
            <a:r>
              <a:rPr lang="es-ES" sz="2900" b="1" smtClean="0">
                <a:solidFill>
                  <a:srgbClr val="EE8012"/>
                </a:solidFill>
                <a:latin typeface="Times New Roman" pitchFamily="18" charset="0"/>
                <a:cs typeface="Times New Roman" pitchFamily="18" charset="0"/>
              </a:rPr>
              <a:t> </a:t>
            </a:r>
            <a:r>
              <a:rPr lang="tr-TR" sz="2900" b="1" smtClean="0">
                <a:solidFill>
                  <a:srgbClr val="EE8012"/>
                </a:solidFill>
                <a:latin typeface="Times New Roman" pitchFamily="18" charset="0"/>
                <a:cs typeface="Times New Roman" pitchFamily="18" charset="0"/>
              </a:rPr>
              <a:t>  </a:t>
            </a:r>
            <a:r>
              <a:rPr lang="es-ES" sz="2900" b="1" smtClean="0">
                <a:solidFill>
                  <a:srgbClr val="EE8012"/>
                </a:solidFill>
                <a:latin typeface="Times New Roman" pitchFamily="18" charset="0"/>
                <a:cs typeface="Times New Roman" pitchFamily="18" charset="0"/>
              </a:rPr>
              <a:t>Nasıl bir hayat</a:t>
            </a:r>
            <a:r>
              <a:rPr lang="tr-TR" sz="2900" b="1" smtClean="0">
                <a:solidFill>
                  <a:srgbClr val="EE8012"/>
                </a:solidFill>
                <a:latin typeface="Times New Roman" pitchFamily="18" charset="0"/>
                <a:cs typeface="Times New Roman" pitchFamily="18" charset="0"/>
              </a:rPr>
              <a:t> </a:t>
            </a:r>
            <a:r>
              <a:rPr lang="es-ES" sz="2900" b="1" smtClean="0">
                <a:solidFill>
                  <a:srgbClr val="EE8012"/>
                </a:solidFill>
                <a:latin typeface="Times New Roman" pitchFamily="18" charset="0"/>
                <a:cs typeface="Times New Roman" pitchFamily="18" charset="0"/>
              </a:rPr>
              <a:t>istiyorum? </a:t>
            </a:r>
            <a:endParaRPr lang="tr-TR" sz="2900" b="1" smtClean="0">
              <a:solidFill>
                <a:srgbClr val="EE8012"/>
              </a:solidFill>
              <a:latin typeface="Times New Roman" pitchFamily="18" charset="0"/>
              <a:cs typeface="Times New Roman" pitchFamily="18" charset="0"/>
            </a:endParaRPr>
          </a:p>
        </p:txBody>
      </p:sp>
      <p:pic>
        <p:nvPicPr>
          <p:cNvPr id="40963" name="Resim 8" descr="C:\Users\SNN\Desktop\resimler\1163909_80979652.jpg"/>
          <p:cNvPicPr>
            <a:picLocks noChangeAspect="1" noChangeArrowheads="1"/>
          </p:cNvPicPr>
          <p:nvPr/>
        </p:nvPicPr>
        <p:blipFill>
          <a:blip r:embed="rId2" cstate="print"/>
          <a:srcRect/>
          <a:stretch>
            <a:fillRect/>
          </a:stretch>
        </p:blipFill>
        <p:spPr bwMode="auto">
          <a:xfrm>
            <a:off x="395536" y="404664"/>
            <a:ext cx="2987998" cy="5544616"/>
          </a:xfrm>
          <a:prstGeom prst="rect">
            <a:avLst/>
          </a:prstGeom>
          <a:ln>
            <a:noFill/>
          </a:ln>
          <a:effectLst>
            <a:softEdge rad="112500"/>
          </a:effectLst>
        </p:spPr>
      </p:pic>
    </p:spTree>
    <p:extLst>
      <p:ext uri="{BB962C8B-B14F-4D97-AF65-F5344CB8AC3E}">
        <p14:creationId xmlns:p14="http://schemas.microsoft.com/office/powerpoint/2010/main" val="144899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090701010"/>
              </p:ext>
            </p:extLst>
          </p:nvPr>
        </p:nvGraphicFramePr>
        <p:xfrm>
          <a:off x="1693862" y="980728"/>
          <a:ext cx="6190505" cy="4827935"/>
        </p:xfrm>
        <a:graphic>
          <a:graphicData uri="http://schemas.openxmlformats.org/presentationml/2006/ole">
            <mc:AlternateContent xmlns:mc="http://schemas.openxmlformats.org/markup-compatibility/2006">
              <mc:Choice xmlns:v="urn:schemas-microsoft-com:vml" Requires="v">
                <p:oleObj spid="_x0000_s1061" name="Resim" r:id="rId3" imgW="3599688" imgH="2898648" progId="Word.Picture.8">
                  <p:embed/>
                </p:oleObj>
              </mc:Choice>
              <mc:Fallback>
                <p:oleObj name="Resim" r:id="rId3" imgW="3599688" imgH="2898648"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2" y="980728"/>
                        <a:ext cx="6190505" cy="482793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01523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75913" y="5157192"/>
            <a:ext cx="6512511" cy="1143000"/>
          </a:xfrm>
        </p:spPr>
        <p:txBody>
          <a:bodyPr/>
          <a:lstStyle/>
          <a:p>
            <a:r>
              <a:rPr lang="tr-TR" dirty="0" smtClean="0"/>
              <a:t>Teşekkürler…</a:t>
            </a:r>
            <a:endParaRPr lang="tr-TR" dirty="0"/>
          </a:p>
        </p:txBody>
      </p:sp>
      <p:sp>
        <p:nvSpPr>
          <p:cNvPr id="3" name="İçerik Yer Tutucusu 2"/>
          <p:cNvSpPr>
            <a:spLocks noGrp="1"/>
          </p:cNvSpPr>
          <p:nvPr>
            <p:ph sz="quarter" idx="13"/>
          </p:nvPr>
        </p:nvSpPr>
        <p:spPr/>
        <p:txBody>
          <a:bodyPr/>
          <a:lstStyle/>
          <a:p>
            <a:endParaRPr lang="tr-TR" dirty="0"/>
          </a:p>
        </p:txBody>
      </p:sp>
      <p:pic>
        <p:nvPicPr>
          <p:cNvPr id="25602" name="Picture 2" descr="Meslek Seçimi - Henüz Mesleğini Seçemedin Mi? pour Android - Téléchargez  l'AP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848872" cy="480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1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0800000" flipV="1">
            <a:off x="428625" y="1143000"/>
            <a:ext cx="8229600" cy="500063"/>
          </a:xfrm>
        </p:spPr>
        <p:txBody>
          <a:bodyPr>
            <a:normAutofit fontScale="90000"/>
          </a:bodyPr>
          <a:lstStyle/>
          <a:p>
            <a:pPr marL="0" indent="0" eaLnBrk="1" fontAlgn="auto" hangingPunct="1">
              <a:spcAft>
                <a:spcPts val="0"/>
              </a:spcAft>
              <a:buNone/>
              <a:defRPr/>
            </a:pPr>
            <a:r>
              <a:rPr lang="tr-TR" sz="2700" dirty="0" smtClean="0"/>
              <a:t/>
            </a:r>
            <a:br>
              <a:rPr lang="tr-TR" sz="2700" dirty="0" smtClean="0"/>
            </a:br>
            <a:r>
              <a:rPr lang="tr-TR" sz="2700" dirty="0"/>
              <a:t/>
            </a:r>
            <a:br>
              <a:rPr lang="tr-TR" sz="2700" dirty="0"/>
            </a:br>
            <a:r>
              <a:rPr lang="tr-TR" sz="2700" dirty="0" smtClean="0"/>
              <a:t/>
            </a:r>
            <a:br>
              <a:rPr lang="tr-TR" sz="2700" dirty="0" smtClean="0"/>
            </a:br>
            <a:r>
              <a:rPr lang="tr-TR" sz="2700" dirty="0"/>
              <a:t/>
            </a:r>
            <a:br>
              <a:rPr lang="tr-TR" sz="2700" dirty="0"/>
            </a:br>
            <a:r>
              <a:rPr lang="tr-TR" dirty="0"/>
              <a:t/>
            </a:r>
            <a:br>
              <a:rPr lang="tr-TR" dirty="0"/>
            </a:br>
            <a:r>
              <a:rPr lang="tr-TR" b="1" dirty="0"/>
              <a:t> </a:t>
            </a:r>
            <a:r>
              <a:rPr lang="tr-TR" dirty="0"/>
              <a:t/>
            </a:r>
            <a:br>
              <a:rPr lang="tr-TR" dirty="0"/>
            </a:br>
            <a:endParaRPr lang="tr-TR" sz="2200" dirty="0">
              <a:solidFill>
                <a:schemeClr val="bg2">
                  <a:lumMod val="50000"/>
                </a:schemeClr>
              </a:solidFill>
              <a:latin typeface="Arial" pitchFamily="34" charset="0"/>
              <a:cs typeface="Arial" pitchFamily="34" charset="0"/>
            </a:endParaRPr>
          </a:p>
        </p:txBody>
      </p:sp>
      <p:sp>
        <p:nvSpPr>
          <p:cNvPr id="7171" name="2 İçerik Yer Tutucusu"/>
          <p:cNvSpPr>
            <a:spLocks noGrp="1"/>
          </p:cNvSpPr>
          <p:nvPr>
            <p:ph idx="4294967295"/>
          </p:nvPr>
        </p:nvSpPr>
        <p:spPr>
          <a:xfrm>
            <a:off x="395536" y="1630881"/>
            <a:ext cx="8229600" cy="5610225"/>
          </a:xfrm>
          <a:prstGeom prst="rect">
            <a:avLst/>
          </a:prstGeom>
        </p:spPr>
        <p:txBody>
          <a:bodyPr/>
          <a:lstStyle/>
          <a:p>
            <a:pPr eaLnBrk="1" hangingPunct="1">
              <a:buFont typeface="Wingdings 2" pitchFamily="18" charset="2"/>
              <a:buNone/>
            </a:pPr>
            <a:r>
              <a:rPr lang="tr-TR" dirty="0" smtClean="0"/>
              <a:t>		</a:t>
            </a:r>
          </a:p>
          <a:p>
            <a:pPr marL="45720" indent="0" algn="just">
              <a:buNone/>
            </a:pPr>
            <a:r>
              <a:rPr lang="tr-TR" b="1" i="1" dirty="0" smtClean="0"/>
              <a:t>	Mesleki eğitim</a:t>
            </a:r>
            <a:r>
              <a:rPr lang="tr-TR" i="1" dirty="0" smtClean="0"/>
              <a:t>, </a:t>
            </a:r>
            <a:r>
              <a:rPr lang="tr-TR" dirty="0" smtClean="0"/>
              <a:t>meslek ya da teknik alanda kariyer yapmak için hazırlanma eğitimidir.</a:t>
            </a:r>
          </a:p>
          <a:p>
            <a:pPr algn="just">
              <a:buFont typeface="Wingdings 2" pitchFamily="18" charset="2"/>
              <a:buNone/>
            </a:pPr>
            <a:endParaRPr lang="tr-TR" dirty="0" smtClean="0"/>
          </a:p>
          <a:p>
            <a:pPr marL="45720" indent="0" algn="just">
              <a:buNone/>
            </a:pPr>
            <a:r>
              <a:rPr lang="tr-TR" b="1" i="1" dirty="0" smtClean="0"/>
              <a:t>	Mesleki rehberlik/kariyer rehberliği, </a:t>
            </a:r>
            <a:r>
              <a:rPr lang="tr-TR" i="1" dirty="0" smtClean="0"/>
              <a:t>bireyin</a:t>
            </a:r>
            <a:r>
              <a:rPr lang="tr-TR" b="1" i="1" dirty="0" smtClean="0"/>
              <a:t> </a:t>
            </a:r>
            <a:r>
              <a:rPr lang="tr-TR" i="1" dirty="0" smtClean="0"/>
              <a:t>yaşam boyu kariyer </a:t>
            </a:r>
            <a:r>
              <a:rPr lang="tr-TR" dirty="0" smtClean="0"/>
              <a:t>gelişimini hedefleyen ve kariyer eğitimini de içine alan daha geniş bir kavramı ifade etmek için kullanılmaktadır.</a:t>
            </a:r>
          </a:p>
          <a:p>
            <a:endParaRPr lang="tr-TR" dirty="0" smtClean="0"/>
          </a:p>
          <a:p>
            <a:pPr eaLnBrk="1" hangingPunct="1">
              <a:buFont typeface="Wingdings 2" pitchFamily="18" charset="2"/>
              <a:buNone/>
            </a:pPr>
            <a:endParaRPr lang="tr-TR" b="1" i="1" dirty="0" smtClean="0"/>
          </a:p>
        </p:txBody>
      </p:sp>
      <p:sp>
        <p:nvSpPr>
          <p:cNvPr id="4" name="Başlık 1"/>
          <p:cNvSpPr txBox="1">
            <a:spLocks/>
          </p:cNvSpPr>
          <p:nvPr/>
        </p:nvSpPr>
        <p:spPr>
          <a:xfrm>
            <a:off x="-468560" y="476672"/>
            <a:ext cx="9001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tr-TR" dirty="0" smtClean="0"/>
              <a:t>Kariyer İle İlgili  Kavramlar</a:t>
            </a:r>
            <a:endParaRPr lang="tr-TR" dirty="0"/>
          </a:p>
        </p:txBody>
      </p:sp>
      <p:sp>
        <p:nvSpPr>
          <p:cNvPr id="3" name="Dikdörtgen 2"/>
          <p:cNvSpPr/>
          <p:nvPr/>
        </p:nvSpPr>
        <p:spPr>
          <a:xfrm>
            <a:off x="827584" y="4869160"/>
            <a:ext cx="7560840" cy="1107996"/>
          </a:xfrm>
          <a:prstGeom prst="rect">
            <a:avLst/>
          </a:prstGeom>
        </p:spPr>
        <p:txBody>
          <a:bodyPr wrap="square">
            <a:spAutoFit/>
          </a:bodyPr>
          <a:lstStyle/>
          <a:p>
            <a:r>
              <a:rPr lang="tr-TR" sz="2200" b="1" dirty="0" smtClean="0"/>
              <a:t>	</a:t>
            </a:r>
            <a:r>
              <a:rPr lang="tr-TR" sz="2200" b="1" i="1" dirty="0" smtClean="0"/>
              <a:t>Kariyer yönetimi</a:t>
            </a:r>
            <a:r>
              <a:rPr lang="tr-TR" sz="2200" b="1" dirty="0" smtClean="0"/>
              <a:t>, </a:t>
            </a:r>
            <a:r>
              <a:rPr lang="tr-TR" sz="2200" dirty="0" smtClean="0"/>
              <a:t>bireyin kariyer planlarına ulaşabilmesi için örgüt tarafından desteklenmesi olarak ifade edilebilir. </a:t>
            </a:r>
            <a:endParaRPr lang="tr-TR" sz="2200" dirty="0"/>
          </a:p>
        </p:txBody>
      </p:sp>
    </p:spTree>
    <p:extLst>
      <p:ext uri="{BB962C8B-B14F-4D97-AF65-F5344CB8AC3E}">
        <p14:creationId xmlns:p14="http://schemas.microsoft.com/office/powerpoint/2010/main" val="70628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560" y="476672"/>
            <a:ext cx="9001000" cy="1143000"/>
          </a:xfrm>
        </p:spPr>
        <p:txBody>
          <a:bodyPr/>
          <a:lstStyle/>
          <a:p>
            <a:pPr marL="0" indent="0">
              <a:buNone/>
            </a:pPr>
            <a:r>
              <a:rPr lang="tr-TR" dirty="0" smtClean="0"/>
              <a:t>Kariyer İle İlgili  Kavramlar</a:t>
            </a:r>
            <a:endParaRPr lang="tr-TR" dirty="0"/>
          </a:p>
        </p:txBody>
      </p:sp>
      <p:sp>
        <p:nvSpPr>
          <p:cNvPr id="3" name="İçerik Yer Tutucusu 2"/>
          <p:cNvSpPr>
            <a:spLocks noGrp="1"/>
          </p:cNvSpPr>
          <p:nvPr>
            <p:ph sz="quarter" idx="13"/>
          </p:nvPr>
        </p:nvSpPr>
        <p:spPr>
          <a:xfrm>
            <a:off x="4283968" y="1700808"/>
            <a:ext cx="4536504" cy="3474720"/>
          </a:xfrm>
        </p:spPr>
        <p:txBody>
          <a:bodyPr>
            <a:normAutofit fontScale="85000" lnSpcReduction="10000"/>
          </a:bodyPr>
          <a:lstStyle/>
          <a:p>
            <a:pPr marL="45720" indent="0">
              <a:buNone/>
            </a:pPr>
            <a:r>
              <a:rPr lang="tr-TR" sz="2400" b="1" i="1" dirty="0" smtClean="0"/>
              <a:t>	Kariyer eğitimi; </a:t>
            </a:r>
            <a:r>
              <a:rPr lang="tr-TR" sz="2400" dirty="0"/>
              <a:t>öğrencilerin mesleki gelişimini hızlandırmak, gerçekçi ve tutarlı mesleki ya da eğitsel planlar yapmalarını sağlamak üzere düzenlenmiş hedeflerin eğitim programlarının diğer hedefler ile kaynaştırılması, öğrenim ortamının düzenlenmesinde meslek gelişimini kolaylaştırıcı yaşantıları kazandıran etkinliklere yer verilmesi olarak tanımlanmaktadır.</a:t>
            </a:r>
          </a:p>
          <a:p>
            <a:endParaRPr lang="tr-TR" dirty="0"/>
          </a:p>
        </p:txBody>
      </p:sp>
      <p:sp>
        <p:nvSpPr>
          <p:cNvPr id="4" name="Dikdörtgen 3"/>
          <p:cNvSpPr/>
          <p:nvPr/>
        </p:nvSpPr>
        <p:spPr>
          <a:xfrm>
            <a:off x="1043608" y="4941168"/>
            <a:ext cx="7272808" cy="1200329"/>
          </a:xfrm>
          <a:prstGeom prst="rect">
            <a:avLst/>
          </a:prstGeom>
        </p:spPr>
        <p:txBody>
          <a:bodyPr wrap="square">
            <a:spAutoFit/>
          </a:bodyPr>
          <a:lstStyle/>
          <a:p>
            <a:pPr algn="just">
              <a:defRPr/>
            </a:pPr>
            <a:r>
              <a:rPr lang="tr-TR" b="1" i="1" dirty="0" smtClean="0"/>
              <a:t>	Mesleki </a:t>
            </a:r>
            <a:r>
              <a:rPr lang="tr-TR" b="1" i="1" dirty="0"/>
              <a:t>Müdahale: </a:t>
            </a:r>
            <a:r>
              <a:rPr lang="tr-TR" b="1" i="1" dirty="0" err="1"/>
              <a:t>Spokane</a:t>
            </a:r>
            <a:r>
              <a:rPr lang="tr-TR" b="1" i="1" dirty="0"/>
              <a:t> (1991) mesleki müdahale </a:t>
            </a:r>
            <a:r>
              <a:rPr lang="tr-TR" b="1" i="1" dirty="0" smtClean="0"/>
              <a:t>kavramını </a:t>
            </a:r>
            <a:r>
              <a:rPr lang="tr-TR" dirty="0" smtClean="0"/>
              <a:t>“</a:t>
            </a:r>
            <a:r>
              <a:rPr lang="tr-TR" i="1" dirty="0" smtClean="0"/>
              <a:t>Bireylerin </a:t>
            </a:r>
            <a:r>
              <a:rPr lang="tr-TR" i="1" dirty="0"/>
              <a:t>mesleki gelişimini desteklemek ve böylece uygun mesleki kararlar verebilmesini sağlamak amacıyla gerçekleştirilen etkinlikler” olarak </a:t>
            </a:r>
            <a:r>
              <a:rPr lang="tr-TR" i="1" dirty="0" smtClean="0"/>
              <a:t>tanımlanmaktadır.</a:t>
            </a:r>
            <a:endParaRPr lang="tr-TR" i="1" dirty="0"/>
          </a:p>
        </p:txBody>
      </p:sp>
      <p:pic>
        <p:nvPicPr>
          <p:cNvPr id="5" name="Picture 2" descr="Ray Sigorta - Ray'da Kari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333375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0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57200" y="1935163"/>
            <a:ext cx="8229600" cy="4389437"/>
          </a:xfrm>
          <a:prstGeom prst="rect">
            <a:avLst/>
          </a:prstGeom>
        </p:spPr>
        <p:txBody>
          <a:bodyPr/>
          <a:lstStyle/>
          <a:p>
            <a:pPr>
              <a:defRPr/>
            </a:pPr>
            <a:r>
              <a:rPr lang="tr-TR" b="1" i="1" dirty="0" smtClean="0"/>
              <a:t>Mesleki Müdahaleler </a:t>
            </a:r>
            <a:r>
              <a:rPr lang="tr-TR" dirty="0" smtClean="0"/>
              <a:t>şu başlıklar altında incelenebilir.</a:t>
            </a:r>
          </a:p>
          <a:p>
            <a:pPr marL="0" indent="0">
              <a:buFont typeface="Wingdings 2" pitchFamily="18" charset="2"/>
              <a:buNone/>
              <a:defRPr/>
            </a:pPr>
            <a:endParaRPr lang="tr-TR" dirty="0"/>
          </a:p>
          <a:p>
            <a:pPr lvl="1">
              <a:buFont typeface="Wingdings" pitchFamily="2" charset="2"/>
              <a:buChar char="Ø"/>
              <a:defRPr/>
            </a:pPr>
            <a:r>
              <a:rPr lang="tr-TR" dirty="0" smtClean="0"/>
              <a:t>Bireysel ve  grupla mesleki danışma</a:t>
            </a:r>
          </a:p>
          <a:p>
            <a:pPr lvl="1">
              <a:buFont typeface="Wingdings" pitchFamily="2" charset="2"/>
              <a:buChar char="Ø"/>
              <a:defRPr/>
            </a:pPr>
            <a:r>
              <a:rPr lang="tr-TR" dirty="0"/>
              <a:t>M</a:t>
            </a:r>
            <a:r>
              <a:rPr lang="tr-TR" dirty="0" smtClean="0"/>
              <a:t>esleki     rehberlik/kariyer rehberliği</a:t>
            </a:r>
          </a:p>
          <a:p>
            <a:pPr lvl="1">
              <a:buFont typeface="Wingdings" pitchFamily="2" charset="2"/>
              <a:buChar char="Ø"/>
              <a:defRPr/>
            </a:pPr>
            <a:r>
              <a:rPr lang="tr-TR" dirty="0" smtClean="0"/>
              <a:t>Kariyer eğitimi</a:t>
            </a:r>
          </a:p>
          <a:p>
            <a:pPr lvl="1">
              <a:buFont typeface="Wingdings" pitchFamily="2" charset="2"/>
              <a:buChar char="Ø"/>
              <a:defRPr/>
            </a:pPr>
            <a:r>
              <a:rPr lang="tr-TR" dirty="0" smtClean="0"/>
              <a:t> Bilgisayar destekli mesleki önlemler</a:t>
            </a:r>
          </a:p>
          <a:p>
            <a:pPr lvl="1">
              <a:buFont typeface="Wingdings" pitchFamily="2" charset="2"/>
              <a:buChar char="Ø"/>
              <a:defRPr/>
            </a:pPr>
            <a:r>
              <a:rPr lang="tr-TR" dirty="0" smtClean="0"/>
              <a:t>Bireysel ya da grupla test uygulamaları ve değerlendirmeleri</a:t>
            </a:r>
          </a:p>
        </p:txBody>
      </p:sp>
    </p:spTree>
    <p:extLst>
      <p:ext uri="{BB962C8B-B14F-4D97-AF65-F5344CB8AC3E}">
        <p14:creationId xmlns:p14="http://schemas.microsoft.com/office/powerpoint/2010/main" val="211739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00808" y="548680"/>
            <a:ext cx="8208963" cy="922337"/>
          </a:xfrm>
        </p:spPr>
        <p:txBody>
          <a:bodyPr/>
          <a:lstStyle/>
          <a:p>
            <a:pPr marL="0" indent="0" eaLnBrk="1" hangingPunct="1">
              <a:buNone/>
            </a:pPr>
            <a:r>
              <a:rPr lang="tr-TR" sz="3600" b="1" dirty="0" smtClean="0">
                <a:solidFill>
                  <a:schemeClr val="tx2"/>
                </a:solidFill>
              </a:rPr>
              <a:t>Kariyer Planlama</a:t>
            </a:r>
          </a:p>
        </p:txBody>
      </p:sp>
      <p:sp>
        <p:nvSpPr>
          <p:cNvPr id="6147" name="Rectangle 3"/>
          <p:cNvSpPr>
            <a:spLocks noGrp="1" noChangeArrowheads="1"/>
          </p:cNvSpPr>
          <p:nvPr>
            <p:ph type="body" idx="4294967295"/>
          </p:nvPr>
        </p:nvSpPr>
        <p:spPr>
          <a:xfrm>
            <a:off x="251520" y="1658229"/>
            <a:ext cx="8362950" cy="4857750"/>
          </a:xfrm>
          <a:prstGeom prst="rect">
            <a:avLst/>
          </a:prstGeom>
        </p:spPr>
        <p:txBody>
          <a:bodyPr/>
          <a:lstStyle/>
          <a:p>
            <a:pPr marL="0" indent="0" eaLnBrk="1" hangingPunct="1">
              <a:buNone/>
            </a:pPr>
            <a:r>
              <a:rPr lang="tr-TR" dirty="0" smtClean="0"/>
              <a:t>	Kariyer planlama; bireylerin; beceri, ilgi ve değerlerini dikkate aldığı, bunlara uygun amaçlar belirlediği ve bu amaçlara ulaşmak için planlama yaptıkları süreçtir .</a:t>
            </a:r>
          </a:p>
        </p:txBody>
      </p:sp>
      <p:pic>
        <p:nvPicPr>
          <p:cNvPr id="5122" name="Picture 2" descr="Kariyer sorunları ve şirketlerde kariyer yönetimi - Makina Magaz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24944"/>
            <a:ext cx="638175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36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55576" y="404664"/>
            <a:ext cx="6512511" cy="1143000"/>
          </a:xfrm>
        </p:spPr>
        <p:txBody>
          <a:bodyPr/>
          <a:lstStyle/>
          <a:p>
            <a:pPr marL="0" indent="0" eaLnBrk="1" hangingPunct="1">
              <a:buNone/>
            </a:pPr>
            <a:r>
              <a:rPr lang="tr-TR" dirty="0" smtClean="0">
                <a:solidFill>
                  <a:schemeClr val="accent2"/>
                </a:solidFill>
              </a:rPr>
              <a:t>Kariyer Planlamanın Amaçları</a:t>
            </a:r>
          </a:p>
        </p:txBody>
      </p:sp>
      <p:sp>
        <p:nvSpPr>
          <p:cNvPr id="7171" name="Rectangle 3"/>
          <p:cNvSpPr>
            <a:spLocks noGrp="1" noChangeArrowheads="1"/>
          </p:cNvSpPr>
          <p:nvPr>
            <p:ph type="body" idx="4294967295"/>
          </p:nvPr>
        </p:nvSpPr>
        <p:spPr>
          <a:xfrm>
            <a:off x="591344" y="2132856"/>
            <a:ext cx="8229600" cy="4525963"/>
          </a:xfrm>
          <a:prstGeom prst="rect">
            <a:avLst/>
          </a:prstGeom>
        </p:spPr>
        <p:txBody>
          <a:bodyPr/>
          <a:lstStyle/>
          <a:p>
            <a:pPr eaLnBrk="1" hangingPunct="1"/>
            <a:r>
              <a:rPr lang="tr-TR" dirty="0" smtClean="0"/>
              <a:t>Bireylerin kendi kariyer başarılarını sağlamak,</a:t>
            </a:r>
          </a:p>
          <a:p>
            <a:pPr eaLnBrk="1" hangingPunct="1"/>
            <a:r>
              <a:rPr lang="tr-TR" dirty="0" smtClean="0"/>
              <a:t>İnsan kaynaklarının etkili kullanımını sağlamak,</a:t>
            </a:r>
          </a:p>
          <a:p>
            <a:pPr eaLnBrk="1" hangingPunct="1"/>
            <a:r>
              <a:rPr lang="tr-TR" dirty="0" smtClean="0"/>
              <a:t>Personelin geliştirilmesini sağlamak,</a:t>
            </a:r>
          </a:p>
          <a:p>
            <a:pPr eaLnBrk="1" hangingPunct="1"/>
            <a:r>
              <a:rPr lang="tr-TR" dirty="0" smtClean="0"/>
              <a:t>İyi bir eğitim ve kariyer olanaklarının bir sonucu olarak iş başarısının yükselmesini sağlamak,</a:t>
            </a:r>
          </a:p>
        </p:txBody>
      </p:sp>
      <p:pic>
        <p:nvPicPr>
          <p:cNvPr id="2" name="Picture 2" descr="Kari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37112"/>
            <a:ext cx="4608512" cy="221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69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112</TotalTime>
  <Words>715</Words>
  <Application>Microsoft Office PowerPoint</Application>
  <PresentationFormat>Ekran Gösterisi (4:3)</PresentationFormat>
  <Paragraphs>196</Paragraphs>
  <Slides>40</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40</vt:i4>
      </vt:variant>
    </vt:vector>
  </HeadingPairs>
  <TitlesOfParts>
    <vt:vector size="42" baseType="lpstr">
      <vt:lpstr>Hava Akımı</vt:lpstr>
      <vt:lpstr>Resim</vt:lpstr>
      <vt:lpstr>KARİYER GELİŞİMİ                VE       DANIŞMANLIĞI</vt:lpstr>
      <vt:lpstr>Kariyer Nedir?</vt:lpstr>
      <vt:lpstr>Kariyer Gelişimi</vt:lpstr>
      <vt:lpstr>PowerPoint Sunusu</vt:lpstr>
      <vt:lpstr>       </vt:lpstr>
      <vt:lpstr>Kariyer İle İlgili  Kavramlar</vt:lpstr>
      <vt:lpstr>PowerPoint Sunusu</vt:lpstr>
      <vt:lpstr>Kariyer Planlama</vt:lpstr>
      <vt:lpstr>Kariyer Planlamanın Amaçları</vt:lpstr>
      <vt:lpstr>Kariyer Planlamada Kişiye Düşen Görevler</vt:lpstr>
      <vt:lpstr>Kariyer Devreleri</vt:lpstr>
      <vt:lpstr>       </vt:lpstr>
      <vt:lpstr>PowerPoint Sunusu</vt:lpstr>
      <vt:lpstr>Meslek Seçimi</vt:lpstr>
      <vt:lpstr>Meslek Seçiminde Rol Oynayan Faktörler</vt:lpstr>
      <vt:lpstr>Meslek Seçimi</vt:lpstr>
      <vt:lpstr>Birey, önce kendini tanımalı.</vt:lpstr>
      <vt:lpstr>PowerPoint Sunusu</vt:lpstr>
      <vt:lpstr>HANGİ ALANLARDA YETENEKLİYİM?</vt:lpstr>
      <vt:lpstr>Neleri yapmaktan hoşlanırım?</vt:lpstr>
      <vt:lpstr>Kişilik Özelliklerim  seçeceğim mesleğe uygun mu?</vt:lpstr>
      <vt:lpstr>PowerPoint Sunusu</vt:lpstr>
      <vt:lpstr>Beklentilerim ve meslek değerlerim neler?</vt:lpstr>
      <vt:lpstr>Meslek Seçimi Yolunda</vt:lpstr>
      <vt:lpstr>Meslek Seçimi Yolunda</vt:lpstr>
      <vt:lpstr>Meslek Seçimi Yolunda</vt:lpstr>
      <vt:lpstr>  </vt:lpstr>
      <vt:lpstr>Meslekler Hakkında  Bilgi Edinme Yolları</vt:lpstr>
      <vt:lpstr>  </vt:lpstr>
      <vt:lpstr>  </vt:lpstr>
      <vt:lpstr>Google meslek tercihim  “Meslek Tanıtım Videoları” için </vt:lpstr>
      <vt:lpstr>Meslek Seçimi Yolunda</vt:lpstr>
      <vt:lpstr>MESLEK SEÇİMİ NEDEN ÖNEMLİDİR?</vt:lpstr>
      <vt:lpstr>  </vt:lpstr>
      <vt:lpstr>Meslek Seçimimiz  Hayatımızı Nasıl Etkiler?</vt:lpstr>
      <vt:lpstr>MESLEK SEÇİMİNDE SIKÇA YAPILAN HATALAR VE  HATALI DÜŞÜNCELER</vt:lpstr>
      <vt:lpstr>PowerPoint Sunusu</vt:lpstr>
      <vt:lpstr>Mesleki Olgunluk Boyutları</vt:lpstr>
      <vt:lpstr>PowerPoint Sunusu</vt:lpstr>
      <vt:lpstr>Teşekkürler…</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KARİYER GELİŞİMİ                VE       DANIŞMANLIĞI</dc:title>
  <dc:creator>Pc</dc:creator>
  <cp:lastModifiedBy>Pc</cp:lastModifiedBy>
  <cp:revision>34</cp:revision>
  <dcterms:created xsi:type="dcterms:W3CDTF">2020-10-14T13:17:49Z</dcterms:created>
  <dcterms:modified xsi:type="dcterms:W3CDTF">2020-10-27T13:37:53Z</dcterms:modified>
</cp:coreProperties>
</file>