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8" r:id="rId3"/>
    <p:sldId id="257" r:id="rId4"/>
    <p:sldId id="259" r:id="rId5"/>
    <p:sldId id="260" r:id="rId6"/>
    <p:sldId id="261" r:id="rId7"/>
    <p:sldId id="262" r:id="rId8"/>
    <p:sldId id="263" r:id="rId9"/>
    <p:sldId id="283" r:id="rId10"/>
    <p:sldId id="264" r:id="rId11"/>
    <p:sldId id="265" r:id="rId12"/>
    <p:sldId id="274" r:id="rId13"/>
    <p:sldId id="266" r:id="rId14"/>
    <p:sldId id="267" r:id="rId15"/>
    <p:sldId id="268" r:id="rId16"/>
    <p:sldId id="269" r:id="rId17"/>
    <p:sldId id="270" r:id="rId18"/>
    <p:sldId id="271" r:id="rId19"/>
    <p:sldId id="286" r:id="rId20"/>
    <p:sldId id="272" r:id="rId21"/>
    <p:sldId id="273" r:id="rId22"/>
    <p:sldId id="275" r:id="rId23"/>
    <p:sldId id="276" r:id="rId24"/>
    <p:sldId id="278" r:id="rId25"/>
    <p:sldId id="277" r:id="rId26"/>
    <p:sldId id="284" r:id="rId27"/>
    <p:sldId id="282" r:id="rId28"/>
    <p:sldId id="285" r:id="rId29"/>
    <p:sldId id="287"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244" y="-5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35580-B137-4C99-A747-03C86F128F3E}" type="datetimeFigureOut">
              <a:rPr lang="tr-TR" smtClean="0"/>
              <a:t>27.10.2020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EEBA06-C2B4-47D5-A11F-C679BD884BC9}" type="slidenum">
              <a:rPr lang="tr-TR" smtClean="0"/>
              <a:t>‹#›</a:t>
            </a:fld>
            <a:endParaRPr lang="tr-TR"/>
          </a:p>
        </p:txBody>
      </p:sp>
    </p:spTree>
    <p:extLst>
      <p:ext uri="{BB962C8B-B14F-4D97-AF65-F5344CB8AC3E}">
        <p14:creationId xmlns:p14="http://schemas.microsoft.com/office/powerpoint/2010/main" val="195898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1EEBA06-C2B4-47D5-A11F-C679BD884BC9}" type="slidenum">
              <a:rPr lang="tr-TR" smtClean="0"/>
              <a:t>23</a:t>
            </a:fld>
            <a:endParaRPr lang="tr-TR"/>
          </a:p>
        </p:txBody>
      </p:sp>
    </p:spTree>
    <p:extLst>
      <p:ext uri="{BB962C8B-B14F-4D97-AF65-F5344CB8AC3E}">
        <p14:creationId xmlns:p14="http://schemas.microsoft.com/office/powerpoint/2010/main" val="804428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D1C4414-A606-4D72-98CA-CC8385A90A04}" type="datetimeFigureOut">
              <a:rPr lang="tr-TR" smtClean="0"/>
              <a:t>27.10.2020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7B5463-5124-4747-92B9-CE088940E7B9}"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D1C4414-A606-4D72-98CA-CC8385A90A04}" type="datetimeFigureOut">
              <a:rPr lang="tr-TR" smtClean="0"/>
              <a:t>27.10.2020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7B5463-5124-4747-92B9-CE088940E7B9}"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D1C4414-A606-4D72-98CA-CC8385A90A04}" type="datetimeFigureOut">
              <a:rPr lang="tr-TR" smtClean="0"/>
              <a:t>27.10.2020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7B5463-5124-4747-92B9-CE088940E7B9}"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D1C4414-A606-4D72-98CA-CC8385A90A04}" type="datetimeFigureOut">
              <a:rPr lang="tr-TR" smtClean="0"/>
              <a:t>27.10.2020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7B5463-5124-4747-92B9-CE088940E7B9}"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D1C4414-A606-4D72-98CA-CC8385A90A04}" type="datetimeFigureOut">
              <a:rPr lang="tr-TR" smtClean="0"/>
              <a:t>27.10.2020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7B5463-5124-4747-92B9-CE088940E7B9}"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D1C4414-A606-4D72-98CA-CC8385A90A04}" type="datetimeFigureOut">
              <a:rPr lang="tr-TR" smtClean="0"/>
              <a:t>27.10.2020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7B5463-5124-4747-92B9-CE088940E7B9}"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D1C4414-A606-4D72-98CA-CC8385A90A04}" type="datetimeFigureOut">
              <a:rPr lang="tr-TR" smtClean="0"/>
              <a:t>27.10.2020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17B5463-5124-4747-92B9-CE088940E7B9}"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D1C4414-A606-4D72-98CA-CC8385A90A04}" type="datetimeFigureOut">
              <a:rPr lang="tr-TR" smtClean="0"/>
              <a:t>27.10.2020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17B5463-5124-4747-92B9-CE088940E7B9}"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C4414-A606-4D72-98CA-CC8385A90A04}" type="datetimeFigureOut">
              <a:rPr lang="tr-TR" smtClean="0"/>
              <a:t>27.10.2020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17B5463-5124-4747-92B9-CE088940E7B9}"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D1C4414-A606-4D72-98CA-CC8385A90A04}" type="datetimeFigureOut">
              <a:rPr lang="tr-TR" smtClean="0"/>
              <a:t>27.10.2020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7B5463-5124-4747-92B9-CE088940E7B9}"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D1C4414-A606-4D72-98CA-CC8385A90A04}" type="datetimeFigureOut">
              <a:rPr lang="tr-TR" smtClean="0"/>
              <a:t>27.10.2020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7B5463-5124-4747-92B9-CE088940E7B9}"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D1C4414-A606-4D72-98CA-CC8385A90A04}" type="datetimeFigureOut">
              <a:rPr lang="tr-TR" smtClean="0"/>
              <a:t>27.10.2020</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17B5463-5124-4747-92B9-CE088940E7B9}"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259632" y="1988840"/>
            <a:ext cx="7175351" cy="1793167"/>
          </a:xfrm>
        </p:spPr>
        <p:txBody>
          <a:bodyPr/>
          <a:lstStyle/>
          <a:p>
            <a:pPr marL="182880" indent="0">
              <a:buNone/>
            </a:pPr>
            <a:r>
              <a:rPr lang="tr-TR" dirty="0" smtClean="0"/>
              <a:t> DUYGU</a:t>
            </a:r>
            <a:br>
              <a:rPr lang="tr-TR" dirty="0" smtClean="0"/>
            </a:br>
            <a:r>
              <a:rPr lang="tr-TR" dirty="0"/>
              <a:t> </a:t>
            </a:r>
            <a:r>
              <a:rPr lang="tr-TR" dirty="0" smtClean="0"/>
              <a:t> </a:t>
            </a:r>
            <a:br>
              <a:rPr lang="tr-TR" dirty="0" smtClean="0"/>
            </a:br>
            <a:r>
              <a:rPr lang="tr-TR" dirty="0" smtClean="0"/>
              <a:t>           KONTROLÜ</a:t>
            </a:r>
            <a:endParaRPr lang="tr-TR" dirty="0"/>
          </a:p>
        </p:txBody>
      </p:sp>
    </p:spTree>
    <p:extLst>
      <p:ext uri="{BB962C8B-B14F-4D97-AF65-F5344CB8AC3E}">
        <p14:creationId xmlns:p14="http://schemas.microsoft.com/office/powerpoint/2010/main" val="1576620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15616" y="1052736"/>
            <a:ext cx="7200800" cy="3474720"/>
          </a:xfrm>
        </p:spPr>
        <p:txBody>
          <a:bodyPr/>
          <a:lstStyle/>
          <a:p>
            <a:r>
              <a:rPr lang="tr-TR" dirty="0"/>
              <a:t>Çocuklarının kolay sakinleşmesini isteyen ebeveynler, öncelikle çocuklarının; </a:t>
            </a:r>
            <a:r>
              <a:rPr lang="tr-TR" dirty="0" smtClean="0"/>
              <a:t>başlıca </a:t>
            </a:r>
            <a:r>
              <a:rPr lang="tr-TR" dirty="0"/>
              <a:t>temel duyguları </a:t>
            </a:r>
            <a:r>
              <a:rPr lang="tr-TR" dirty="0" smtClean="0"/>
              <a:t>öğrenmesini sağlamalıdır.</a:t>
            </a:r>
          </a:p>
          <a:p>
            <a:endParaRPr lang="tr-TR" dirty="0" smtClean="0"/>
          </a:p>
          <a:p>
            <a:r>
              <a:rPr lang="tr-TR" dirty="0"/>
              <a:t>E</a:t>
            </a:r>
            <a:r>
              <a:rPr lang="tr-TR" dirty="0" smtClean="0"/>
              <a:t>vde </a:t>
            </a:r>
            <a:r>
              <a:rPr lang="tr-TR" dirty="0"/>
              <a:t>yapılan küçük oyun ve etkinlikler ile çocuklara başlıca temel duygular öğretilebilir. </a:t>
            </a:r>
          </a:p>
        </p:txBody>
      </p:sp>
      <p:pic>
        <p:nvPicPr>
          <p:cNvPr id="4098" name="Picture 2" descr="Duygular lûgat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429000"/>
            <a:ext cx="584835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11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764704"/>
            <a:ext cx="6512511" cy="1143000"/>
          </a:xfrm>
        </p:spPr>
        <p:txBody>
          <a:bodyPr/>
          <a:lstStyle/>
          <a:p>
            <a:pPr marL="0" indent="0">
              <a:buNone/>
            </a:pPr>
            <a:r>
              <a:rPr lang="tr-TR" dirty="0" smtClean="0"/>
              <a:t>Evde neler yapılabilir?</a:t>
            </a:r>
            <a:endParaRPr lang="tr-TR" dirty="0"/>
          </a:p>
        </p:txBody>
      </p:sp>
      <p:sp>
        <p:nvSpPr>
          <p:cNvPr id="3" name="İçerik Yer Tutucusu 2"/>
          <p:cNvSpPr>
            <a:spLocks noGrp="1"/>
          </p:cNvSpPr>
          <p:nvPr>
            <p:ph sz="quarter" idx="13"/>
          </p:nvPr>
        </p:nvSpPr>
        <p:spPr>
          <a:xfrm>
            <a:off x="467544" y="1684233"/>
            <a:ext cx="6400800" cy="3474720"/>
          </a:xfrm>
        </p:spPr>
        <p:txBody>
          <a:bodyPr/>
          <a:lstStyle/>
          <a:p>
            <a:pPr marL="45720" indent="0">
              <a:buNone/>
            </a:pPr>
            <a:r>
              <a:rPr lang="tr-TR" dirty="0"/>
              <a:t>B</a:t>
            </a:r>
            <a:r>
              <a:rPr lang="tr-TR" dirty="0" smtClean="0"/>
              <a:t>aşlıca duyguların resimleri </a:t>
            </a:r>
            <a:r>
              <a:rPr lang="tr-TR" dirty="0"/>
              <a:t>bir kağıda çizilip, boyanabilir. </a:t>
            </a:r>
            <a:endParaRPr lang="tr-TR" dirty="0" smtClean="0"/>
          </a:p>
          <a:p>
            <a:pPr marL="45720" indent="0">
              <a:buNone/>
            </a:pPr>
            <a:r>
              <a:rPr lang="tr-TR" dirty="0" smtClean="0"/>
              <a:t>Çocuk, duyguların </a:t>
            </a:r>
            <a:r>
              <a:rPr lang="tr-TR" dirty="0"/>
              <a:t>adlarını öğrendikten </a:t>
            </a:r>
            <a:r>
              <a:rPr lang="tr-TR" dirty="0" smtClean="0"/>
              <a:t>sonra da </a:t>
            </a:r>
            <a:r>
              <a:rPr lang="tr-TR" dirty="0"/>
              <a:t>çocuktan o </a:t>
            </a:r>
            <a:r>
              <a:rPr lang="tr-TR" dirty="0" smtClean="0"/>
              <a:t>duyguları </a:t>
            </a:r>
            <a:r>
              <a:rPr lang="tr-TR" dirty="0"/>
              <a:t>yüz </a:t>
            </a:r>
            <a:r>
              <a:rPr lang="tr-TR" dirty="0" smtClean="0"/>
              <a:t>ifadesi ile </a:t>
            </a:r>
            <a:r>
              <a:rPr lang="tr-TR" dirty="0"/>
              <a:t>canlandırması istenip, ebeveynin tahmin etmeye çalışacağı oyunlar oynanabilir. </a:t>
            </a:r>
          </a:p>
        </p:txBody>
      </p:sp>
      <p:pic>
        <p:nvPicPr>
          <p:cNvPr id="10242" name="Picture 2" descr="Çocukların Duygular Hakkında Konuşabilme Yetisi « Bodrum'da Eğit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3645024"/>
            <a:ext cx="3600400" cy="3049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516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403648" y="1268760"/>
            <a:ext cx="6512511" cy="2880320"/>
          </a:xfrm>
        </p:spPr>
        <p:txBody>
          <a:bodyPr/>
          <a:lstStyle/>
          <a:p>
            <a:pPr marL="0" indent="0">
              <a:buNone/>
            </a:pPr>
            <a:r>
              <a:rPr lang="tr-TR" sz="3600" dirty="0" smtClean="0"/>
              <a:t>DUYGU REGÜLASYONU NASIL YAPILIR?</a:t>
            </a:r>
            <a:endParaRPr lang="tr-TR" sz="3600" dirty="0"/>
          </a:p>
        </p:txBody>
      </p:sp>
      <p:pic>
        <p:nvPicPr>
          <p:cNvPr id="2050" name="Picture 2" descr="Duygular beyninizi nasıl kandırır? - Timeturk Ha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3" y="2616898"/>
            <a:ext cx="5976663" cy="399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2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15616" y="1916832"/>
            <a:ext cx="7272808" cy="4410824"/>
          </a:xfrm>
        </p:spPr>
        <p:txBody>
          <a:bodyPr>
            <a:normAutofit fontScale="77500" lnSpcReduction="20000"/>
          </a:bodyPr>
          <a:lstStyle/>
          <a:p>
            <a:r>
              <a:rPr lang="tr-TR" dirty="0" err="1"/>
              <a:t>Berking</a:t>
            </a:r>
            <a:r>
              <a:rPr lang="tr-TR" dirty="0"/>
              <a:t> ve </a:t>
            </a:r>
            <a:r>
              <a:rPr lang="tr-TR" dirty="0" err="1"/>
              <a:t>Whitley</a:t>
            </a:r>
            <a:r>
              <a:rPr lang="tr-TR" dirty="0"/>
              <a:t> (2014), uzun süren klinik gözlemler araştırmalar sonucunda, duygular ile </a:t>
            </a:r>
            <a:r>
              <a:rPr lang="tr-TR" dirty="0" err="1"/>
              <a:t>adaptif</a:t>
            </a:r>
            <a:r>
              <a:rPr lang="tr-TR" dirty="0"/>
              <a:t> bir biçimde başa çıkma yöntemleri öneren ACE modelini (</a:t>
            </a:r>
            <a:r>
              <a:rPr lang="tr-TR" dirty="0" err="1"/>
              <a:t>The</a:t>
            </a:r>
            <a:r>
              <a:rPr lang="tr-TR" dirty="0"/>
              <a:t> </a:t>
            </a:r>
            <a:r>
              <a:rPr lang="tr-TR" dirty="0" err="1"/>
              <a:t>Adaptive</a:t>
            </a:r>
            <a:r>
              <a:rPr lang="tr-TR" dirty="0"/>
              <a:t> </a:t>
            </a:r>
            <a:r>
              <a:rPr lang="tr-TR" dirty="0" err="1"/>
              <a:t>Coping</a:t>
            </a:r>
            <a:r>
              <a:rPr lang="tr-TR" dirty="0"/>
              <a:t> </a:t>
            </a:r>
            <a:r>
              <a:rPr lang="tr-TR" dirty="0" err="1"/>
              <a:t>with</a:t>
            </a:r>
            <a:r>
              <a:rPr lang="tr-TR" dirty="0"/>
              <a:t> </a:t>
            </a:r>
            <a:r>
              <a:rPr lang="tr-TR" dirty="0" err="1"/>
              <a:t>Emotions</a:t>
            </a:r>
            <a:r>
              <a:rPr lang="tr-TR" dirty="0"/>
              <a:t>) geliştirmişlerdir.</a:t>
            </a:r>
            <a:br>
              <a:rPr lang="tr-TR" dirty="0"/>
            </a:br>
            <a:endParaRPr lang="tr-TR" dirty="0"/>
          </a:p>
          <a:p>
            <a:r>
              <a:rPr lang="tr-TR" dirty="0"/>
              <a:t>ACE modeli duyguları düzenlemek için 7 basamak tanımlar:</a:t>
            </a:r>
            <a:br>
              <a:rPr lang="tr-TR" dirty="0"/>
            </a:br>
            <a:r>
              <a:rPr lang="tr-TR" dirty="0"/>
              <a:t/>
            </a:r>
            <a:br>
              <a:rPr lang="tr-TR" dirty="0"/>
            </a:br>
            <a:r>
              <a:rPr lang="tr-TR" dirty="0"/>
              <a:t>-Duygulara dair bilinçli bir farkındalık geliştirme,</a:t>
            </a:r>
            <a:br>
              <a:rPr lang="tr-TR" dirty="0"/>
            </a:br>
            <a:r>
              <a:rPr lang="tr-TR" dirty="0"/>
              <a:t>-Duyguları tanımlamak ve isimlendirmek,</a:t>
            </a:r>
            <a:br>
              <a:rPr lang="tr-TR" dirty="0"/>
            </a:br>
            <a:r>
              <a:rPr lang="tr-TR" dirty="0"/>
              <a:t>-Duyguyu ortaya çıkaran ve sürdüren faktörleri keşfetmek,</a:t>
            </a:r>
            <a:br>
              <a:rPr lang="tr-TR" dirty="0"/>
            </a:br>
            <a:r>
              <a:rPr lang="tr-TR" dirty="0"/>
              <a:t>-Duyguları yaşamla uyumlu olacak şekilde </a:t>
            </a:r>
            <a:r>
              <a:rPr lang="tr-TR" dirty="0" err="1"/>
              <a:t>değiştirebimek</a:t>
            </a:r>
            <a:r>
              <a:rPr lang="tr-TR" dirty="0"/>
              <a:t>,</a:t>
            </a:r>
            <a:br>
              <a:rPr lang="tr-TR" dirty="0"/>
            </a:br>
            <a:r>
              <a:rPr lang="tr-TR" dirty="0"/>
              <a:t>-Negatif duyguları kabul ve </a:t>
            </a:r>
            <a:r>
              <a:rPr lang="tr-TR" dirty="0" err="1"/>
              <a:t>tolere</a:t>
            </a:r>
            <a:r>
              <a:rPr lang="tr-TR" dirty="0"/>
              <a:t> etmek,</a:t>
            </a:r>
            <a:br>
              <a:rPr lang="tr-TR" dirty="0"/>
            </a:br>
            <a:r>
              <a:rPr lang="tr-TR" dirty="0"/>
              <a:t>-Negatif duyguları tetikleyebilecek durumlar ile yüzleşebilmek,</a:t>
            </a:r>
            <a:br>
              <a:rPr lang="tr-TR" dirty="0"/>
            </a:br>
            <a:r>
              <a:rPr lang="tr-TR" dirty="0"/>
              <a:t>-Stresli ve zor yaşantılar karşısında kendi kendine destek sağlayabilmek,</a:t>
            </a:r>
            <a:br>
              <a:rPr lang="tr-TR" dirty="0"/>
            </a:br>
            <a:r>
              <a:rPr lang="tr-TR" dirty="0"/>
              <a:t>-Kendine şefkat gösterebilmek,</a:t>
            </a:r>
            <a:br>
              <a:rPr lang="tr-TR" dirty="0"/>
            </a:br>
            <a:r>
              <a:rPr lang="tr-TR" dirty="0"/>
              <a:t>-Kendini yatıştırabilmek ve yüreklendirebilmek,</a:t>
            </a:r>
            <a:br>
              <a:rPr lang="tr-TR" dirty="0"/>
            </a:br>
            <a:r>
              <a:rPr lang="tr-TR" dirty="0"/>
              <a:t>-Kendine rehberlik edebilmek.</a:t>
            </a:r>
            <a:br>
              <a:rPr lang="tr-TR" dirty="0"/>
            </a:br>
            <a:r>
              <a:rPr lang="tr-TR" dirty="0"/>
              <a:t>-Nefes Egzersizleri ve Gevşeme.</a:t>
            </a:r>
          </a:p>
          <a:p>
            <a:endParaRPr lang="tr-TR" dirty="0"/>
          </a:p>
        </p:txBody>
      </p:sp>
      <p:sp>
        <p:nvSpPr>
          <p:cNvPr id="6" name="Başlık 5"/>
          <p:cNvSpPr>
            <a:spLocks noGrp="1"/>
          </p:cNvSpPr>
          <p:nvPr>
            <p:ph type="title"/>
          </p:nvPr>
        </p:nvSpPr>
        <p:spPr>
          <a:xfrm>
            <a:off x="467544" y="188640"/>
            <a:ext cx="7560839" cy="864096"/>
          </a:xfrm>
        </p:spPr>
        <p:txBody>
          <a:bodyPr/>
          <a:lstStyle/>
          <a:p>
            <a:pPr marL="0" indent="0">
              <a:buNone/>
            </a:pPr>
            <a:r>
              <a:rPr lang="tr-TR" dirty="0"/>
              <a:t>ACE </a:t>
            </a:r>
            <a:r>
              <a:rPr lang="tr-TR" dirty="0" smtClean="0"/>
              <a:t>modeli </a:t>
            </a:r>
            <a:r>
              <a:rPr lang="tr-TR" dirty="0"/>
              <a:t>(</a:t>
            </a:r>
            <a:r>
              <a:rPr lang="tr-TR" dirty="0" err="1"/>
              <a:t>The</a:t>
            </a:r>
            <a:r>
              <a:rPr lang="tr-TR" dirty="0"/>
              <a:t> </a:t>
            </a:r>
            <a:r>
              <a:rPr lang="tr-TR" dirty="0" err="1"/>
              <a:t>Adaptive</a:t>
            </a:r>
            <a:r>
              <a:rPr lang="tr-TR" dirty="0"/>
              <a:t> </a:t>
            </a:r>
            <a:r>
              <a:rPr lang="tr-TR" dirty="0" err="1"/>
              <a:t>Coping</a:t>
            </a:r>
            <a:r>
              <a:rPr lang="tr-TR" dirty="0"/>
              <a:t> </a:t>
            </a:r>
            <a:r>
              <a:rPr lang="tr-TR" dirty="0" err="1"/>
              <a:t>with</a:t>
            </a:r>
            <a:r>
              <a:rPr lang="tr-TR" dirty="0"/>
              <a:t> </a:t>
            </a:r>
            <a:r>
              <a:rPr lang="tr-TR" dirty="0" err="1"/>
              <a:t>Emotions</a:t>
            </a:r>
            <a:r>
              <a:rPr lang="tr-TR" dirty="0"/>
              <a:t>)</a:t>
            </a:r>
          </a:p>
        </p:txBody>
      </p:sp>
      <p:pic>
        <p:nvPicPr>
          <p:cNvPr id="11266" name="Picture 2" descr="Smile Kek Buke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561" y="4839501"/>
            <a:ext cx="1854091" cy="2045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983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6552" y="260648"/>
            <a:ext cx="9145016" cy="864096"/>
          </a:xfrm>
        </p:spPr>
        <p:txBody>
          <a:bodyPr/>
          <a:lstStyle/>
          <a:p>
            <a:pPr marL="0" indent="0">
              <a:buNone/>
            </a:pPr>
            <a:r>
              <a:rPr lang="tr-TR" sz="4800" dirty="0" err="1"/>
              <a:t>Matthew</a:t>
            </a:r>
            <a:r>
              <a:rPr lang="tr-TR" sz="4800" dirty="0"/>
              <a:t> </a:t>
            </a:r>
            <a:r>
              <a:rPr lang="tr-TR" sz="4800" dirty="0" err="1"/>
              <a:t>McKay</a:t>
            </a:r>
            <a:r>
              <a:rPr lang="tr-TR" sz="4800" dirty="0"/>
              <a:t>, </a:t>
            </a:r>
            <a:r>
              <a:rPr lang="tr-TR" sz="4800" dirty="0" err="1"/>
              <a:t>Jeffrey</a:t>
            </a:r>
            <a:r>
              <a:rPr lang="tr-TR" sz="4800" dirty="0"/>
              <a:t> </a:t>
            </a:r>
            <a:r>
              <a:rPr lang="tr-TR" sz="4800" dirty="0" err="1"/>
              <a:t>Brantley</a:t>
            </a:r>
            <a:r>
              <a:rPr lang="tr-TR" sz="4800" dirty="0"/>
              <a:t> Modeli</a:t>
            </a:r>
            <a:br>
              <a:rPr lang="tr-TR" sz="4800" dirty="0"/>
            </a:br>
            <a:r>
              <a:rPr lang="tr-TR" sz="4800" dirty="0"/>
              <a:t>     		</a:t>
            </a:r>
            <a:r>
              <a:rPr lang="tr-TR" sz="4000" dirty="0"/>
              <a:t>(Diyalektik Davranışçı Terapi)</a:t>
            </a:r>
            <a:br>
              <a:rPr lang="tr-TR" sz="4000" dirty="0"/>
            </a:br>
            <a:endParaRPr lang="tr-TR" dirty="0"/>
          </a:p>
        </p:txBody>
      </p:sp>
      <p:sp>
        <p:nvSpPr>
          <p:cNvPr id="3" name="İçerik Yer Tutucusu 2"/>
          <p:cNvSpPr>
            <a:spLocks noGrp="1"/>
          </p:cNvSpPr>
          <p:nvPr>
            <p:ph sz="quarter" idx="13"/>
          </p:nvPr>
        </p:nvSpPr>
        <p:spPr>
          <a:xfrm>
            <a:off x="683568" y="2780928"/>
            <a:ext cx="8064896" cy="3474720"/>
          </a:xfrm>
        </p:spPr>
        <p:txBody>
          <a:bodyPr>
            <a:normAutofit fontScale="92500" lnSpcReduction="10000"/>
          </a:bodyPr>
          <a:lstStyle/>
          <a:p>
            <a:r>
              <a:rPr lang="tr-TR" b="1" dirty="0"/>
              <a:t>1-Duygularımızın farkına varmak,</a:t>
            </a:r>
          </a:p>
          <a:p>
            <a:r>
              <a:rPr lang="tr-TR" dirty="0"/>
              <a:t>2-Sağlıklı duygularımızın önündeki bariyerleri aşmak,</a:t>
            </a:r>
          </a:p>
          <a:p>
            <a:r>
              <a:rPr lang="tr-TR" dirty="0"/>
              <a:t>3-Fiziksel hassasiyetimizi azaltmak,</a:t>
            </a:r>
          </a:p>
          <a:p>
            <a:r>
              <a:rPr lang="tr-TR" dirty="0"/>
              <a:t>4-Bilişsel hassasiyetimizi azaltmak,</a:t>
            </a:r>
          </a:p>
          <a:p>
            <a:r>
              <a:rPr lang="tr-TR" dirty="0"/>
              <a:t>5-Olumlu duyguları artırmak,</a:t>
            </a:r>
          </a:p>
          <a:p>
            <a:r>
              <a:rPr lang="tr-TR" dirty="0"/>
              <a:t>6-yargılamadan duygularımızın farkında olmak</a:t>
            </a:r>
          </a:p>
          <a:p>
            <a:r>
              <a:rPr lang="tr-TR" b="1" dirty="0"/>
              <a:t>7-Duygularımızla yüzleşmek,</a:t>
            </a:r>
          </a:p>
          <a:p>
            <a:r>
              <a:rPr lang="tr-TR" b="1" dirty="0"/>
              <a:t>8-Duygusal dürtülerimizin tersini yapmak,</a:t>
            </a:r>
          </a:p>
          <a:p>
            <a:r>
              <a:rPr lang="tr-TR" b="1" dirty="0" smtClean="0"/>
              <a:t>9- Sorun </a:t>
            </a:r>
            <a:r>
              <a:rPr lang="tr-TR" b="1" dirty="0"/>
              <a:t>çözme stratejileri geliştirmek.</a:t>
            </a:r>
          </a:p>
          <a:p>
            <a:endParaRPr lang="tr-TR" dirty="0"/>
          </a:p>
        </p:txBody>
      </p:sp>
    </p:spTree>
    <p:extLst>
      <p:ext uri="{BB962C8B-B14F-4D97-AF65-F5344CB8AC3E}">
        <p14:creationId xmlns:p14="http://schemas.microsoft.com/office/powerpoint/2010/main" val="3765794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836712"/>
            <a:ext cx="8028384" cy="3693319"/>
          </a:xfrm>
          <a:prstGeom prst="rect">
            <a:avLst/>
          </a:prstGeom>
        </p:spPr>
        <p:txBody>
          <a:bodyPr wrap="square">
            <a:spAutoFit/>
          </a:bodyPr>
          <a:lstStyle/>
          <a:p>
            <a:r>
              <a:rPr lang="tr-TR" dirty="0" smtClean="0"/>
              <a:t>Bu modele göre duygu; içerde ve dışarda neler olduğuna dair bedende oluşan kimyasal ve elektriksel sinyallerdir. Duygularımızı seçemeyiz, duygularımıza vereceğimiz tepkileri seçebiliriz.</a:t>
            </a:r>
          </a:p>
          <a:p>
            <a:endParaRPr lang="tr-TR" dirty="0" smtClean="0"/>
          </a:p>
          <a:p>
            <a:r>
              <a:rPr lang="tr-TR" b="1" dirty="0" err="1" smtClean="0"/>
              <a:t>Matthew</a:t>
            </a:r>
            <a:r>
              <a:rPr lang="tr-TR" b="1" dirty="0" smtClean="0"/>
              <a:t> </a:t>
            </a:r>
            <a:r>
              <a:rPr lang="tr-TR" b="1" dirty="0" err="1" smtClean="0"/>
              <a:t>McKay</a:t>
            </a:r>
            <a:r>
              <a:rPr lang="tr-TR" b="1" dirty="0" smtClean="0"/>
              <a:t>’ duyguların 6 işlevi olduğunu söylüyor:</a:t>
            </a:r>
          </a:p>
          <a:p>
            <a:r>
              <a:rPr lang="tr-TR" dirty="0" smtClean="0"/>
              <a:t>1-Hayatta kalmak,</a:t>
            </a:r>
          </a:p>
          <a:p>
            <a:r>
              <a:rPr lang="tr-TR" dirty="0" smtClean="0"/>
              <a:t>2-İnsanları ve duyumları anımsamak,</a:t>
            </a:r>
          </a:p>
          <a:p>
            <a:r>
              <a:rPr lang="tr-TR" dirty="0" smtClean="0"/>
              <a:t>3-gündelik yaşamda karşılaştığımız durumlarla başa çıkmak,</a:t>
            </a:r>
          </a:p>
          <a:p>
            <a:r>
              <a:rPr lang="tr-TR" dirty="0" smtClean="0"/>
              <a:t>4-Başkalarıyla ilişki kurmak,</a:t>
            </a:r>
          </a:p>
          <a:p>
            <a:r>
              <a:rPr lang="tr-TR" dirty="0" smtClean="0"/>
              <a:t>5-Acıdan kaçınmak,</a:t>
            </a:r>
          </a:p>
          <a:p>
            <a:r>
              <a:rPr lang="tr-TR" dirty="0" smtClean="0"/>
              <a:t>6-Keyiflenmek</a:t>
            </a:r>
          </a:p>
          <a:p>
            <a:endParaRPr lang="tr-TR" dirty="0" smtClean="0"/>
          </a:p>
          <a:p>
            <a:endParaRPr lang="tr-TR" dirty="0" smtClean="0"/>
          </a:p>
        </p:txBody>
      </p:sp>
      <p:pic>
        <p:nvPicPr>
          <p:cNvPr id="6146" name="Picture 2" descr="ABD'li bilim insanları 21 yeni duygu türü tespit etti - devamını o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284984"/>
            <a:ext cx="5905500"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746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87889" y="2564904"/>
            <a:ext cx="7416824" cy="2862322"/>
          </a:xfrm>
          <a:prstGeom prst="rect">
            <a:avLst/>
          </a:prstGeom>
        </p:spPr>
        <p:txBody>
          <a:bodyPr wrap="square">
            <a:spAutoFit/>
          </a:bodyPr>
          <a:lstStyle/>
          <a:p>
            <a:r>
              <a:rPr lang="tr-TR" b="1" dirty="0" smtClean="0"/>
              <a:t>2 tür duygu vardır:</a:t>
            </a:r>
          </a:p>
          <a:p>
            <a:endParaRPr lang="tr-TR" b="1" dirty="0"/>
          </a:p>
          <a:p>
            <a:endParaRPr lang="tr-TR" b="1" dirty="0" smtClean="0"/>
          </a:p>
          <a:p>
            <a:r>
              <a:rPr lang="tr-TR" b="1" dirty="0" smtClean="0"/>
              <a:t>Birincil duygu: </a:t>
            </a:r>
            <a:r>
              <a:rPr lang="tr-TR" dirty="0" smtClean="0"/>
              <a:t>İlk tepkidir, çoğunlukla düşünmeden otomatik olarak gelir, kontrolü daha güçtür. </a:t>
            </a:r>
            <a:r>
              <a:rPr lang="tr-TR" dirty="0" err="1" smtClean="0"/>
              <a:t>Örn</a:t>
            </a:r>
            <a:r>
              <a:rPr lang="tr-TR" dirty="0" smtClean="0"/>
              <a:t>: Sütü deviren çocuğa bağırmak..</a:t>
            </a:r>
          </a:p>
          <a:p>
            <a:endParaRPr lang="tr-TR" dirty="0"/>
          </a:p>
          <a:p>
            <a:endParaRPr lang="tr-TR" dirty="0" smtClean="0"/>
          </a:p>
          <a:p>
            <a:r>
              <a:rPr lang="tr-TR" b="1" dirty="0" smtClean="0"/>
              <a:t>İkincil duygu: </a:t>
            </a:r>
            <a:r>
              <a:rPr lang="tr-TR" dirty="0" smtClean="0"/>
              <a:t>Birinci duygudan sonra gelişen, birinci duyguya yönelik gelişen duygudur. </a:t>
            </a:r>
            <a:r>
              <a:rPr lang="tr-TR" dirty="0" err="1" smtClean="0"/>
              <a:t>Örn</a:t>
            </a:r>
            <a:r>
              <a:rPr lang="tr-TR" dirty="0" smtClean="0"/>
              <a:t>: Çocuğa bağırdıktan sonra pişman olup gönlünü almaya çalışmak.</a:t>
            </a:r>
          </a:p>
        </p:txBody>
      </p:sp>
      <p:pic>
        <p:nvPicPr>
          <p:cNvPr id="12290" name="Picture 2" descr="How to Use Emoticons and Emojis in Business Commun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75" y="378235"/>
            <a:ext cx="7728262"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391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1720840"/>
            <a:ext cx="7416824" cy="3693319"/>
          </a:xfrm>
          <a:prstGeom prst="rect">
            <a:avLst/>
          </a:prstGeom>
        </p:spPr>
        <p:txBody>
          <a:bodyPr wrap="square">
            <a:spAutoFit/>
          </a:bodyPr>
          <a:lstStyle/>
          <a:p>
            <a:r>
              <a:rPr lang="tr-TR" b="1" dirty="0" smtClean="0"/>
              <a:t>Duygu davranış döngüsü:</a:t>
            </a:r>
          </a:p>
          <a:p>
            <a:endParaRPr lang="tr-TR" b="1" dirty="0" smtClean="0"/>
          </a:p>
          <a:p>
            <a:endParaRPr lang="tr-TR" dirty="0" smtClean="0"/>
          </a:p>
          <a:p>
            <a:r>
              <a:rPr lang="tr-TR" dirty="0" smtClean="0"/>
              <a:t>Olay </a:t>
            </a:r>
            <a:r>
              <a:rPr lang="tr-TR" dirty="0" smtClean="0">
                <a:sym typeface="Wingdings" panose="05000000000000000000" pitchFamily="2" charset="2"/>
              </a:rPr>
              <a:t>	yüklenen anlam	   1.duygu    Davranış    Sonuç    2.duygu    Yeni davranış</a:t>
            </a:r>
          </a:p>
          <a:p>
            <a:endParaRPr lang="tr-TR" dirty="0" smtClean="0">
              <a:sym typeface="Wingdings" panose="05000000000000000000" pitchFamily="2" charset="2"/>
            </a:endParaRPr>
          </a:p>
          <a:p>
            <a:endParaRPr lang="tr-TR" dirty="0" smtClean="0">
              <a:sym typeface="Wingdings" panose="05000000000000000000" pitchFamily="2" charset="2"/>
            </a:endParaRPr>
          </a:p>
          <a:p>
            <a:r>
              <a:rPr lang="tr-TR" dirty="0" err="1" smtClean="0">
                <a:sym typeface="Wingdings" panose="05000000000000000000" pitchFamily="2" charset="2"/>
              </a:rPr>
              <a:t>Matthew</a:t>
            </a:r>
            <a:r>
              <a:rPr lang="tr-TR" dirty="0" smtClean="0">
                <a:sym typeface="Wingdings" panose="05000000000000000000" pitchFamily="2" charset="2"/>
              </a:rPr>
              <a:t> </a:t>
            </a:r>
            <a:r>
              <a:rPr lang="tr-TR" dirty="0" err="1" smtClean="0">
                <a:sym typeface="Wingdings" panose="05000000000000000000" pitchFamily="2" charset="2"/>
              </a:rPr>
              <a:t>McKay’a</a:t>
            </a:r>
            <a:r>
              <a:rPr lang="tr-TR" dirty="0" smtClean="0">
                <a:sym typeface="Wingdings" panose="05000000000000000000" pitchFamily="2" charset="2"/>
              </a:rPr>
              <a:t> göre bu döngüde </a:t>
            </a:r>
            <a:r>
              <a:rPr lang="tr-TR" dirty="0" err="1" smtClean="0">
                <a:sym typeface="Wingdings" panose="05000000000000000000" pitchFamily="2" charset="2"/>
              </a:rPr>
              <a:t>pekiştireç</a:t>
            </a:r>
            <a:r>
              <a:rPr lang="tr-TR" dirty="0" smtClean="0">
                <a:sym typeface="Wingdings" panose="05000000000000000000" pitchFamily="2" charset="2"/>
              </a:rPr>
              <a:t> olan duygusal ödül fark edilmeden duygu regülasyonu yapılamaz.</a:t>
            </a:r>
          </a:p>
          <a:p>
            <a:endParaRPr lang="tr-TR" dirty="0" smtClean="0">
              <a:sym typeface="Wingdings" panose="05000000000000000000" pitchFamily="2" charset="2"/>
            </a:endParaRPr>
          </a:p>
          <a:p>
            <a:endParaRPr lang="tr-TR" dirty="0">
              <a:sym typeface="Wingdings" panose="05000000000000000000" pitchFamily="2" charset="2"/>
            </a:endParaRPr>
          </a:p>
          <a:p>
            <a:endParaRPr lang="tr-TR" dirty="0" smtClean="0">
              <a:sym typeface="Wingdings" panose="05000000000000000000" pitchFamily="2" charset="2"/>
            </a:endParaRPr>
          </a:p>
          <a:p>
            <a:r>
              <a:rPr lang="tr-TR" dirty="0" smtClean="0">
                <a:sym typeface="Wingdings" panose="05000000000000000000" pitchFamily="2" charset="2"/>
              </a:rPr>
              <a:t>Duygu    Davranış    Duygusal ödül   Yeni bir anlam…</a:t>
            </a:r>
          </a:p>
        </p:txBody>
      </p:sp>
    </p:spTree>
    <p:extLst>
      <p:ext uri="{BB962C8B-B14F-4D97-AF65-F5344CB8AC3E}">
        <p14:creationId xmlns:p14="http://schemas.microsoft.com/office/powerpoint/2010/main" val="3647099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3568" y="731520"/>
            <a:ext cx="8208912" cy="5577800"/>
          </a:xfrm>
        </p:spPr>
        <p:txBody>
          <a:bodyPr>
            <a:normAutofit/>
          </a:bodyPr>
          <a:lstStyle/>
          <a:p>
            <a:pPr marL="45720" indent="0">
              <a:buNone/>
            </a:pPr>
            <a:r>
              <a:rPr lang="tr-TR" sz="3100" b="1" dirty="0">
                <a:sym typeface="Wingdings" panose="05000000000000000000" pitchFamily="2" charset="2"/>
              </a:rPr>
              <a:t>Duygusal </a:t>
            </a:r>
            <a:r>
              <a:rPr lang="tr-TR" sz="3100" b="1" dirty="0" smtClean="0">
                <a:sym typeface="Wingdings" panose="05000000000000000000" pitchFamily="2" charset="2"/>
              </a:rPr>
              <a:t>regülasyonu </a:t>
            </a:r>
            <a:r>
              <a:rPr lang="tr-TR" sz="3100" b="1" dirty="0">
                <a:sym typeface="Wingdings" panose="05000000000000000000" pitchFamily="2" charset="2"/>
              </a:rPr>
              <a:t>belirleyen </a:t>
            </a:r>
            <a:r>
              <a:rPr lang="tr-TR" sz="3100" b="1" dirty="0" smtClean="0">
                <a:sym typeface="Wingdings" panose="05000000000000000000" pitchFamily="2" charset="2"/>
              </a:rPr>
              <a:t>etkenler:</a:t>
            </a:r>
            <a:endParaRPr lang="tr-TR" sz="3100" b="1" dirty="0">
              <a:sym typeface="Wingdings" panose="05000000000000000000" pitchFamily="2" charset="2"/>
            </a:endParaRPr>
          </a:p>
          <a:p>
            <a:endParaRPr lang="tr-TR" dirty="0">
              <a:sym typeface="Wingdings" panose="05000000000000000000" pitchFamily="2" charset="2"/>
            </a:endParaRPr>
          </a:p>
          <a:p>
            <a:r>
              <a:rPr lang="tr-TR" dirty="0">
                <a:sym typeface="Wingdings" panose="05000000000000000000" pitchFamily="2" charset="2"/>
              </a:rPr>
              <a:t>-Gıda seçimi (meyve, sebze, tahıl,  protein),	</a:t>
            </a:r>
            <a:endParaRPr lang="tr-TR" dirty="0" smtClean="0">
              <a:sym typeface="Wingdings" panose="05000000000000000000" pitchFamily="2" charset="2"/>
            </a:endParaRPr>
          </a:p>
          <a:p>
            <a:r>
              <a:rPr lang="tr-TR" dirty="0" smtClean="0">
                <a:sym typeface="Wingdings" panose="05000000000000000000" pitchFamily="2" charset="2"/>
              </a:rPr>
              <a:t>-</a:t>
            </a:r>
            <a:r>
              <a:rPr lang="tr-TR" dirty="0">
                <a:sym typeface="Wingdings" panose="05000000000000000000" pitchFamily="2" charset="2"/>
              </a:rPr>
              <a:t>Beslenme düzeni,</a:t>
            </a:r>
          </a:p>
          <a:p>
            <a:r>
              <a:rPr lang="tr-TR" dirty="0">
                <a:sym typeface="Wingdings" panose="05000000000000000000" pitchFamily="2" charset="2"/>
              </a:rPr>
              <a:t>-Uyuşturucu kullanımı, alkol,					</a:t>
            </a:r>
            <a:endParaRPr lang="tr-TR" dirty="0" smtClean="0">
              <a:sym typeface="Wingdings" panose="05000000000000000000" pitchFamily="2" charset="2"/>
            </a:endParaRPr>
          </a:p>
          <a:p>
            <a:r>
              <a:rPr lang="tr-TR" dirty="0" smtClean="0">
                <a:sym typeface="Wingdings" panose="05000000000000000000" pitchFamily="2" charset="2"/>
              </a:rPr>
              <a:t>-</a:t>
            </a:r>
            <a:r>
              <a:rPr lang="tr-TR" dirty="0">
                <a:sym typeface="Wingdings" panose="05000000000000000000" pitchFamily="2" charset="2"/>
              </a:rPr>
              <a:t>Fiziksel egzersiz, </a:t>
            </a:r>
          </a:p>
          <a:p>
            <a:r>
              <a:rPr lang="tr-TR" dirty="0">
                <a:sym typeface="Wingdings" panose="05000000000000000000" pitchFamily="2" charset="2"/>
              </a:rPr>
              <a:t>-Uyku düzeni ve kalitesi,						</a:t>
            </a:r>
            <a:endParaRPr lang="tr-TR" dirty="0" smtClean="0">
              <a:sym typeface="Wingdings" panose="05000000000000000000" pitchFamily="2" charset="2"/>
            </a:endParaRPr>
          </a:p>
          <a:p>
            <a:r>
              <a:rPr lang="tr-TR" dirty="0" smtClean="0">
                <a:sym typeface="Wingdings" panose="05000000000000000000" pitchFamily="2" charset="2"/>
              </a:rPr>
              <a:t>-</a:t>
            </a:r>
            <a:r>
              <a:rPr lang="tr-TR" dirty="0">
                <a:sym typeface="Wingdings" panose="05000000000000000000" pitchFamily="2" charset="2"/>
              </a:rPr>
              <a:t>Kronik hastalık, fiziksel ağrı, genel sağlık durumu,</a:t>
            </a:r>
          </a:p>
          <a:p>
            <a:r>
              <a:rPr lang="tr-TR" dirty="0">
                <a:sym typeface="Wingdings" panose="05000000000000000000" pitchFamily="2" charset="2"/>
              </a:rPr>
              <a:t>-Fiziksel gerginlik ve stres</a:t>
            </a:r>
            <a:r>
              <a:rPr lang="tr-TR" dirty="0" smtClean="0">
                <a:sym typeface="Wingdings" panose="05000000000000000000" pitchFamily="2" charset="2"/>
              </a:rPr>
              <a:t>,</a:t>
            </a:r>
          </a:p>
          <a:p>
            <a:endParaRPr lang="tr-TR" dirty="0"/>
          </a:p>
        </p:txBody>
      </p:sp>
    </p:spTree>
    <p:extLst>
      <p:ext uri="{BB962C8B-B14F-4D97-AF65-F5344CB8AC3E}">
        <p14:creationId xmlns:p14="http://schemas.microsoft.com/office/powerpoint/2010/main" val="2869812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764704"/>
            <a:ext cx="3888432" cy="5355312"/>
          </a:xfrm>
          <a:prstGeom prst="rect">
            <a:avLst/>
          </a:prstGeom>
        </p:spPr>
        <p:txBody>
          <a:bodyPr wrap="square">
            <a:spAutoFit/>
          </a:bodyPr>
          <a:lstStyle/>
          <a:p>
            <a:r>
              <a:rPr lang="tr-TR" dirty="0">
                <a:sym typeface="Wingdings" panose="05000000000000000000" pitchFamily="2" charset="2"/>
              </a:rPr>
              <a:t>-Zararlı davranışların farkına varmak (kar-zarar hesabı),</a:t>
            </a:r>
          </a:p>
          <a:p>
            <a:r>
              <a:rPr lang="tr-TR" dirty="0">
                <a:sym typeface="Wingdings" panose="05000000000000000000" pitchFamily="2" charset="2"/>
              </a:rPr>
              <a:t>-Kendini yargılamadan gözlemlemek, 		</a:t>
            </a:r>
          </a:p>
          <a:p>
            <a:r>
              <a:rPr lang="tr-TR" dirty="0">
                <a:sym typeface="Wingdings" panose="05000000000000000000" pitchFamily="2" charset="2"/>
              </a:rPr>
              <a:t>-Başa çıkma düşüncelerini kullanmak,</a:t>
            </a:r>
          </a:p>
          <a:p>
            <a:r>
              <a:rPr lang="tr-TR" dirty="0">
                <a:sym typeface="Wingdings" panose="05000000000000000000" pitchFamily="2" charset="2"/>
              </a:rPr>
              <a:t>-İç sesin ödüllendirici ya da cezalandırıcı olması,</a:t>
            </a:r>
          </a:p>
          <a:p>
            <a:r>
              <a:rPr lang="tr-TR" dirty="0">
                <a:sym typeface="Wingdings" panose="05000000000000000000" pitchFamily="2" charset="2"/>
              </a:rPr>
              <a:t>-Düşünce ve duyguları dengeleme (</a:t>
            </a:r>
            <a:r>
              <a:rPr lang="tr-TR" dirty="0" err="1">
                <a:sym typeface="Wingdings" panose="05000000000000000000" pitchFamily="2" charset="2"/>
              </a:rPr>
              <a:t>sokratik</a:t>
            </a:r>
            <a:r>
              <a:rPr lang="tr-TR" dirty="0">
                <a:sym typeface="Wingdings" panose="05000000000000000000" pitchFamily="2" charset="2"/>
              </a:rPr>
              <a:t>-diyalektik- sorgulama teknikleri)</a:t>
            </a:r>
          </a:p>
          <a:p>
            <a:r>
              <a:rPr lang="tr-TR" dirty="0">
                <a:sym typeface="Wingdings" panose="05000000000000000000" pitchFamily="2" charset="2"/>
              </a:rPr>
              <a:t>-Olumlu duyguları artırmak,</a:t>
            </a:r>
          </a:p>
          <a:p>
            <a:r>
              <a:rPr lang="tr-TR" dirty="0">
                <a:sym typeface="Wingdings" panose="05000000000000000000" pitchFamily="2" charset="2"/>
              </a:rPr>
              <a:t>-Duyguları fark etmek ve yüzleşmek (duygu günlüğü),</a:t>
            </a:r>
          </a:p>
          <a:p>
            <a:r>
              <a:rPr lang="tr-TR" dirty="0">
                <a:sym typeface="Wingdings" panose="05000000000000000000" pitchFamily="2" charset="2"/>
              </a:rPr>
              <a:t>-Duygusal dürtülerin tersini yapmak (paradoksal yaklaşım-Victor E. </a:t>
            </a:r>
            <a:r>
              <a:rPr lang="tr-TR" dirty="0" err="1">
                <a:sym typeface="Wingdings" panose="05000000000000000000" pitchFamily="2" charset="2"/>
              </a:rPr>
              <a:t>Frankl</a:t>
            </a:r>
            <a:r>
              <a:rPr lang="tr-TR" dirty="0">
                <a:sym typeface="Wingdings" panose="05000000000000000000" pitchFamily="2" charset="2"/>
              </a:rPr>
              <a:t>)</a:t>
            </a:r>
          </a:p>
          <a:p>
            <a:r>
              <a:rPr lang="tr-TR" dirty="0">
                <a:sym typeface="Wingdings" panose="05000000000000000000" pitchFamily="2" charset="2"/>
              </a:rPr>
              <a:t>-Sorun çözme stratejileri geliştirmek.</a:t>
            </a:r>
            <a:endParaRPr lang="tr-TR" dirty="0">
              <a:sym typeface="Wingdings" panose="05000000000000000000" pitchFamily="2" charset="2"/>
            </a:endParaRPr>
          </a:p>
        </p:txBody>
      </p:sp>
      <p:pic>
        <p:nvPicPr>
          <p:cNvPr id="4098" name="Picture 2" descr="Çocuklarda yaşa göre duygu yönetimi | Anne - Bab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7566" y="1268760"/>
            <a:ext cx="3240359" cy="397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1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17628" y="1844824"/>
            <a:ext cx="6480720" cy="3693319"/>
          </a:xfrm>
          <a:prstGeom prst="rect">
            <a:avLst/>
          </a:prstGeom>
        </p:spPr>
        <p:txBody>
          <a:bodyPr wrap="square">
            <a:spAutoFit/>
          </a:bodyPr>
          <a:lstStyle/>
          <a:p>
            <a:r>
              <a:rPr lang="tr-TR" dirty="0" smtClean="0"/>
              <a:t>DUYGU  - HİS,</a:t>
            </a:r>
          </a:p>
          <a:p>
            <a:r>
              <a:rPr lang="tr-TR" dirty="0" smtClean="0"/>
              <a:t>DUYUM,</a:t>
            </a:r>
          </a:p>
          <a:p>
            <a:r>
              <a:rPr lang="tr-TR" dirty="0" smtClean="0"/>
              <a:t>DUYGU DURUMU=MOOD,</a:t>
            </a:r>
          </a:p>
          <a:p>
            <a:r>
              <a:rPr lang="tr-TR" dirty="0" smtClean="0"/>
              <a:t>BİLİNÇ,</a:t>
            </a:r>
          </a:p>
          <a:p>
            <a:r>
              <a:rPr lang="tr-TR" dirty="0" smtClean="0"/>
              <a:t>DÜŞÜNCE,</a:t>
            </a:r>
          </a:p>
          <a:p>
            <a:r>
              <a:rPr lang="tr-TR" dirty="0" smtClean="0"/>
              <a:t>DAVRANIŞ,</a:t>
            </a:r>
          </a:p>
          <a:p>
            <a:r>
              <a:rPr lang="tr-TR" dirty="0" smtClean="0"/>
              <a:t>FARKINDALIK,</a:t>
            </a:r>
          </a:p>
          <a:p>
            <a:r>
              <a:rPr lang="tr-TR" dirty="0" smtClean="0"/>
              <a:t>İÇGÖRÜ,</a:t>
            </a:r>
          </a:p>
          <a:p>
            <a:r>
              <a:rPr lang="tr-TR" dirty="0" smtClean="0"/>
              <a:t>DUYGULANIM,</a:t>
            </a:r>
          </a:p>
          <a:p>
            <a:r>
              <a:rPr lang="tr-TR" dirty="0" smtClean="0"/>
              <a:t>REGÜLASYON,</a:t>
            </a:r>
          </a:p>
          <a:p>
            <a:r>
              <a:rPr lang="tr-TR" dirty="0" smtClean="0"/>
              <a:t>DUYGU DURUM BOZUKLUĞU</a:t>
            </a:r>
          </a:p>
          <a:p>
            <a:r>
              <a:rPr lang="tr-TR" dirty="0" smtClean="0"/>
              <a:t>BORDERLİNE</a:t>
            </a:r>
          </a:p>
          <a:p>
            <a:r>
              <a:rPr lang="tr-TR" dirty="0" smtClean="0"/>
              <a:t>MİZAÇ</a:t>
            </a:r>
          </a:p>
        </p:txBody>
      </p:sp>
      <p:sp>
        <p:nvSpPr>
          <p:cNvPr id="5" name="Başlık 1"/>
          <p:cNvSpPr>
            <a:spLocks noGrp="1"/>
          </p:cNvSpPr>
          <p:nvPr>
            <p:ph type="title"/>
          </p:nvPr>
        </p:nvSpPr>
        <p:spPr>
          <a:xfrm>
            <a:off x="611560" y="404664"/>
            <a:ext cx="6512511" cy="1143000"/>
          </a:xfrm>
        </p:spPr>
        <p:txBody>
          <a:bodyPr/>
          <a:lstStyle/>
          <a:p>
            <a:pPr marL="0" indent="0">
              <a:buNone/>
            </a:pPr>
            <a:r>
              <a:rPr lang="tr-TR" dirty="0" smtClean="0"/>
              <a:t> İlgili Kavramlar</a:t>
            </a:r>
            <a:endParaRPr lang="tr-TR" dirty="0"/>
          </a:p>
        </p:txBody>
      </p:sp>
      <p:pic>
        <p:nvPicPr>
          <p:cNvPr id="7170" name="Picture 2" descr="Duygu Nedir? Nasıl Yönetilir? - Blog | Co - Mind Psikolo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825" y="2057945"/>
            <a:ext cx="432048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570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99592" y="1484784"/>
            <a:ext cx="7488832" cy="3474720"/>
          </a:xfrm>
        </p:spPr>
        <p:txBody>
          <a:bodyPr>
            <a:normAutofit fontScale="92500" lnSpcReduction="10000"/>
          </a:bodyPr>
          <a:lstStyle/>
          <a:p>
            <a:r>
              <a:rPr lang="tr-TR" dirty="0"/>
              <a:t>Duygu regülasyonunda  bir başka yaklaşıma göre duygular sonucu ortaya çıkan davranışlar 2 gruba ayrılır. Birincil ve ikincil duygulara benzer. Temel enstrümanı yüzleştirmedir. </a:t>
            </a:r>
          </a:p>
          <a:p>
            <a:endParaRPr lang="tr-TR" dirty="0"/>
          </a:p>
          <a:p>
            <a:r>
              <a:rPr lang="tr-TR" b="1" dirty="0"/>
              <a:t>1-Reaktif davranış: </a:t>
            </a:r>
            <a:r>
              <a:rPr lang="tr-TR" dirty="0"/>
              <a:t>Anlık ortaya çıkan, tepkisel davranışlar. Bu davranışlar sorun oluşturur.</a:t>
            </a:r>
          </a:p>
          <a:p>
            <a:endParaRPr lang="tr-TR" dirty="0"/>
          </a:p>
          <a:p>
            <a:r>
              <a:rPr lang="tr-TR" b="1" dirty="0"/>
              <a:t>2-Proaktif davranış: </a:t>
            </a:r>
            <a:r>
              <a:rPr lang="tr-TR" dirty="0"/>
              <a:t>Eyleme geçmeden önce sonuçlarını değerlendirip, duruma uygun olup olmadığına göre davranma, tepki yerine cevap geliştirme.</a:t>
            </a:r>
          </a:p>
          <a:p>
            <a:endParaRPr lang="tr-TR" dirty="0"/>
          </a:p>
        </p:txBody>
      </p:sp>
    </p:spTree>
    <p:extLst>
      <p:ext uri="{BB962C8B-B14F-4D97-AF65-F5344CB8AC3E}">
        <p14:creationId xmlns:p14="http://schemas.microsoft.com/office/powerpoint/2010/main" val="2139248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88640"/>
            <a:ext cx="6512511" cy="1143000"/>
          </a:xfrm>
        </p:spPr>
        <p:txBody>
          <a:bodyPr/>
          <a:lstStyle/>
          <a:p>
            <a:pPr marL="0" indent="0">
              <a:buNone/>
            </a:pPr>
            <a:r>
              <a:rPr lang="tr-TR" dirty="0"/>
              <a:t>Michael A. </a:t>
            </a:r>
            <a:r>
              <a:rPr lang="tr-TR" dirty="0" err="1"/>
              <a:t>Southam-Gerov</a:t>
            </a:r>
            <a:r>
              <a:rPr lang="tr-TR" dirty="0"/>
              <a:t> Modeli</a:t>
            </a:r>
          </a:p>
        </p:txBody>
      </p:sp>
      <p:sp>
        <p:nvSpPr>
          <p:cNvPr id="3" name="İçerik Yer Tutucusu 2"/>
          <p:cNvSpPr>
            <a:spLocks noGrp="1"/>
          </p:cNvSpPr>
          <p:nvPr>
            <p:ph sz="quarter" idx="13"/>
          </p:nvPr>
        </p:nvSpPr>
        <p:spPr>
          <a:xfrm>
            <a:off x="971600" y="2060848"/>
            <a:ext cx="7317432" cy="3474720"/>
          </a:xfrm>
        </p:spPr>
        <p:txBody>
          <a:bodyPr>
            <a:normAutofit fontScale="70000" lnSpcReduction="20000"/>
          </a:bodyPr>
          <a:lstStyle/>
          <a:p>
            <a:pPr marL="45720" indent="0">
              <a:buNone/>
            </a:pPr>
            <a:r>
              <a:rPr lang="tr-TR" dirty="0"/>
              <a:t>Michael A. </a:t>
            </a:r>
            <a:r>
              <a:rPr lang="tr-TR" dirty="0" err="1"/>
              <a:t>Southam-Gerov</a:t>
            </a:r>
            <a:r>
              <a:rPr lang="tr-TR" dirty="0"/>
              <a:t>, çocuklarda duygu regülasyonu üzerinde </a:t>
            </a:r>
            <a:r>
              <a:rPr lang="tr-TR" dirty="0" smtClean="0"/>
              <a:t>çalışmıştır.</a:t>
            </a:r>
          </a:p>
          <a:p>
            <a:pPr marL="45720" indent="0">
              <a:buNone/>
            </a:pPr>
            <a:r>
              <a:rPr lang="tr-TR" dirty="0"/>
              <a:t>Y</a:t>
            </a:r>
            <a:r>
              <a:rPr lang="tr-TR" dirty="0" smtClean="0"/>
              <a:t>öntemi </a:t>
            </a:r>
            <a:r>
              <a:rPr lang="tr-TR" dirty="0"/>
              <a:t>duygu </a:t>
            </a:r>
            <a:r>
              <a:rPr lang="tr-TR" dirty="0" smtClean="0"/>
              <a:t>regülasyonunu </a:t>
            </a:r>
            <a:r>
              <a:rPr lang="tr-TR" dirty="0"/>
              <a:t>oyunla bütünleştirmeye dönüktür.</a:t>
            </a:r>
            <a:br>
              <a:rPr lang="tr-TR" dirty="0"/>
            </a:br>
            <a:endParaRPr lang="tr-TR" dirty="0"/>
          </a:p>
          <a:p>
            <a:r>
              <a:rPr lang="tr-TR" dirty="0"/>
              <a:t>1-Duyguları belirlemek,</a:t>
            </a:r>
          </a:p>
          <a:p>
            <a:r>
              <a:rPr lang="tr-TR" dirty="0"/>
              <a:t>2-Duyguları ifade etmeyi desteklemek,</a:t>
            </a:r>
          </a:p>
          <a:p>
            <a:r>
              <a:rPr lang="tr-TR" dirty="0"/>
              <a:t>3-Tetikleyen duyguları tespit,</a:t>
            </a:r>
          </a:p>
          <a:p>
            <a:r>
              <a:rPr lang="tr-TR" dirty="0"/>
              <a:t>4-Vücuttaki farklı duyguların etkilerini fark etmek</a:t>
            </a:r>
            <a:r>
              <a:rPr lang="tr-TR" dirty="0" smtClean="0"/>
              <a:t>,</a:t>
            </a:r>
            <a:endParaRPr lang="tr-TR" dirty="0"/>
          </a:p>
          <a:p>
            <a:r>
              <a:rPr lang="tr-TR" dirty="0"/>
              <a:t>5-Duyguyla ilgili bir hikaye oluşturma,</a:t>
            </a:r>
          </a:p>
          <a:p>
            <a:r>
              <a:rPr lang="tr-TR" dirty="0"/>
              <a:t>6-Sağlıklı beslenme,</a:t>
            </a:r>
          </a:p>
          <a:p>
            <a:r>
              <a:rPr lang="tr-TR" dirty="0"/>
              <a:t>7-Hareketlenme,</a:t>
            </a:r>
          </a:p>
          <a:p>
            <a:r>
              <a:rPr lang="tr-TR" dirty="0"/>
              <a:t>8-İyi uyuma,</a:t>
            </a:r>
          </a:p>
          <a:p>
            <a:r>
              <a:rPr lang="tr-TR" dirty="0"/>
              <a:t>9-Sağlıklı hale gelmek ve sağlıklı kalma,</a:t>
            </a:r>
          </a:p>
          <a:p>
            <a:endParaRPr lang="tr-TR" dirty="0"/>
          </a:p>
        </p:txBody>
      </p:sp>
      <p:pic>
        <p:nvPicPr>
          <p:cNvPr id="14338" name="Picture 2" descr="Farklı duygular - Zehra Erol - Uzman Psiko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850301"/>
            <a:ext cx="3700735" cy="2850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285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0528" y="548680"/>
            <a:ext cx="7992888" cy="1143000"/>
          </a:xfrm>
        </p:spPr>
        <p:txBody>
          <a:bodyPr/>
          <a:lstStyle/>
          <a:p>
            <a:r>
              <a:rPr lang="tr-TR" dirty="0"/>
              <a:t>DR. CEM KEÇE MODELİ</a:t>
            </a:r>
          </a:p>
        </p:txBody>
      </p:sp>
      <p:sp>
        <p:nvSpPr>
          <p:cNvPr id="3" name="İçerik Yer Tutucusu 2"/>
          <p:cNvSpPr>
            <a:spLocks noGrp="1"/>
          </p:cNvSpPr>
          <p:nvPr>
            <p:ph sz="quarter" idx="13"/>
          </p:nvPr>
        </p:nvSpPr>
        <p:spPr>
          <a:xfrm>
            <a:off x="3923928" y="1844824"/>
            <a:ext cx="4752528" cy="5256584"/>
          </a:xfrm>
        </p:spPr>
        <p:txBody>
          <a:bodyPr>
            <a:normAutofit fontScale="77500" lnSpcReduction="20000"/>
          </a:bodyPr>
          <a:lstStyle/>
          <a:p>
            <a:r>
              <a:rPr lang="tr-TR" dirty="0"/>
              <a:t>Farkına varılan bir hissin kuvvetlenerek, bilinçte ve bedende genel bir </a:t>
            </a:r>
            <a:r>
              <a:rPr lang="tr-TR" dirty="0" err="1"/>
              <a:t>uyarılmışlık</a:t>
            </a:r>
            <a:r>
              <a:rPr lang="tr-TR" dirty="0"/>
              <a:t> hali oluşturması olarak tanımlanan duygular, pozitif ve negatif duygular olarak iki boyutta değerlendirilebilir. Heyecan, mutluluk, neşe, iyimserlik gibi duygular "pozitif"; keder, üzüntü, korku, kızgınlık, öfke, şiddet, kıskançlık gibi duygularsa "negatif" olarak tanımlanabilir. </a:t>
            </a:r>
          </a:p>
          <a:p>
            <a:r>
              <a:rPr lang="tr-TR" dirty="0"/>
              <a:t>Duygular kendi başına iyi yada kötü değil bize yol gösteren bir bilgi kaynağıdır. Duygular kişinin, özgür bir insan olarak nasıl davranacağına, dünyayı nasıl yaşayacağına seçimler yapmasına yardım eder. Duyguyu iyi yada kötü yapan yaşanan duruma ne kadar uygun olduğu, şiddeti, ifade şekli ve sonuçlarıdır.</a:t>
            </a:r>
          </a:p>
          <a:p>
            <a:r>
              <a:rPr lang="tr-TR" dirty="0"/>
              <a:t>Bir olay hakkındaki düşünceler, duygulara, duygular bedensel değişikliklere, bedensel değişiklikler de eylemlere, söylemlere ve seçimlere neden olur. Yani zihin ve beden bir döngü içinde birbirini </a:t>
            </a:r>
            <a:r>
              <a:rPr lang="tr-TR" dirty="0" smtClean="0"/>
              <a:t>etkiler</a:t>
            </a:r>
            <a:r>
              <a:rPr lang="tr-TR" dirty="0"/>
              <a:t>.</a:t>
            </a:r>
            <a:endParaRPr lang="tr-TR" dirty="0"/>
          </a:p>
          <a:p>
            <a:endParaRPr lang="tr-TR" dirty="0"/>
          </a:p>
        </p:txBody>
      </p:sp>
      <p:pic>
        <p:nvPicPr>
          <p:cNvPr id="6146" name="Picture 2" descr="Çocuklarda Bipolar Bozukluk - Ergenlerde Bipolar Bozukl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88840"/>
            <a:ext cx="385192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116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20688" y="404664"/>
            <a:ext cx="9289032" cy="1143000"/>
          </a:xfrm>
        </p:spPr>
        <p:txBody>
          <a:bodyPr/>
          <a:lstStyle/>
          <a:p>
            <a:r>
              <a:rPr lang="tr-TR" sz="4800" dirty="0"/>
              <a:t>DUYGU REGÜLASYONU AŞAMALARI</a:t>
            </a:r>
            <a:br>
              <a:rPr lang="tr-TR" sz="4800" dirty="0"/>
            </a:br>
            <a:endParaRPr lang="tr-TR" dirty="0"/>
          </a:p>
        </p:txBody>
      </p:sp>
      <p:sp>
        <p:nvSpPr>
          <p:cNvPr id="3" name="İçerik Yer Tutucusu 2"/>
          <p:cNvSpPr>
            <a:spLocks noGrp="1"/>
          </p:cNvSpPr>
          <p:nvPr>
            <p:ph sz="quarter" idx="13"/>
          </p:nvPr>
        </p:nvSpPr>
        <p:spPr>
          <a:xfrm>
            <a:off x="683568" y="1988840"/>
            <a:ext cx="8136904" cy="3474720"/>
          </a:xfrm>
        </p:spPr>
        <p:txBody>
          <a:bodyPr>
            <a:normAutofit fontScale="70000" lnSpcReduction="20000"/>
          </a:bodyPr>
          <a:lstStyle/>
          <a:p>
            <a:r>
              <a:rPr lang="tr-TR" dirty="0"/>
              <a:t>1-Duygulardan kaçınmak yerine </a:t>
            </a:r>
            <a:r>
              <a:rPr lang="tr-TR" dirty="0" smtClean="0"/>
              <a:t>kabullenmek.</a:t>
            </a:r>
          </a:p>
          <a:p>
            <a:pPr marL="45720" indent="0">
              <a:buNone/>
            </a:pPr>
            <a:endParaRPr lang="tr-TR" dirty="0"/>
          </a:p>
          <a:p>
            <a:r>
              <a:rPr lang="tr-TR" dirty="0" smtClean="0"/>
              <a:t>2-Farkındalık ve  </a:t>
            </a:r>
            <a:r>
              <a:rPr lang="tr-TR" dirty="0"/>
              <a:t>benliği gözlemleme. </a:t>
            </a:r>
            <a:endParaRPr lang="tr-TR" dirty="0" smtClean="0"/>
          </a:p>
          <a:p>
            <a:endParaRPr lang="tr-TR" dirty="0" smtClean="0"/>
          </a:p>
          <a:p>
            <a:pPr marL="45720" indent="0">
              <a:buNone/>
            </a:pPr>
            <a:r>
              <a:rPr lang="tr-TR" dirty="0" smtClean="0"/>
              <a:t>Bunun </a:t>
            </a:r>
            <a:r>
              <a:rPr lang="tr-TR" dirty="0"/>
              <a:t>üç aşaması vardır:</a:t>
            </a:r>
            <a:br>
              <a:rPr lang="tr-TR" dirty="0"/>
            </a:br>
            <a:r>
              <a:rPr lang="tr-TR" dirty="0"/>
              <a:t/>
            </a:r>
            <a:br>
              <a:rPr lang="tr-TR" dirty="0"/>
            </a:br>
            <a:r>
              <a:rPr lang="tr-TR" dirty="0"/>
              <a:t>	</a:t>
            </a:r>
            <a:r>
              <a:rPr lang="tr-TR" b="1" dirty="0"/>
              <a:t>-Ayrışma</a:t>
            </a:r>
            <a:r>
              <a:rPr lang="tr-TR" dirty="0"/>
              <a:t>, </a:t>
            </a:r>
            <a:r>
              <a:rPr lang="tr-TR" dirty="0" smtClean="0"/>
              <a:t>işlevsel </a:t>
            </a:r>
            <a:r>
              <a:rPr lang="tr-TR" dirty="0"/>
              <a:t>olmayan düşünceler, inanışlar ve hatıralardan </a:t>
            </a:r>
            <a:r>
              <a:rPr lang="tr-TR" dirty="0" smtClean="0"/>
              <a:t> uzaklaşmadır.</a:t>
            </a:r>
            <a:r>
              <a:rPr lang="tr-TR" dirty="0"/>
              <a:t/>
            </a:r>
            <a:br>
              <a:rPr lang="tr-TR" dirty="0"/>
            </a:br>
            <a:r>
              <a:rPr lang="tr-TR" dirty="0"/>
              <a:t/>
            </a:r>
            <a:br>
              <a:rPr lang="tr-TR" dirty="0"/>
            </a:br>
            <a:r>
              <a:rPr lang="tr-TR" dirty="0"/>
              <a:t>	</a:t>
            </a:r>
            <a:r>
              <a:rPr lang="tr-TR" b="1" dirty="0"/>
              <a:t>-Kabullenme</a:t>
            </a:r>
            <a:r>
              <a:rPr lang="tr-TR" dirty="0"/>
              <a:t>, </a:t>
            </a:r>
            <a:r>
              <a:rPr lang="tr-TR" dirty="0" smtClean="0"/>
              <a:t>acı </a:t>
            </a:r>
            <a:r>
              <a:rPr lang="tr-TR" dirty="0"/>
              <a:t>veren duygu, dürtü ve duyumlar için bir  alan hazırlamak ve herhangi bir çatışmaya ya da kavgaya girmeden, onların gitmesine izin </a:t>
            </a:r>
            <a:r>
              <a:rPr lang="tr-TR" dirty="0" smtClean="0"/>
              <a:t>vermektir</a:t>
            </a:r>
            <a:r>
              <a:rPr lang="tr-TR" dirty="0"/>
              <a:t>.</a:t>
            </a:r>
            <a:br>
              <a:rPr lang="tr-TR" dirty="0"/>
            </a:br>
            <a:r>
              <a:rPr lang="tr-TR" dirty="0"/>
              <a:t> </a:t>
            </a:r>
            <a:br>
              <a:rPr lang="tr-TR" dirty="0"/>
            </a:br>
            <a:r>
              <a:rPr lang="tr-TR" dirty="0"/>
              <a:t>	</a:t>
            </a:r>
            <a:r>
              <a:rPr lang="tr-TR" b="1" dirty="0"/>
              <a:t>-Şimdiki zamanla temasa geçmek</a:t>
            </a:r>
            <a:r>
              <a:rPr lang="tr-TR" dirty="0"/>
              <a:t>, şimdi ve buradaki deneyimlere açık olma ve </a:t>
            </a:r>
            <a:r>
              <a:rPr lang="tr-TR" dirty="0" smtClean="0"/>
              <a:t>meraklı </a:t>
            </a:r>
            <a:r>
              <a:rPr lang="tr-TR" dirty="0"/>
              <a:t>bir yaklaşımla ilişki kurmaktır.</a:t>
            </a:r>
          </a:p>
          <a:p>
            <a:endParaRPr lang="tr-TR" dirty="0"/>
          </a:p>
        </p:txBody>
      </p:sp>
      <p:pic>
        <p:nvPicPr>
          <p:cNvPr id="13314" name="Picture 2" descr="Emotion analysis in text mining | Towards AI — Multidisciplinary Science  Jour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941168"/>
            <a:ext cx="5976664" cy="171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625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520" y="1124744"/>
            <a:ext cx="6512511" cy="1143000"/>
          </a:xfrm>
        </p:spPr>
        <p:txBody>
          <a:bodyPr/>
          <a:lstStyle/>
          <a:p>
            <a:r>
              <a:rPr lang="tr-TR" dirty="0" smtClean="0"/>
              <a:t>Çocuklarda Duygu Kontrolü</a:t>
            </a:r>
            <a:endParaRPr lang="tr-TR" dirty="0"/>
          </a:p>
        </p:txBody>
      </p:sp>
      <p:sp>
        <p:nvSpPr>
          <p:cNvPr id="3" name="İçerik Yer Tutucusu 2"/>
          <p:cNvSpPr>
            <a:spLocks noGrp="1"/>
          </p:cNvSpPr>
          <p:nvPr>
            <p:ph sz="quarter" idx="13"/>
          </p:nvPr>
        </p:nvSpPr>
        <p:spPr>
          <a:xfrm>
            <a:off x="765175" y="3068960"/>
            <a:ext cx="6400800" cy="3474720"/>
          </a:xfrm>
        </p:spPr>
        <p:txBody>
          <a:bodyPr/>
          <a:lstStyle/>
          <a:p>
            <a:pPr marL="45720" indent="0">
              <a:buNone/>
            </a:pPr>
            <a:r>
              <a:rPr lang="tr-TR" dirty="0"/>
              <a:t>Duygularını ifade edemeyen ya da ifade ettiğinde göz ardı edilen çocuklar, duygularını </a:t>
            </a:r>
            <a:r>
              <a:rPr lang="tr-TR" dirty="0" smtClean="0"/>
              <a:t>bilinçdışına iterek </a:t>
            </a:r>
            <a:r>
              <a:rPr lang="tr-TR" dirty="0"/>
              <a:t>içlerine kapanırlar ya da problem davranışlar sergileyerek kendilerini korumayı otomatik </a:t>
            </a:r>
            <a:r>
              <a:rPr lang="tr-TR" dirty="0" smtClean="0"/>
              <a:t>olarak </a:t>
            </a:r>
            <a:r>
              <a:rPr lang="tr-TR" dirty="0"/>
              <a:t>öğrenirler. </a:t>
            </a:r>
          </a:p>
          <a:p>
            <a:pPr marL="45720" indent="0">
              <a:buNone/>
            </a:pPr>
            <a:endParaRPr lang="tr-TR" dirty="0"/>
          </a:p>
        </p:txBody>
      </p:sp>
      <p:sp>
        <p:nvSpPr>
          <p:cNvPr id="4" name="AutoShape 2" descr="Okul öncesi dönemde duygu oyunları :) | OKUL ÖNCESİ FORUM | Duygular, Okul,  Okul önce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Okul öncesi dönemde duygu oyunları :) | OKUL ÖNCESİ FORUM | Duygular, Okul,  Okul önces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Okul öncesi dönemde duygu oyunları :) | OKUL ÖNCESİ FORUM | Duygular, Okul,  Okul önces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Okul öncesi dönemde duygu oyunları :) | OKUL ÖNCESİ FORUM | Duygular, Okul,  Okul önces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0" descr="Okul öncesi dönemde duygu oyunları :) | OKUL ÖNCESİ FORUM | Duygular, Okul,  Okul öncesi"/>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5" name="Picture 11" descr="C:\Users\Pc\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996952"/>
            <a:ext cx="2203698" cy="330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627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188640"/>
            <a:ext cx="6512511" cy="1143000"/>
          </a:xfrm>
        </p:spPr>
        <p:txBody>
          <a:bodyPr/>
          <a:lstStyle/>
          <a:p>
            <a:pPr marL="0" indent="0">
              <a:buNone/>
            </a:pPr>
            <a:r>
              <a:rPr lang="tr-TR" dirty="0" smtClean="0"/>
              <a:t>Çocuklarda Duygu Kontrolü Nasıl Sağlanır?</a:t>
            </a:r>
            <a:endParaRPr lang="tr-TR" dirty="0"/>
          </a:p>
        </p:txBody>
      </p:sp>
      <p:sp>
        <p:nvSpPr>
          <p:cNvPr id="3" name="İçerik Yer Tutucusu 2"/>
          <p:cNvSpPr>
            <a:spLocks noGrp="1"/>
          </p:cNvSpPr>
          <p:nvPr>
            <p:ph sz="quarter" idx="13"/>
          </p:nvPr>
        </p:nvSpPr>
        <p:spPr>
          <a:xfrm>
            <a:off x="5220072" y="2564904"/>
            <a:ext cx="3528392" cy="3816424"/>
          </a:xfrm>
        </p:spPr>
        <p:txBody>
          <a:bodyPr>
            <a:noAutofit/>
          </a:bodyPr>
          <a:lstStyle/>
          <a:p>
            <a:pPr marL="45720" indent="0">
              <a:buNone/>
            </a:pPr>
            <a:endParaRPr lang="tr-TR" sz="1100" dirty="0">
              <a:latin typeface="Times New Roman" pitchFamily="18" charset="0"/>
              <a:cs typeface="Times New Roman" pitchFamily="18" charset="0"/>
            </a:endParaRPr>
          </a:p>
          <a:p>
            <a:pPr marL="45720" indent="0">
              <a:buNone/>
            </a:pPr>
            <a:r>
              <a:rPr lang="tr-TR" sz="1600" dirty="0" smtClean="0">
                <a:latin typeface="Times New Roman" pitchFamily="18" charset="0"/>
                <a:cs typeface="Times New Roman" pitchFamily="18" charset="0"/>
              </a:rPr>
              <a:t>1- </a:t>
            </a:r>
            <a:r>
              <a:rPr lang="tr-TR" sz="1600" dirty="0">
                <a:latin typeface="Times New Roman" pitchFamily="18" charset="0"/>
                <a:cs typeface="Times New Roman" pitchFamily="18" charset="0"/>
              </a:rPr>
              <a:t>Her çocuğun, her yetişkin gibi, her duyguyu hissetme hakkı olduğunu kabul etmek. </a:t>
            </a:r>
            <a:endParaRPr lang="tr-TR" sz="1600" dirty="0" smtClean="0">
              <a:latin typeface="Times New Roman" pitchFamily="18" charset="0"/>
              <a:cs typeface="Times New Roman" pitchFamily="18" charset="0"/>
            </a:endParaRPr>
          </a:p>
          <a:p>
            <a:endParaRPr lang="tr-TR" sz="1600" dirty="0">
              <a:latin typeface="Times New Roman" pitchFamily="18" charset="0"/>
              <a:cs typeface="Times New Roman" pitchFamily="18" charset="0"/>
            </a:endParaRPr>
          </a:p>
          <a:p>
            <a:pPr marL="45720" indent="0">
              <a:buNone/>
            </a:pPr>
            <a:r>
              <a:rPr lang="tr-TR" sz="1600" dirty="0">
                <a:latin typeface="Times New Roman" pitchFamily="18" charset="0"/>
                <a:cs typeface="Times New Roman" pitchFamily="18" charset="0"/>
              </a:rPr>
              <a:t>2- Çocuğun duygularını sizinle </a:t>
            </a:r>
            <a:r>
              <a:rPr lang="tr-TR" sz="1600" dirty="0" smtClean="0">
                <a:latin typeface="Times New Roman" pitchFamily="18" charset="0"/>
                <a:cs typeface="Times New Roman" pitchFamily="18" charset="0"/>
              </a:rPr>
              <a:t>paylaşmasının </a:t>
            </a:r>
            <a:r>
              <a:rPr lang="tr-TR" sz="1600" dirty="0">
                <a:latin typeface="Times New Roman" pitchFamily="18" charset="0"/>
                <a:cs typeface="Times New Roman" pitchFamily="18" charset="0"/>
              </a:rPr>
              <a:t>sizin için değerli olduğunu O’na hissettirmek. </a:t>
            </a:r>
            <a:endParaRPr lang="tr-TR" sz="1600" dirty="0" smtClean="0">
              <a:latin typeface="Times New Roman" pitchFamily="18" charset="0"/>
              <a:cs typeface="Times New Roman" pitchFamily="18" charset="0"/>
            </a:endParaRPr>
          </a:p>
          <a:p>
            <a:endParaRPr lang="tr-TR" sz="1600" dirty="0">
              <a:latin typeface="Times New Roman" pitchFamily="18" charset="0"/>
              <a:cs typeface="Times New Roman" pitchFamily="18" charset="0"/>
            </a:endParaRPr>
          </a:p>
          <a:p>
            <a:pPr marL="45720" indent="0">
              <a:buNone/>
            </a:pPr>
            <a:r>
              <a:rPr lang="tr-TR" sz="1600" dirty="0">
                <a:latin typeface="Times New Roman" pitchFamily="18" charset="0"/>
                <a:cs typeface="Times New Roman" pitchFamily="18" charset="0"/>
              </a:rPr>
              <a:t>3- Çocuğa “sözel ifade becerisi” </a:t>
            </a:r>
            <a:r>
              <a:rPr lang="tr-TR" sz="1600" dirty="0" smtClean="0">
                <a:latin typeface="Times New Roman" pitchFamily="18" charset="0"/>
                <a:cs typeface="Times New Roman" pitchFamily="18" charset="0"/>
              </a:rPr>
              <a:t>kazandırmak: </a:t>
            </a:r>
            <a:r>
              <a:rPr lang="tr-TR" sz="1600" dirty="0">
                <a:latin typeface="Times New Roman" pitchFamily="18" charset="0"/>
                <a:cs typeface="Times New Roman" pitchFamily="18" charset="0"/>
              </a:rPr>
              <a:t>Sözel ifade becerisi, çocuklarla çalışan </a:t>
            </a:r>
            <a:r>
              <a:rPr lang="tr-TR" sz="1600" dirty="0" smtClean="0">
                <a:latin typeface="Times New Roman" pitchFamily="18" charset="0"/>
                <a:cs typeface="Times New Roman" pitchFamily="18" charset="0"/>
              </a:rPr>
              <a:t>yetişkinler </a:t>
            </a:r>
            <a:r>
              <a:rPr lang="tr-TR" sz="1600" dirty="0">
                <a:latin typeface="Times New Roman" pitchFamily="18" charset="0"/>
                <a:cs typeface="Times New Roman" pitchFamily="18" charset="0"/>
              </a:rPr>
              <a:t>için de oldukça güçlü bir </a:t>
            </a:r>
            <a:r>
              <a:rPr lang="tr-TR" sz="1600" dirty="0" smtClean="0">
                <a:latin typeface="Times New Roman" pitchFamily="18" charset="0"/>
                <a:cs typeface="Times New Roman" pitchFamily="18" charset="0"/>
              </a:rPr>
              <a:t>etkiye </a:t>
            </a:r>
            <a:r>
              <a:rPr lang="tr-TR" sz="1600" dirty="0">
                <a:latin typeface="Times New Roman" pitchFamily="18" charset="0"/>
                <a:cs typeface="Times New Roman" pitchFamily="18" charset="0"/>
              </a:rPr>
              <a:t>sahiptir. </a:t>
            </a:r>
            <a:endParaRPr lang="tr-TR" sz="1600" dirty="0" smtClean="0">
              <a:latin typeface="Times New Roman" pitchFamily="18" charset="0"/>
              <a:cs typeface="Times New Roman" pitchFamily="18" charset="0"/>
            </a:endParaRPr>
          </a:p>
          <a:p>
            <a:pPr marL="45720" indent="0">
              <a:buNone/>
            </a:pPr>
            <a:r>
              <a:rPr lang="tr-TR" sz="1600" dirty="0">
                <a:latin typeface="Times New Roman" pitchFamily="18" charset="0"/>
                <a:cs typeface="Times New Roman" pitchFamily="18" charset="0"/>
              </a:rPr>
              <a:t>	</a:t>
            </a:r>
          </a:p>
        </p:txBody>
      </p:sp>
      <p:pic>
        <p:nvPicPr>
          <p:cNvPr id="5122" name="Picture 2" descr="Çocuklarda Duygu Eğitimi - Çocuk &amp; Eğitim - Uzman Pedagog Mehmet Te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76872"/>
            <a:ext cx="3456384"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698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1052736"/>
            <a:ext cx="7704856" cy="2308324"/>
          </a:xfrm>
          <a:prstGeom prst="rect">
            <a:avLst/>
          </a:prstGeom>
        </p:spPr>
        <p:txBody>
          <a:bodyPr wrap="square">
            <a:spAutoFit/>
          </a:bodyPr>
          <a:lstStyle/>
          <a:p>
            <a:pPr marL="45720" indent="0">
              <a:buNone/>
            </a:pPr>
            <a:r>
              <a:rPr lang="tr-TR" dirty="0">
                <a:latin typeface="Times New Roman" pitchFamily="18" charset="0"/>
                <a:cs typeface="Times New Roman" pitchFamily="18" charset="0"/>
              </a:rPr>
              <a:t>Örneğin bir öğrenci gezi esnasında sırada beklerken arkadaşını itekliyor ve bağırmaya başlıyor. Öğrencinin yanına eğilip “Seni anlıyorum, beklerken çok sıkılmış olmalısın, sadece 1 dakika daha sessizce bekleyebilir. </a:t>
            </a:r>
            <a:endParaRPr lang="tr-TR" dirty="0" smtClean="0">
              <a:latin typeface="Times New Roman" pitchFamily="18" charset="0"/>
              <a:cs typeface="Times New Roman" pitchFamily="18" charset="0"/>
            </a:endParaRPr>
          </a:p>
          <a:p>
            <a:pPr marL="45720" indent="0">
              <a:buNone/>
            </a:pPr>
            <a:endParaRPr lang="tr-TR" dirty="0">
              <a:latin typeface="Times New Roman" pitchFamily="18" charset="0"/>
              <a:cs typeface="Times New Roman" pitchFamily="18" charset="0"/>
            </a:endParaRPr>
          </a:p>
          <a:p>
            <a:pPr marL="45720" indent="0">
              <a:buNone/>
            </a:pPr>
            <a:r>
              <a:rPr lang="tr-TR" dirty="0">
                <a:latin typeface="Times New Roman" pitchFamily="18" charset="0"/>
                <a:cs typeface="Times New Roman" pitchFamily="18" charset="0"/>
              </a:rPr>
              <a:t>	“sırayı bozma, hemen yerine geç!” derseniz hem çocuk duygusunu isimlendirebilmeyi öğrenememiş olur hem de siz o andan itibaren bir problem davranış daha evlat edinmiş olursunuz. </a:t>
            </a:r>
          </a:p>
          <a:p>
            <a:pPr marL="45720" indent="0">
              <a:buNone/>
            </a:pPr>
            <a:endParaRPr lang="tr-TR" dirty="0">
              <a:latin typeface="Times New Roman" pitchFamily="18" charset="0"/>
              <a:cs typeface="Times New Roman" pitchFamily="18" charset="0"/>
            </a:endParaRPr>
          </a:p>
        </p:txBody>
      </p:sp>
      <p:pic>
        <p:nvPicPr>
          <p:cNvPr id="3074" name="Picture 2" descr="Okul Öncesi Ve Kreşlerde OvB'nin Okul Ve Velilere Sağladığı 8 Önemli  Kolaylık. - OvB SİSTE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284984"/>
            <a:ext cx="5328592" cy="318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818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71600" y="2636912"/>
            <a:ext cx="7400988" cy="3046988"/>
          </a:xfrm>
          <a:prstGeom prst="rect">
            <a:avLst/>
          </a:prstGeom>
        </p:spPr>
        <p:txBody>
          <a:bodyPr wrap="square">
            <a:spAutoFit/>
          </a:bodyPr>
          <a:lstStyle/>
          <a:p>
            <a:r>
              <a:rPr lang="tr-TR" sz="1600" dirty="0">
                <a:latin typeface="Times New Roman" pitchFamily="18" charset="0"/>
                <a:cs typeface="Times New Roman" pitchFamily="18" charset="0"/>
              </a:rPr>
              <a:t>4. Etkin dinleme: Çocuğunuz sözel ifade becerisi kazandığında ya da </a:t>
            </a:r>
            <a:r>
              <a:rPr lang="tr-TR" sz="1600" dirty="0" smtClean="0">
                <a:latin typeface="Times New Roman" pitchFamily="18" charset="0"/>
                <a:cs typeface="Times New Roman" pitchFamily="18" charset="0"/>
              </a:rPr>
              <a:t>henüz </a:t>
            </a:r>
            <a:r>
              <a:rPr lang="tr-TR" sz="1600" dirty="0">
                <a:latin typeface="Times New Roman" pitchFamily="18" charset="0"/>
                <a:cs typeface="Times New Roman" pitchFamily="18" charset="0"/>
              </a:rPr>
              <a:t>bu evreye gelinmediğinde dahi etkin dinleme her zaman tercih edilen yöntem olmalıdır. Böylelikle </a:t>
            </a:r>
            <a:r>
              <a:rPr lang="tr-TR" sz="1600" dirty="0" smtClean="0">
                <a:latin typeface="Times New Roman" pitchFamily="18" charset="0"/>
                <a:cs typeface="Times New Roman" pitchFamily="18" charset="0"/>
              </a:rPr>
              <a:t>duygunun </a:t>
            </a:r>
            <a:r>
              <a:rPr lang="tr-TR" sz="1600" dirty="0">
                <a:latin typeface="Times New Roman" pitchFamily="18" charset="0"/>
                <a:cs typeface="Times New Roman" pitchFamily="18" charset="0"/>
              </a:rPr>
              <a:t>sebebini anlamış, dolayısıyla </a:t>
            </a:r>
            <a:r>
              <a:rPr lang="tr-TR" sz="1600" dirty="0" smtClean="0">
                <a:latin typeface="Times New Roman" pitchFamily="18" charset="0"/>
                <a:cs typeface="Times New Roman" pitchFamily="18" charset="0"/>
              </a:rPr>
              <a:t>çocuğunuzu </a:t>
            </a:r>
            <a:r>
              <a:rPr lang="tr-TR" sz="1600" dirty="0">
                <a:latin typeface="Times New Roman" pitchFamily="18" charset="0"/>
                <a:cs typeface="Times New Roman" pitchFamily="18" charset="0"/>
              </a:rPr>
              <a:t>anlamış olursunuz. Eğer çocuğunuz henüz sözel ifade becerisi kazanamamış veya kendini sözel </a:t>
            </a:r>
            <a:r>
              <a:rPr lang="tr-TR" sz="1600" dirty="0" smtClean="0">
                <a:latin typeface="Times New Roman" pitchFamily="18" charset="0"/>
                <a:cs typeface="Times New Roman" pitchFamily="18" charset="0"/>
              </a:rPr>
              <a:t>olarak </a:t>
            </a:r>
            <a:r>
              <a:rPr lang="tr-TR" sz="1600" dirty="0">
                <a:latin typeface="Times New Roman" pitchFamily="18" charset="0"/>
                <a:cs typeface="Times New Roman" pitchFamily="18" charset="0"/>
              </a:rPr>
              <a:t>ifade etmeyi tercih etmiyor ise duygularını yazmasını ya da resmetmesini isteyebilirsiniz. </a:t>
            </a:r>
          </a:p>
          <a:p>
            <a:pPr marL="45720" indent="0">
              <a:buNone/>
            </a:pPr>
            <a:endParaRPr lang="tr-TR" sz="1600" dirty="0">
              <a:latin typeface="Times New Roman" pitchFamily="18" charset="0"/>
              <a:cs typeface="Times New Roman" pitchFamily="18" charset="0"/>
            </a:endParaRPr>
          </a:p>
          <a:p>
            <a:r>
              <a:rPr lang="tr-TR" sz="1600" dirty="0">
                <a:latin typeface="Times New Roman" pitchFamily="18" charset="0"/>
                <a:cs typeface="Times New Roman" pitchFamily="18" charset="0"/>
              </a:rPr>
              <a:t>5. Çocuklara örnek olun: Çocuklarımız genelde </a:t>
            </a:r>
            <a:r>
              <a:rPr lang="tr-TR" sz="1600" dirty="0" err="1" smtClean="0">
                <a:latin typeface="Times New Roman" pitchFamily="18" charset="0"/>
                <a:cs typeface="Times New Roman" pitchFamily="18" charset="0"/>
              </a:rPr>
              <a:t>söylediğİmiz</a:t>
            </a:r>
            <a:r>
              <a:rPr lang="tr-TR" sz="1600" dirty="0" smtClean="0">
                <a:latin typeface="Times New Roman" pitchFamily="18" charset="0"/>
                <a:cs typeface="Times New Roman" pitchFamily="18" charset="0"/>
              </a:rPr>
              <a:t> </a:t>
            </a:r>
            <a:r>
              <a:rPr lang="tr-TR" sz="1600" dirty="0">
                <a:latin typeface="Times New Roman" pitchFamily="18" charset="0"/>
                <a:cs typeface="Times New Roman" pitchFamily="18" charset="0"/>
              </a:rPr>
              <a:t>şeylerden ziyade yaptığımız şeyleri yaparlar. Bu yüzden her alanda ve her zaman onlara örnek olmamız gerekmektedir. Onlara duygularını hangi yollarla serbest bırakabileceklerini yaptıklarınızla gösterin. Örneğin sinirliyken ve endişeliyken kullandığımız </a:t>
            </a:r>
            <a:r>
              <a:rPr lang="tr-TR" sz="1600" dirty="0" smtClean="0">
                <a:latin typeface="Times New Roman" pitchFamily="18" charset="0"/>
                <a:cs typeface="Times New Roman" pitchFamily="18" charset="0"/>
              </a:rPr>
              <a:t>kelimelere </a:t>
            </a:r>
            <a:r>
              <a:rPr lang="tr-TR" sz="1600" dirty="0">
                <a:latin typeface="Times New Roman" pitchFamily="18" charset="0"/>
                <a:cs typeface="Times New Roman" pitchFamily="18" charset="0"/>
              </a:rPr>
              <a:t>dikkat edelim. </a:t>
            </a:r>
          </a:p>
          <a:p>
            <a:pPr marL="45720" indent="0">
              <a:buNone/>
            </a:pPr>
            <a:r>
              <a:rPr lang="tr-TR" sz="1600" dirty="0">
                <a:latin typeface="Times New Roman" pitchFamily="18" charset="0"/>
                <a:cs typeface="Times New Roman" pitchFamily="18" charset="0"/>
              </a:rPr>
              <a:t>	</a:t>
            </a:r>
          </a:p>
        </p:txBody>
      </p:sp>
      <p:sp>
        <p:nvSpPr>
          <p:cNvPr id="5" name="Başlık 1"/>
          <p:cNvSpPr>
            <a:spLocks noGrp="1"/>
          </p:cNvSpPr>
          <p:nvPr>
            <p:ph type="title"/>
          </p:nvPr>
        </p:nvSpPr>
        <p:spPr>
          <a:xfrm>
            <a:off x="323528" y="0"/>
            <a:ext cx="6512511" cy="1143000"/>
          </a:xfrm>
        </p:spPr>
        <p:txBody>
          <a:bodyPr/>
          <a:lstStyle/>
          <a:p>
            <a:pPr marL="0" indent="0">
              <a:buNone/>
            </a:pPr>
            <a:r>
              <a:rPr lang="tr-TR" dirty="0" smtClean="0"/>
              <a:t>Çocuklarda Duygu Kontrolü Nasıl Sağlanır?</a:t>
            </a:r>
            <a:endParaRPr lang="tr-TR" dirty="0"/>
          </a:p>
        </p:txBody>
      </p:sp>
    </p:spTree>
    <p:extLst>
      <p:ext uri="{BB962C8B-B14F-4D97-AF65-F5344CB8AC3E}">
        <p14:creationId xmlns:p14="http://schemas.microsoft.com/office/powerpoint/2010/main" val="932434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59632" y="1700808"/>
            <a:ext cx="6696744" cy="2031325"/>
          </a:xfrm>
          <a:prstGeom prst="rect">
            <a:avLst/>
          </a:prstGeom>
        </p:spPr>
        <p:txBody>
          <a:bodyPr wrap="square">
            <a:spAutoFit/>
          </a:bodyPr>
          <a:lstStyle/>
          <a:p>
            <a:pPr marL="45720" indent="0">
              <a:buNone/>
            </a:pPr>
            <a:r>
              <a:rPr lang="tr-TR" dirty="0">
                <a:latin typeface="Times New Roman" pitchFamily="18" charset="0"/>
                <a:cs typeface="Times New Roman" pitchFamily="18" charset="0"/>
              </a:rPr>
              <a:t>Örneğin çocuğunuzla oyun oynamak istiyorsunuz ama o oynarken çığlık atıyor, oyuncakları fırlatıyor ve evdeki eşyalara zarar veriyor. “Şunu yapmayı kes artık!” demek yerine “Bu şekilde davrandığın zaman üzülüyorum ve seninle oynamak istemiyorum. Sakinleştiğinde oyunumuza devam edebiliriz.” diyerek hem duygunuzu ifade etmiş hem de çocuğunuza daha sakin oynaması konusunda ona yardımcı olmuş oluruz.</a:t>
            </a:r>
            <a:endParaRPr lang="tr-TR" dirty="0">
              <a:latin typeface="Times New Roman" pitchFamily="18" charset="0"/>
              <a:cs typeface="Times New Roman" pitchFamily="18" charset="0"/>
            </a:endParaRPr>
          </a:p>
        </p:txBody>
      </p:sp>
      <p:pic>
        <p:nvPicPr>
          <p:cNvPr id="2050" name="Picture 2" descr="Okul Öncesi Çocuklarda Duygu Regülasyonu – Aslı Çelikler – Uzman Klinik  Psikolog – Nişantaşı | Feneryo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732133"/>
            <a:ext cx="48768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381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0" indent="0">
              <a:buNone/>
            </a:pPr>
            <a:r>
              <a:rPr lang="tr-TR" dirty="0" smtClean="0"/>
              <a:t>Teşekkürler…</a:t>
            </a:r>
            <a:endParaRPr lang="tr-TR" dirty="0"/>
          </a:p>
        </p:txBody>
      </p:sp>
      <p:pic>
        <p:nvPicPr>
          <p:cNvPr id="7170" name="Picture 2" descr="Duygusal Zekanın Önemi ve Çocuklarda Duygu Eğitimi | Çocuk Psikolojisi |  Blog | Bebek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836712"/>
            <a:ext cx="396044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169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99592" y="908720"/>
            <a:ext cx="7632848" cy="5001736"/>
          </a:xfrm>
        </p:spPr>
        <p:txBody>
          <a:bodyPr>
            <a:normAutofit/>
          </a:bodyPr>
          <a:lstStyle/>
          <a:p>
            <a:pPr marL="45720" indent="0">
              <a:buNone/>
            </a:pPr>
            <a:r>
              <a:rPr lang="tr-TR" dirty="0"/>
              <a:t>Duygu; bireyle ilişkili öznel yaşantıları, birey için önemli olan olaylarla ilişkili olarak bireyin neler yapabileceğini ve bireyin hissettiklerini içeren bir süreç olarak ifade edilebilir</a:t>
            </a:r>
            <a:r>
              <a:rPr lang="tr-TR" dirty="0" smtClean="0"/>
              <a:t>.</a:t>
            </a:r>
          </a:p>
          <a:p>
            <a:pPr marL="45720" indent="0">
              <a:buNone/>
            </a:pPr>
            <a:endParaRPr lang="tr-TR" dirty="0" smtClean="0"/>
          </a:p>
          <a:p>
            <a:pPr marL="45720" indent="0">
              <a:buNone/>
            </a:pPr>
            <a:r>
              <a:rPr lang="tr-TR" dirty="0"/>
              <a:t>Duyguları açığa vurmak, onları bastırmaktan daha iyidir. Duyguların farkında olmak ve duyguları ifade etmek, bedene doğruluk ve gerçeklik akışını sağlamaktadırlar. </a:t>
            </a:r>
            <a:endParaRPr lang="tr-TR" dirty="0" smtClean="0"/>
          </a:p>
          <a:p>
            <a:pPr marL="45720" indent="0">
              <a:buNone/>
            </a:pPr>
            <a:endParaRPr lang="tr-TR" dirty="0"/>
          </a:p>
          <a:p>
            <a:pPr marL="45720" indent="0">
              <a:buNone/>
            </a:pPr>
            <a:r>
              <a:rPr lang="tr-TR" dirty="0"/>
              <a:t>Bununla birlikte, duygular çok kuvvetli olduğunda onları açığa vurmanın, iç ve dış karmaşalara neden olduğu </a:t>
            </a:r>
            <a:r>
              <a:rPr lang="tr-TR" dirty="0" smtClean="0"/>
              <a:t>görülmektedir (Çeçen, 2002).</a:t>
            </a:r>
            <a:endParaRPr lang="tr-TR" dirty="0"/>
          </a:p>
        </p:txBody>
      </p:sp>
    </p:spTree>
    <p:extLst>
      <p:ext uri="{BB962C8B-B14F-4D97-AF65-F5344CB8AC3E}">
        <p14:creationId xmlns:p14="http://schemas.microsoft.com/office/powerpoint/2010/main" val="1679092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331640" y="1231592"/>
            <a:ext cx="3240360" cy="1477328"/>
          </a:xfrm>
          <a:prstGeom prst="rect">
            <a:avLst/>
          </a:prstGeom>
        </p:spPr>
        <p:txBody>
          <a:bodyPr wrap="square">
            <a:spAutoFit/>
          </a:bodyPr>
          <a:lstStyle/>
          <a:p>
            <a:r>
              <a:rPr lang="tr-TR" dirty="0" err="1"/>
              <a:t>Regüle</a:t>
            </a:r>
            <a:r>
              <a:rPr lang="tr-TR" dirty="0"/>
              <a:t> kelimesi düzenleme, ayarlama anlamına gelmektedir</a:t>
            </a:r>
            <a:r>
              <a:rPr lang="tr-TR" dirty="0" smtClean="0"/>
              <a:t>.</a:t>
            </a:r>
          </a:p>
          <a:p>
            <a:endParaRPr lang="tr-TR" dirty="0"/>
          </a:p>
          <a:p>
            <a:r>
              <a:rPr lang="tr-TR" dirty="0" smtClean="0"/>
              <a:t> </a:t>
            </a:r>
            <a:endParaRPr lang="tr-TR" dirty="0"/>
          </a:p>
        </p:txBody>
      </p:sp>
      <p:sp>
        <p:nvSpPr>
          <p:cNvPr id="6" name="Dikdörtgen 5"/>
          <p:cNvSpPr/>
          <p:nvPr/>
        </p:nvSpPr>
        <p:spPr>
          <a:xfrm>
            <a:off x="4067944" y="2708920"/>
            <a:ext cx="4572000" cy="2862322"/>
          </a:xfrm>
          <a:prstGeom prst="rect">
            <a:avLst/>
          </a:prstGeom>
        </p:spPr>
        <p:txBody>
          <a:bodyPr>
            <a:spAutoFit/>
          </a:bodyPr>
          <a:lstStyle/>
          <a:p>
            <a:r>
              <a:rPr lang="tr-TR" dirty="0" smtClean="0"/>
              <a:t>Duygu regülasyonu, baş etmekte zorlanılan bir durumla karşılaşıldığında durup, içten gelen ilk tepkiyi bastırıp, tepkilerin sonuçlarını gözden geçirip, duygu, davranış ve bedeni yöneterek en uygun tepkiyi verebilmektir. Ayrıca, beklenmedik durumlara ve değişimlere uyum sağlayabilmektir (</a:t>
            </a:r>
            <a:r>
              <a:rPr lang="tr-TR" dirty="0" err="1" smtClean="0"/>
              <a:t>Kohen</a:t>
            </a:r>
            <a:r>
              <a:rPr lang="tr-TR" dirty="0" smtClean="0"/>
              <a:t>, 2017).</a:t>
            </a:r>
            <a:br>
              <a:rPr lang="tr-TR" dirty="0" smtClean="0"/>
            </a:br>
            <a:endParaRPr lang="tr-TR" dirty="0"/>
          </a:p>
        </p:txBody>
      </p:sp>
      <p:pic>
        <p:nvPicPr>
          <p:cNvPr id="8194" name="Picture 2" descr="Konya Pedagog Günlüğü: Çocuklarda Duygu Regülasyon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96858"/>
            <a:ext cx="3336305" cy="303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84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92696"/>
            <a:ext cx="6512511" cy="1143000"/>
          </a:xfrm>
        </p:spPr>
        <p:txBody>
          <a:bodyPr/>
          <a:lstStyle/>
          <a:p>
            <a:pPr marL="0" indent="0">
              <a:buNone/>
            </a:pPr>
            <a:r>
              <a:rPr lang="tr-TR" dirty="0" smtClean="0"/>
              <a:t>Duygu Gelişimi</a:t>
            </a:r>
            <a:endParaRPr lang="tr-TR" dirty="0"/>
          </a:p>
        </p:txBody>
      </p:sp>
      <p:sp>
        <p:nvSpPr>
          <p:cNvPr id="3" name="İçerik Yer Tutucusu 2"/>
          <p:cNvSpPr>
            <a:spLocks noGrp="1"/>
          </p:cNvSpPr>
          <p:nvPr>
            <p:ph sz="quarter" idx="13"/>
          </p:nvPr>
        </p:nvSpPr>
        <p:spPr>
          <a:xfrm>
            <a:off x="755576" y="2348880"/>
            <a:ext cx="7704856" cy="3474720"/>
          </a:xfrm>
        </p:spPr>
        <p:txBody>
          <a:bodyPr>
            <a:normAutofit/>
          </a:bodyPr>
          <a:lstStyle/>
          <a:p>
            <a:r>
              <a:rPr lang="tr-TR" dirty="0"/>
              <a:t>Bebekler dünyaya geldiklerine ağlayarak tepki verir. Ve ilk olarak anne ile ten temasında sakinleşirler. </a:t>
            </a:r>
          </a:p>
          <a:p>
            <a:r>
              <a:rPr lang="tr-TR" dirty="0"/>
              <a:t>Bebekler, doğumdan çok az bir süre sonra üzüntü, ilgi ve tiksintinin işaretlerini verirler.</a:t>
            </a:r>
          </a:p>
          <a:p>
            <a:r>
              <a:rPr lang="tr-TR" dirty="0"/>
              <a:t> Sonraki bir kaç ay içinde; neşe, kızgınlık, şaşkınlık, üzüntü, utangaçlık ve korku gibi duygular eklenir. </a:t>
            </a:r>
          </a:p>
          <a:p>
            <a:endParaRPr lang="tr-TR" dirty="0" smtClean="0"/>
          </a:p>
        </p:txBody>
      </p:sp>
    </p:spTree>
    <p:extLst>
      <p:ext uri="{BB962C8B-B14F-4D97-AF65-F5344CB8AC3E}">
        <p14:creationId xmlns:p14="http://schemas.microsoft.com/office/powerpoint/2010/main" val="3409557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052736"/>
            <a:ext cx="6512511" cy="1143000"/>
          </a:xfrm>
        </p:spPr>
        <p:txBody>
          <a:bodyPr/>
          <a:lstStyle/>
          <a:p>
            <a:pPr marL="0" indent="0">
              <a:buNone/>
            </a:pPr>
            <a:r>
              <a:rPr lang="tr-TR" dirty="0" smtClean="0"/>
              <a:t>Duygu Gelişimi</a:t>
            </a:r>
            <a:endParaRPr lang="tr-TR" dirty="0"/>
          </a:p>
        </p:txBody>
      </p:sp>
      <p:sp>
        <p:nvSpPr>
          <p:cNvPr id="5" name="Dikdörtgen 4"/>
          <p:cNvSpPr/>
          <p:nvPr/>
        </p:nvSpPr>
        <p:spPr>
          <a:xfrm>
            <a:off x="1403648" y="2492896"/>
            <a:ext cx="6768752" cy="1754326"/>
          </a:xfrm>
          <a:prstGeom prst="rect">
            <a:avLst/>
          </a:prstGeom>
        </p:spPr>
        <p:txBody>
          <a:bodyPr wrap="square">
            <a:spAutoFit/>
          </a:bodyPr>
          <a:lstStyle/>
          <a:p>
            <a:r>
              <a:rPr lang="tr-TR" dirty="0" smtClean="0"/>
              <a:t>Bu dönemde bebeklerin beyinleri gelişimini tamamlamadığından regülasyon becerisi de kazanılmamıştır. </a:t>
            </a:r>
          </a:p>
          <a:p>
            <a:endParaRPr lang="tr-TR" dirty="0" smtClean="0"/>
          </a:p>
          <a:p>
            <a:r>
              <a:rPr lang="tr-TR" dirty="0" smtClean="0"/>
              <a:t>Bebeklerde kolik ve uyku düzensizlikleri, kendi kendini oyalama yetersizliği, beslenmede bazı sıkıntılar yaşanması bebeğin kendini sakinleştiremediğine işaret edebilir.</a:t>
            </a:r>
            <a:endParaRPr lang="tr-TR" dirty="0"/>
          </a:p>
        </p:txBody>
      </p:sp>
      <p:sp>
        <p:nvSpPr>
          <p:cNvPr id="3" name="AutoShape 4" descr="Why don′t Germans smile more? | Lifestyle | DW | 05.10.201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22" name="Picture 6" descr="Why don′t Germans smile more? | Lifestyle | DW | 05.10.20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7" y="4581128"/>
            <a:ext cx="3168352" cy="207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19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9592" y="2060848"/>
            <a:ext cx="7344816" cy="3970318"/>
          </a:xfrm>
          <a:prstGeom prst="rect">
            <a:avLst/>
          </a:prstGeom>
        </p:spPr>
        <p:txBody>
          <a:bodyPr wrap="square">
            <a:spAutoFit/>
          </a:bodyPr>
          <a:lstStyle/>
          <a:p>
            <a:r>
              <a:rPr lang="tr-TR" dirty="0" smtClean="0"/>
              <a:t>A-Biyolojik nedenler</a:t>
            </a:r>
            <a:br>
              <a:rPr lang="tr-TR" dirty="0" smtClean="0"/>
            </a:br>
            <a:r>
              <a:rPr lang="tr-TR" dirty="0" smtClean="0"/>
              <a:t>		-</a:t>
            </a:r>
            <a:r>
              <a:rPr lang="tr-TR" dirty="0" err="1" smtClean="0"/>
              <a:t>Biyojenik</a:t>
            </a:r>
            <a:r>
              <a:rPr lang="tr-TR" dirty="0" smtClean="0"/>
              <a:t> aminler (</a:t>
            </a:r>
            <a:r>
              <a:rPr lang="tr-TR" dirty="0" err="1" smtClean="0"/>
              <a:t>hormonal</a:t>
            </a:r>
            <a:r>
              <a:rPr lang="tr-TR" dirty="0" smtClean="0"/>
              <a:t> değişiklikler)</a:t>
            </a:r>
            <a:br>
              <a:rPr lang="tr-TR" dirty="0" smtClean="0"/>
            </a:br>
            <a:r>
              <a:rPr lang="tr-TR" dirty="0" smtClean="0"/>
              <a:t>		-</a:t>
            </a:r>
            <a:r>
              <a:rPr lang="tr-TR" dirty="0" err="1" smtClean="0"/>
              <a:t>Nöroendokrin</a:t>
            </a:r>
            <a:r>
              <a:rPr lang="tr-TR" dirty="0" smtClean="0"/>
              <a:t> değişiklikler (</a:t>
            </a:r>
            <a:r>
              <a:rPr lang="tr-TR" dirty="0" err="1" smtClean="0"/>
              <a:t>hipotalamus</a:t>
            </a:r>
            <a:r>
              <a:rPr lang="tr-TR" dirty="0" smtClean="0"/>
              <a:t>, hipofiz, </a:t>
            </a:r>
            <a:r>
              <a:rPr lang="tr-TR" dirty="0" err="1" smtClean="0"/>
              <a:t>tiroid</a:t>
            </a:r>
            <a:r>
              <a:rPr lang="tr-TR" dirty="0" smtClean="0"/>
              <a:t> </a:t>
            </a:r>
            <a:r>
              <a:rPr lang="tr-TR" dirty="0" err="1" smtClean="0"/>
              <a:t>disfonksiyonu</a:t>
            </a:r>
            <a:r>
              <a:rPr lang="tr-TR" dirty="0" smtClean="0"/>
              <a:t>)</a:t>
            </a:r>
            <a:br>
              <a:rPr lang="tr-TR" dirty="0" smtClean="0"/>
            </a:br>
            <a:r>
              <a:rPr lang="tr-TR" dirty="0" smtClean="0"/>
              <a:t>		-Kalıtımsal nedenler,</a:t>
            </a:r>
            <a:br>
              <a:rPr lang="tr-TR" dirty="0" smtClean="0"/>
            </a:br>
            <a:r>
              <a:rPr lang="tr-TR" dirty="0" smtClean="0"/>
              <a:t>		-Beyinde yapısal bozukluklar,</a:t>
            </a:r>
            <a:br>
              <a:rPr lang="tr-TR" dirty="0" smtClean="0"/>
            </a:br>
            <a:r>
              <a:rPr lang="tr-TR" dirty="0" smtClean="0"/>
              <a:t>		-Uyku bozuklukları,</a:t>
            </a:r>
            <a:br>
              <a:rPr lang="tr-TR" dirty="0" smtClean="0"/>
            </a:br>
            <a:r>
              <a:rPr lang="tr-TR" dirty="0" smtClean="0"/>
              <a:t>		-Biyolojik beden saati (mevsimsel değişikliklerden etkilenme </a:t>
            </a:r>
            <a:r>
              <a:rPr lang="tr-TR" dirty="0" err="1" smtClean="0"/>
              <a:t>vs</a:t>
            </a:r>
            <a:r>
              <a:rPr lang="tr-TR" dirty="0" smtClean="0"/>
              <a:t>)</a:t>
            </a:r>
          </a:p>
          <a:p>
            <a:endParaRPr lang="tr-TR" dirty="0" smtClean="0"/>
          </a:p>
          <a:p>
            <a:r>
              <a:rPr lang="tr-TR" dirty="0" smtClean="0"/>
              <a:t>B-</a:t>
            </a:r>
            <a:r>
              <a:rPr lang="tr-TR" dirty="0" err="1" smtClean="0"/>
              <a:t>Psikososyal</a:t>
            </a:r>
            <a:r>
              <a:rPr lang="tr-TR" dirty="0" smtClean="0"/>
              <a:t> nedenler</a:t>
            </a:r>
            <a:br>
              <a:rPr lang="tr-TR" dirty="0" smtClean="0"/>
            </a:br>
            <a:r>
              <a:rPr lang="tr-TR" dirty="0" smtClean="0"/>
              <a:t>		-Yaşam olayları, çevresel etkenler,</a:t>
            </a:r>
            <a:br>
              <a:rPr lang="tr-TR" dirty="0" smtClean="0"/>
            </a:br>
            <a:r>
              <a:rPr lang="tr-TR" dirty="0" smtClean="0"/>
              <a:t>		-Yatkın kişilik özellikleri, oral bağımlı, obsesif </a:t>
            </a:r>
            <a:r>
              <a:rPr lang="tr-TR" dirty="0" err="1" smtClean="0"/>
              <a:t>kompulsif</a:t>
            </a:r>
            <a:r>
              <a:rPr lang="tr-TR" dirty="0" smtClean="0"/>
              <a:t>, </a:t>
            </a:r>
            <a:r>
              <a:rPr lang="tr-TR" dirty="0" err="1" smtClean="0"/>
              <a:t>histrionik</a:t>
            </a:r>
            <a:r>
              <a:rPr lang="tr-TR" dirty="0" smtClean="0"/>
              <a:t>, </a:t>
            </a:r>
            <a:r>
              <a:rPr lang="tr-TR" dirty="0" err="1" smtClean="0"/>
              <a:t>borderline</a:t>
            </a:r>
            <a:r>
              <a:rPr lang="tr-TR" dirty="0" smtClean="0"/>
              <a:t> gibi </a:t>
            </a:r>
            <a:endParaRPr lang="tr-TR" dirty="0"/>
          </a:p>
        </p:txBody>
      </p:sp>
      <p:sp>
        <p:nvSpPr>
          <p:cNvPr id="6" name="Başlık 1"/>
          <p:cNvSpPr>
            <a:spLocks noGrp="1"/>
          </p:cNvSpPr>
          <p:nvPr>
            <p:ph type="title"/>
          </p:nvPr>
        </p:nvSpPr>
        <p:spPr>
          <a:xfrm>
            <a:off x="891417" y="476672"/>
            <a:ext cx="6992951" cy="1143000"/>
          </a:xfrm>
        </p:spPr>
        <p:txBody>
          <a:bodyPr/>
          <a:lstStyle/>
          <a:p>
            <a:pPr marL="0" indent="0">
              <a:buNone/>
            </a:pPr>
            <a:r>
              <a:rPr lang="tr-TR" dirty="0"/>
              <a:t>DUYGU DEĞİŞİKLİĞİNİN BİLEŞENLERİ</a:t>
            </a:r>
          </a:p>
        </p:txBody>
      </p:sp>
    </p:spTree>
    <p:extLst>
      <p:ext uri="{BB962C8B-B14F-4D97-AF65-F5344CB8AC3E}">
        <p14:creationId xmlns:p14="http://schemas.microsoft.com/office/powerpoint/2010/main" val="216969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331640" y="1844824"/>
            <a:ext cx="6400800" cy="3474720"/>
          </a:xfrm>
        </p:spPr>
        <p:txBody>
          <a:bodyPr>
            <a:normAutofit lnSpcReduction="10000"/>
          </a:bodyPr>
          <a:lstStyle/>
          <a:p>
            <a:r>
              <a:rPr lang="tr-TR" dirty="0"/>
              <a:t>mutluluk</a:t>
            </a:r>
            <a:r>
              <a:rPr lang="tr-TR" dirty="0" smtClean="0"/>
              <a:t>,</a:t>
            </a:r>
          </a:p>
          <a:p>
            <a:r>
              <a:rPr lang="tr-TR" dirty="0" smtClean="0"/>
              <a:t> </a:t>
            </a:r>
            <a:r>
              <a:rPr lang="tr-TR" dirty="0"/>
              <a:t>üzüntü, </a:t>
            </a:r>
            <a:endParaRPr lang="tr-TR" dirty="0" smtClean="0"/>
          </a:p>
          <a:p>
            <a:r>
              <a:rPr lang="tr-TR" dirty="0" smtClean="0"/>
              <a:t>korku</a:t>
            </a:r>
            <a:r>
              <a:rPr lang="tr-TR" dirty="0"/>
              <a:t>, </a:t>
            </a:r>
            <a:endParaRPr lang="tr-TR" dirty="0" smtClean="0"/>
          </a:p>
          <a:p>
            <a:r>
              <a:rPr lang="tr-TR" dirty="0" smtClean="0"/>
              <a:t>şaşkınlık,</a:t>
            </a:r>
          </a:p>
          <a:p>
            <a:r>
              <a:rPr lang="tr-TR" dirty="0" smtClean="0"/>
              <a:t> </a:t>
            </a:r>
            <a:r>
              <a:rPr lang="tr-TR" dirty="0"/>
              <a:t>öfke</a:t>
            </a:r>
            <a:r>
              <a:rPr lang="tr-TR" dirty="0" smtClean="0"/>
              <a:t>,</a:t>
            </a:r>
          </a:p>
          <a:p>
            <a:r>
              <a:rPr lang="tr-TR" dirty="0" smtClean="0"/>
              <a:t> </a:t>
            </a:r>
            <a:r>
              <a:rPr lang="tr-TR" dirty="0"/>
              <a:t>ilgi</a:t>
            </a:r>
            <a:r>
              <a:rPr lang="tr-TR" dirty="0" smtClean="0"/>
              <a:t>,</a:t>
            </a:r>
          </a:p>
          <a:p>
            <a:r>
              <a:rPr lang="tr-TR" dirty="0" smtClean="0"/>
              <a:t>İğrenme. </a:t>
            </a:r>
          </a:p>
          <a:p>
            <a:r>
              <a:rPr lang="tr-TR" dirty="0" smtClean="0"/>
              <a:t>utanç </a:t>
            </a:r>
            <a:endParaRPr lang="tr-TR" dirty="0"/>
          </a:p>
        </p:txBody>
      </p:sp>
      <p:sp>
        <p:nvSpPr>
          <p:cNvPr id="4" name="Başlık 3"/>
          <p:cNvSpPr>
            <a:spLocks noGrp="1"/>
          </p:cNvSpPr>
          <p:nvPr>
            <p:ph type="title"/>
          </p:nvPr>
        </p:nvSpPr>
        <p:spPr>
          <a:xfrm>
            <a:off x="827584" y="476672"/>
            <a:ext cx="6512511" cy="1143000"/>
          </a:xfrm>
        </p:spPr>
        <p:txBody>
          <a:bodyPr/>
          <a:lstStyle/>
          <a:p>
            <a:pPr marL="0" indent="0">
              <a:buNone/>
            </a:pPr>
            <a:r>
              <a:rPr lang="tr-TR" dirty="0" smtClean="0"/>
              <a:t>TEMEL DUYGULAR</a:t>
            </a:r>
            <a:endParaRPr lang="tr-TR" dirty="0"/>
          </a:p>
        </p:txBody>
      </p:sp>
      <p:pic>
        <p:nvPicPr>
          <p:cNvPr id="5122" name="Picture 2" descr="Duygu – Düşünce – Davranış – Açı Ankara Kole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844824"/>
            <a:ext cx="4968552" cy="388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29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5629" y="116632"/>
            <a:ext cx="6512511" cy="1143000"/>
          </a:xfrm>
        </p:spPr>
        <p:txBody>
          <a:bodyPr/>
          <a:lstStyle/>
          <a:p>
            <a:pPr marL="0" indent="0">
              <a:buNone/>
            </a:pPr>
            <a:r>
              <a:rPr lang="tr-TR" dirty="0" smtClean="0"/>
              <a:t>FARKLI DUYGULARIN YÜZE YANSIMASI</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548082"/>
            <a:ext cx="8136904" cy="5309918"/>
          </a:xfrm>
          <a:prstGeom prst="rect">
            <a:avLst/>
          </a:prstGeom>
        </p:spPr>
      </p:pic>
    </p:spTree>
    <p:extLst>
      <p:ext uri="{BB962C8B-B14F-4D97-AF65-F5344CB8AC3E}">
        <p14:creationId xmlns:p14="http://schemas.microsoft.com/office/powerpoint/2010/main" val="3562012409"/>
      </p:ext>
    </p:extLst>
  </p:cSld>
  <p:clrMapOvr>
    <a:masterClrMapping/>
  </p:clrMapOvr>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231</TotalTime>
  <Words>1101</Words>
  <Application>Microsoft Office PowerPoint</Application>
  <PresentationFormat>Ekran Gösterisi (4:3)</PresentationFormat>
  <Paragraphs>159</Paragraphs>
  <Slides>29</Slides>
  <Notes>1</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Hava Akımı</vt:lpstr>
      <vt:lpstr> DUYGU               KONTROLÜ</vt:lpstr>
      <vt:lpstr> İlgili Kavramlar</vt:lpstr>
      <vt:lpstr>PowerPoint Sunusu</vt:lpstr>
      <vt:lpstr>PowerPoint Sunusu</vt:lpstr>
      <vt:lpstr>Duygu Gelişimi</vt:lpstr>
      <vt:lpstr>Duygu Gelişimi</vt:lpstr>
      <vt:lpstr>DUYGU DEĞİŞİKLİĞİNİN BİLEŞENLERİ</vt:lpstr>
      <vt:lpstr>TEMEL DUYGULAR</vt:lpstr>
      <vt:lpstr>FARKLI DUYGULARIN YÜZE YANSIMASI</vt:lpstr>
      <vt:lpstr>PowerPoint Sunusu</vt:lpstr>
      <vt:lpstr>Evde neler yapılabilir?</vt:lpstr>
      <vt:lpstr>DUYGU REGÜLASYONU NASIL YAPILIR?</vt:lpstr>
      <vt:lpstr>ACE modeli (The Adaptive Coping with Emotions)</vt:lpstr>
      <vt:lpstr>Matthew McKay, Jeffrey Brantley Modeli        (Diyalektik Davranışçı Terapi) </vt:lpstr>
      <vt:lpstr>PowerPoint Sunusu</vt:lpstr>
      <vt:lpstr>PowerPoint Sunusu</vt:lpstr>
      <vt:lpstr>PowerPoint Sunusu</vt:lpstr>
      <vt:lpstr>PowerPoint Sunusu</vt:lpstr>
      <vt:lpstr>PowerPoint Sunusu</vt:lpstr>
      <vt:lpstr>PowerPoint Sunusu</vt:lpstr>
      <vt:lpstr>Michael A. Southam-Gerov Modeli</vt:lpstr>
      <vt:lpstr>DR. CEM KEÇE MODELİ</vt:lpstr>
      <vt:lpstr>DUYGU REGÜLASYONU AŞAMALARI </vt:lpstr>
      <vt:lpstr>Çocuklarda Duygu Kontrolü</vt:lpstr>
      <vt:lpstr>Çocuklarda Duygu Kontrolü Nasıl Sağlanır?</vt:lpstr>
      <vt:lpstr>PowerPoint Sunusu</vt:lpstr>
      <vt:lpstr>Çocuklarda Duygu Kontrolü Nasıl Sağlanır?</vt:lpstr>
      <vt:lpstr>PowerPoint Sunusu</vt:lpstr>
      <vt:lpstr>Teşekkürler…</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DUYGU               KONTROLÜ</dc:title>
  <dc:creator>Pc</dc:creator>
  <cp:lastModifiedBy>Pc</cp:lastModifiedBy>
  <cp:revision>46</cp:revision>
  <dcterms:created xsi:type="dcterms:W3CDTF">2020-10-12T12:26:11Z</dcterms:created>
  <dcterms:modified xsi:type="dcterms:W3CDTF">2020-10-27T12:48:37Z</dcterms:modified>
</cp:coreProperties>
</file>