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 id="2147484026" r:id="rId2"/>
  </p:sldMasterIdLst>
  <p:notesMasterIdLst>
    <p:notesMasterId r:id="rId99"/>
  </p:notesMasterIdLst>
  <p:handoutMasterIdLst>
    <p:handoutMasterId r:id="rId100"/>
  </p:handoutMasterIdLst>
  <p:sldIdLst>
    <p:sldId id="257" r:id="rId3"/>
    <p:sldId id="496" r:id="rId4"/>
    <p:sldId id="420" r:id="rId5"/>
    <p:sldId id="497" r:id="rId6"/>
    <p:sldId id="459" r:id="rId7"/>
    <p:sldId id="494" r:id="rId8"/>
    <p:sldId id="498" r:id="rId9"/>
    <p:sldId id="499" r:id="rId10"/>
    <p:sldId id="500" r:id="rId11"/>
    <p:sldId id="501" r:id="rId12"/>
    <p:sldId id="502" r:id="rId13"/>
    <p:sldId id="503" r:id="rId14"/>
    <p:sldId id="504" r:id="rId15"/>
    <p:sldId id="505" r:id="rId16"/>
    <p:sldId id="506" r:id="rId17"/>
    <p:sldId id="507" r:id="rId18"/>
    <p:sldId id="508" r:id="rId19"/>
    <p:sldId id="509" r:id="rId20"/>
    <p:sldId id="510" r:id="rId21"/>
    <p:sldId id="511" r:id="rId22"/>
    <p:sldId id="512" r:id="rId23"/>
    <p:sldId id="513" r:id="rId24"/>
    <p:sldId id="514" r:id="rId25"/>
    <p:sldId id="515" r:id="rId26"/>
    <p:sldId id="516" r:id="rId27"/>
    <p:sldId id="517" r:id="rId28"/>
    <p:sldId id="518" r:id="rId29"/>
    <p:sldId id="519" r:id="rId30"/>
    <p:sldId id="520" r:id="rId31"/>
    <p:sldId id="521" r:id="rId32"/>
    <p:sldId id="522" r:id="rId33"/>
    <p:sldId id="523" r:id="rId34"/>
    <p:sldId id="524" r:id="rId35"/>
    <p:sldId id="525" r:id="rId36"/>
    <p:sldId id="526" r:id="rId37"/>
    <p:sldId id="527" r:id="rId38"/>
    <p:sldId id="528" r:id="rId39"/>
    <p:sldId id="530" r:id="rId40"/>
    <p:sldId id="529" r:id="rId41"/>
    <p:sldId id="531" r:id="rId42"/>
    <p:sldId id="532" r:id="rId43"/>
    <p:sldId id="533" r:id="rId44"/>
    <p:sldId id="534" r:id="rId45"/>
    <p:sldId id="535" r:id="rId46"/>
    <p:sldId id="536" r:id="rId47"/>
    <p:sldId id="537" r:id="rId48"/>
    <p:sldId id="538" r:id="rId49"/>
    <p:sldId id="539" r:id="rId50"/>
    <p:sldId id="540" r:id="rId51"/>
    <p:sldId id="541" r:id="rId52"/>
    <p:sldId id="542" r:id="rId53"/>
    <p:sldId id="543" r:id="rId54"/>
    <p:sldId id="544" r:id="rId55"/>
    <p:sldId id="545" r:id="rId56"/>
    <p:sldId id="546" r:id="rId57"/>
    <p:sldId id="547" r:id="rId58"/>
    <p:sldId id="548" r:id="rId59"/>
    <p:sldId id="549" r:id="rId60"/>
    <p:sldId id="550" r:id="rId61"/>
    <p:sldId id="551" r:id="rId62"/>
    <p:sldId id="552" r:id="rId63"/>
    <p:sldId id="553" r:id="rId64"/>
    <p:sldId id="554" r:id="rId65"/>
    <p:sldId id="555" r:id="rId66"/>
    <p:sldId id="556" r:id="rId67"/>
    <p:sldId id="557" r:id="rId68"/>
    <p:sldId id="558" r:id="rId69"/>
    <p:sldId id="559" r:id="rId70"/>
    <p:sldId id="560" r:id="rId71"/>
    <p:sldId id="561" r:id="rId72"/>
    <p:sldId id="562" r:id="rId73"/>
    <p:sldId id="563" r:id="rId74"/>
    <p:sldId id="564" r:id="rId75"/>
    <p:sldId id="565" r:id="rId76"/>
    <p:sldId id="566" r:id="rId77"/>
    <p:sldId id="567" r:id="rId78"/>
    <p:sldId id="568" r:id="rId79"/>
    <p:sldId id="569" r:id="rId80"/>
    <p:sldId id="570" r:id="rId81"/>
    <p:sldId id="571" r:id="rId82"/>
    <p:sldId id="572" r:id="rId83"/>
    <p:sldId id="573" r:id="rId84"/>
    <p:sldId id="574" r:id="rId85"/>
    <p:sldId id="575" r:id="rId86"/>
    <p:sldId id="576" r:id="rId87"/>
    <p:sldId id="577" r:id="rId88"/>
    <p:sldId id="578" r:id="rId89"/>
    <p:sldId id="579" r:id="rId90"/>
    <p:sldId id="580" r:id="rId91"/>
    <p:sldId id="581" r:id="rId92"/>
    <p:sldId id="582" r:id="rId93"/>
    <p:sldId id="583" r:id="rId94"/>
    <p:sldId id="584" r:id="rId95"/>
    <p:sldId id="585" r:id="rId96"/>
    <p:sldId id="586" r:id="rId97"/>
    <p:sldId id="416" r:id="rId98"/>
  </p:sldIdLst>
  <p:sldSz cx="9144000" cy="5143500" type="screen16x9"/>
  <p:notesSz cx="6858000" cy="9144000"/>
  <p:custDataLst>
    <p:tags r:id="rId101"/>
  </p:custDataLst>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14A"/>
    <a:srgbClr val="31A8DF"/>
    <a:srgbClr val="668CC7"/>
    <a:srgbClr val="6EB6E5"/>
    <a:srgbClr val="68C1A3"/>
    <a:srgbClr val="F5D65F"/>
    <a:srgbClr val="D362A1"/>
    <a:srgbClr val="A8D0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0" autoAdjust="0"/>
    <p:restoredTop sz="95313" autoAdjust="0"/>
  </p:normalViewPr>
  <p:slideViewPr>
    <p:cSldViewPr snapToGrid="0">
      <p:cViewPr varScale="1">
        <p:scale>
          <a:sx n="107" d="100"/>
          <a:sy n="107" d="100"/>
        </p:scale>
        <p:origin x="198"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26"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65046B-6B46-4063-9AF2-73F3EF320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d-ID"/>
          </a:p>
        </p:txBody>
      </p:sp>
      <p:sp>
        <p:nvSpPr>
          <p:cNvPr id="3" name="Date Placeholder 2">
            <a:extLst>
              <a:ext uri="{FF2B5EF4-FFF2-40B4-BE49-F238E27FC236}">
                <a16:creationId xmlns:a16="http://schemas.microsoft.com/office/drawing/2014/main" id="{43D74137-C1B6-4DCB-982E-CD9AB054CD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BE3876B5-8535-43CB-B9A8-193FA4947DAF}" type="datetimeFigureOut">
              <a:rPr lang="id-ID"/>
              <a:pPr>
                <a:defRPr/>
              </a:pPr>
              <a:t>13/01/2022</a:t>
            </a:fld>
            <a:endParaRPr lang="id-ID"/>
          </a:p>
        </p:txBody>
      </p:sp>
      <p:sp>
        <p:nvSpPr>
          <p:cNvPr id="4" name="Footer Placeholder 3">
            <a:extLst>
              <a:ext uri="{FF2B5EF4-FFF2-40B4-BE49-F238E27FC236}">
                <a16:creationId xmlns:a16="http://schemas.microsoft.com/office/drawing/2014/main" id="{E5AA5107-2E6D-48F7-B057-FA6F62DFAB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d-ID"/>
          </a:p>
        </p:txBody>
      </p:sp>
      <p:sp>
        <p:nvSpPr>
          <p:cNvPr id="5" name="Slide Number Placeholder 4">
            <a:extLst>
              <a:ext uri="{FF2B5EF4-FFF2-40B4-BE49-F238E27FC236}">
                <a16:creationId xmlns:a16="http://schemas.microsoft.com/office/drawing/2014/main" id="{2173E4BC-5803-49B0-BF47-5CF3C555DD32}"/>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82D3A57-C811-48E9-9FEC-440A03A5E379}" type="slidenum">
              <a:rPr lang="id-ID" altLang="tr-TR"/>
              <a:pPr/>
              <a:t>‹#›</a:t>
            </a:fld>
            <a:endParaRPr lang="id-ID" altLang="tr-T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F84E1F-560F-4934-908E-480BA773F0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C981265-20BC-42D8-8626-F748F1CB284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C32D1C1-C3BE-4DF7-BAD8-90054DEBC8F4}" type="datetimeFigureOut">
              <a:rPr lang="en-US"/>
              <a:pPr>
                <a:defRPr/>
              </a:pPr>
              <a:t>1/13/2022</a:t>
            </a:fld>
            <a:endParaRPr lang="en-US"/>
          </a:p>
        </p:txBody>
      </p:sp>
      <p:sp>
        <p:nvSpPr>
          <p:cNvPr id="4" name="Slide Image Placeholder 3">
            <a:extLst>
              <a:ext uri="{FF2B5EF4-FFF2-40B4-BE49-F238E27FC236}">
                <a16:creationId xmlns:a16="http://schemas.microsoft.com/office/drawing/2014/main" id="{7960F453-D8D2-408C-B5F8-8865B9DC145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57DF549-4BC3-4B6F-A494-06A510A4122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8469BA5-426C-4CB0-80DE-C8E06444A82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3F4836A-FE1C-4A20-899D-D912DA25C4DF}"/>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53021FA-B3F0-44D5-8459-67973FCACE91}" type="slidenum">
              <a:rPr lang="en-US" altLang="tr-TR"/>
              <a:pPr/>
              <a:t>‹#›</a:t>
            </a:fld>
            <a:endParaRPr lang="en-US" altLang="tr-TR"/>
          </a:p>
        </p:txBody>
      </p:sp>
    </p:spTree>
  </p:cSld>
  <p:clrMap bg1="lt1" tx1="dk1" bg2="lt2" tx2="dk2" accent1="accent1" accent2="accent2" accent3="accent3" accent4="accent4" accent5="accent5" accent6="accent6" hlink="hlink" folHlink="folHlink"/>
  <p:notesStyle>
    <a:lvl1pPr algn="l" defTabSz="685800" rtl="0" fontAlgn="base">
      <a:spcBef>
        <a:spcPct val="30000"/>
      </a:spcBef>
      <a:spcAft>
        <a:spcPct val="0"/>
      </a:spcAft>
      <a:defRPr sz="900" kern="1200">
        <a:solidFill>
          <a:schemeClr val="tx1"/>
        </a:solidFill>
        <a:latin typeface="+mn-lt"/>
        <a:ea typeface="+mn-ea"/>
        <a:cs typeface="+mn-cs"/>
      </a:defRPr>
    </a:lvl1pPr>
    <a:lvl2pPr marL="342900" algn="l" defTabSz="685800" rtl="0" fontAlgn="base">
      <a:spcBef>
        <a:spcPct val="30000"/>
      </a:spcBef>
      <a:spcAft>
        <a:spcPct val="0"/>
      </a:spcAft>
      <a:defRPr sz="900" kern="1200">
        <a:solidFill>
          <a:schemeClr val="tx1"/>
        </a:solidFill>
        <a:latin typeface="+mn-lt"/>
        <a:ea typeface="+mn-ea"/>
        <a:cs typeface="+mn-cs"/>
      </a:defRPr>
    </a:lvl2pPr>
    <a:lvl3pPr marL="685800" algn="l" defTabSz="685800" rtl="0" fontAlgn="base">
      <a:spcBef>
        <a:spcPct val="30000"/>
      </a:spcBef>
      <a:spcAft>
        <a:spcPct val="0"/>
      </a:spcAft>
      <a:defRPr sz="900" kern="1200">
        <a:solidFill>
          <a:schemeClr val="tx1"/>
        </a:solidFill>
        <a:latin typeface="+mn-lt"/>
        <a:ea typeface="+mn-ea"/>
        <a:cs typeface="+mn-cs"/>
      </a:defRPr>
    </a:lvl3pPr>
    <a:lvl4pPr marL="1028700" algn="l" defTabSz="685800" rtl="0" fontAlgn="base">
      <a:spcBef>
        <a:spcPct val="30000"/>
      </a:spcBef>
      <a:spcAft>
        <a:spcPct val="0"/>
      </a:spcAft>
      <a:defRPr sz="900" kern="1200">
        <a:solidFill>
          <a:schemeClr val="tx1"/>
        </a:solidFill>
        <a:latin typeface="+mn-lt"/>
        <a:ea typeface="+mn-ea"/>
        <a:cs typeface="+mn-cs"/>
      </a:defRPr>
    </a:lvl4pPr>
    <a:lvl5pPr marL="1371600" algn="l" defTabSz="685800" rtl="0" fontAlgn="base">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901FF70-07D3-4A5E-86FD-12E784BB0E1D}"/>
              </a:ext>
            </a:extLst>
          </p:cNvPr>
          <p:cNvSpPr>
            <a:spLocks noGrp="1"/>
          </p:cNvSpPr>
          <p:nvPr>
            <p:ph type="dt" sz="half" idx="10"/>
          </p:nvPr>
        </p:nvSpPr>
        <p:spPr/>
        <p:txBody>
          <a:bodyPr/>
          <a:lstStyle>
            <a:lvl1pPr>
              <a:defRPr/>
            </a:lvl1pPr>
          </a:lstStyle>
          <a:p>
            <a:pPr>
              <a:defRPr/>
            </a:pPr>
            <a:fld id="{0B686123-CC96-4BDF-9CB0-E891D4DB7BF0}" type="datetimeFigureOut">
              <a:rPr lang="en-US"/>
              <a:pPr>
                <a:defRPr/>
              </a:pPr>
              <a:t>1/13/2022</a:t>
            </a:fld>
            <a:endParaRPr lang="en-US"/>
          </a:p>
        </p:txBody>
      </p:sp>
      <p:sp>
        <p:nvSpPr>
          <p:cNvPr id="5" name="Footer Placeholder 4">
            <a:extLst>
              <a:ext uri="{FF2B5EF4-FFF2-40B4-BE49-F238E27FC236}">
                <a16:creationId xmlns:a16="http://schemas.microsoft.com/office/drawing/2014/main" id="{A953A1FA-95F2-4CF1-965C-8B4900E58C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B0CB14-3F22-432B-8548-C08C580C7E69}"/>
              </a:ext>
            </a:extLst>
          </p:cNvPr>
          <p:cNvSpPr>
            <a:spLocks noGrp="1"/>
          </p:cNvSpPr>
          <p:nvPr>
            <p:ph type="sldNum" sz="quarter" idx="12"/>
          </p:nvPr>
        </p:nvSpPr>
        <p:spPr/>
        <p:txBody>
          <a:bodyPr/>
          <a:lstStyle>
            <a:lvl1pPr>
              <a:defRPr/>
            </a:lvl1pPr>
          </a:lstStyle>
          <a:p>
            <a:fld id="{C38A0658-6C83-436D-97B1-120843939EAF}" type="slidenum">
              <a:rPr lang="en-US" altLang="tr-TR"/>
              <a:pPr/>
              <a:t>‹#›</a:t>
            </a:fld>
            <a:endParaRPr lang="en-US" altLang="tr-TR"/>
          </a:p>
        </p:txBody>
      </p:sp>
    </p:spTree>
    <p:extLst>
      <p:ext uri="{BB962C8B-B14F-4D97-AF65-F5344CB8AC3E}">
        <p14:creationId xmlns:p14="http://schemas.microsoft.com/office/powerpoint/2010/main" val="8188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F6FADBA-D25A-4B8B-A06F-F31DD9348EFC}"/>
              </a:ext>
            </a:extLst>
          </p:cNvPr>
          <p:cNvSpPr>
            <a:spLocks noGrp="1"/>
          </p:cNvSpPr>
          <p:nvPr>
            <p:ph type="dt" sz="half" idx="10"/>
          </p:nvPr>
        </p:nvSpPr>
        <p:spPr/>
        <p:txBody>
          <a:bodyPr/>
          <a:lstStyle>
            <a:lvl1pPr>
              <a:defRPr/>
            </a:lvl1pPr>
          </a:lstStyle>
          <a:p>
            <a:pPr>
              <a:defRPr/>
            </a:pPr>
            <a:fld id="{FC9580EC-6E40-4F89-AAEA-C7F1E7CE95AB}" type="datetimeFigureOut">
              <a:rPr lang="en-US"/>
              <a:pPr>
                <a:defRPr/>
              </a:pPr>
              <a:t>1/13/2022</a:t>
            </a:fld>
            <a:endParaRPr lang="en-US"/>
          </a:p>
        </p:txBody>
      </p:sp>
      <p:sp>
        <p:nvSpPr>
          <p:cNvPr id="5" name="Footer Placeholder 4">
            <a:extLst>
              <a:ext uri="{FF2B5EF4-FFF2-40B4-BE49-F238E27FC236}">
                <a16:creationId xmlns:a16="http://schemas.microsoft.com/office/drawing/2014/main" id="{71845FF8-18B8-46B0-9D82-FFEE729FB6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B9B362-8C67-46B4-953A-8DDEF63C36A4}"/>
              </a:ext>
            </a:extLst>
          </p:cNvPr>
          <p:cNvSpPr>
            <a:spLocks noGrp="1"/>
          </p:cNvSpPr>
          <p:nvPr>
            <p:ph type="sldNum" sz="quarter" idx="12"/>
          </p:nvPr>
        </p:nvSpPr>
        <p:spPr/>
        <p:txBody>
          <a:bodyPr/>
          <a:lstStyle>
            <a:lvl1pPr>
              <a:defRPr/>
            </a:lvl1pPr>
          </a:lstStyle>
          <a:p>
            <a:fld id="{713DEE0C-ED1D-4CCB-927F-D97914F09BC1}" type="slidenum">
              <a:rPr lang="en-US" altLang="tr-TR"/>
              <a:pPr/>
              <a:t>‹#›</a:t>
            </a:fld>
            <a:endParaRPr lang="en-US" altLang="tr-TR"/>
          </a:p>
        </p:txBody>
      </p:sp>
    </p:spTree>
    <p:extLst>
      <p:ext uri="{BB962C8B-B14F-4D97-AF65-F5344CB8AC3E}">
        <p14:creationId xmlns:p14="http://schemas.microsoft.com/office/powerpoint/2010/main" val="163193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AFCBB7B-21BD-4B80-90B0-C59936EE7313}"/>
              </a:ext>
            </a:extLst>
          </p:cNvPr>
          <p:cNvSpPr>
            <a:spLocks noGrp="1"/>
          </p:cNvSpPr>
          <p:nvPr>
            <p:ph type="dt" sz="half" idx="10"/>
          </p:nvPr>
        </p:nvSpPr>
        <p:spPr/>
        <p:txBody>
          <a:bodyPr/>
          <a:lstStyle>
            <a:lvl1pPr>
              <a:defRPr/>
            </a:lvl1pPr>
          </a:lstStyle>
          <a:p>
            <a:pPr>
              <a:defRPr/>
            </a:pPr>
            <a:fld id="{164440D8-1C78-4944-A9C5-A3E65CD1AD2C}" type="datetimeFigureOut">
              <a:rPr lang="en-US"/>
              <a:pPr>
                <a:defRPr/>
              </a:pPr>
              <a:t>1/13/2022</a:t>
            </a:fld>
            <a:endParaRPr lang="en-US"/>
          </a:p>
        </p:txBody>
      </p:sp>
      <p:sp>
        <p:nvSpPr>
          <p:cNvPr id="5" name="Footer Placeholder 4">
            <a:extLst>
              <a:ext uri="{FF2B5EF4-FFF2-40B4-BE49-F238E27FC236}">
                <a16:creationId xmlns:a16="http://schemas.microsoft.com/office/drawing/2014/main" id="{38E398D7-F8C7-4952-857E-EA64519069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B4ACDC-1F15-4E06-B13B-9CEA7567C157}"/>
              </a:ext>
            </a:extLst>
          </p:cNvPr>
          <p:cNvSpPr>
            <a:spLocks noGrp="1"/>
          </p:cNvSpPr>
          <p:nvPr>
            <p:ph type="sldNum" sz="quarter" idx="12"/>
          </p:nvPr>
        </p:nvSpPr>
        <p:spPr/>
        <p:txBody>
          <a:bodyPr/>
          <a:lstStyle>
            <a:lvl1pPr>
              <a:defRPr/>
            </a:lvl1pPr>
          </a:lstStyle>
          <a:p>
            <a:fld id="{535A687A-7925-4546-86A5-47F5EE44278E}" type="slidenum">
              <a:rPr lang="en-US" altLang="tr-TR"/>
              <a:pPr/>
              <a:t>‹#›</a:t>
            </a:fld>
            <a:endParaRPr lang="en-US" altLang="tr-TR"/>
          </a:p>
        </p:txBody>
      </p:sp>
    </p:spTree>
    <p:extLst>
      <p:ext uri="{BB962C8B-B14F-4D97-AF65-F5344CB8AC3E}">
        <p14:creationId xmlns:p14="http://schemas.microsoft.com/office/powerpoint/2010/main" val="688733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a:prstGeom prst="rect">
            <a:avLst/>
          </a:prstGeom>
        </p:spPr>
        <p:txBody>
          <a:bodyPr/>
          <a:lstStyle/>
          <a:p>
            <a:pPr lvl="0"/>
            <a:endParaRPr lang="en-US" noProof="0"/>
          </a:p>
        </p:txBody>
      </p:sp>
    </p:spTree>
    <p:extLst>
      <p:ext uri="{BB962C8B-B14F-4D97-AF65-F5344CB8AC3E}">
        <p14:creationId xmlns:p14="http://schemas.microsoft.com/office/powerpoint/2010/main" val="710877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
        <p:nvSpPr>
          <p:cNvPr id="2" name="Picture Placeholder 2"/>
          <p:cNvSpPr>
            <a:spLocks noGrp="1"/>
          </p:cNvSpPr>
          <p:nvPr>
            <p:ph type="pic" sz="quarter" idx="13"/>
          </p:nvPr>
        </p:nvSpPr>
        <p:spPr>
          <a:xfrm>
            <a:off x="0" y="0"/>
            <a:ext cx="9144000" cy="3200400"/>
          </a:xfrm>
          <a:prstGeom prst="rect">
            <a:avLst/>
          </a:prstGeom>
        </p:spPr>
        <p:txBody>
          <a:bodyPr/>
          <a:lstStyle/>
          <a:p>
            <a:pPr lvl="0"/>
            <a:endParaRPr lang="id-ID" noProof="0"/>
          </a:p>
        </p:txBody>
      </p:sp>
    </p:spTree>
    <p:extLst>
      <p:ext uri="{BB962C8B-B14F-4D97-AF65-F5344CB8AC3E}">
        <p14:creationId xmlns:p14="http://schemas.microsoft.com/office/powerpoint/2010/main" val="3977118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fld id="{F29DAF34-49D0-4AA3-AB2A-136409643A56}" type="datetimeFigureOut">
              <a:rPr lang="en-US" smtClean="0"/>
              <a:pPr>
                <a:defRPr/>
              </a:pPr>
              <a:t>1/13/2022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1048060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F29DAF34-49D0-4AA3-AB2A-136409643A56}" type="datetimeFigureOut">
              <a:rPr lang="en-US" smtClean="0"/>
              <a:pPr>
                <a:defRPr/>
              </a:pPr>
              <a:t>1/13/2022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520896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fld id="{F29DAF34-49D0-4AA3-AB2A-136409643A56}" type="datetimeFigureOut">
              <a:rPr lang="en-US" smtClean="0"/>
              <a:pPr>
                <a:defRPr/>
              </a:pPr>
              <a:t>1/13/2022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3710737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F29DAF34-49D0-4AA3-AB2A-136409643A56}" type="datetimeFigureOut">
              <a:rPr lang="en-US" smtClean="0"/>
              <a:pPr>
                <a:defRPr/>
              </a:pPr>
              <a:t>1/13/2022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3576741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629842" y="1878806"/>
            <a:ext cx="3868340" cy="276344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4629150" y="1878806"/>
            <a:ext cx="3887391" cy="276344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fld id="{F29DAF34-49D0-4AA3-AB2A-136409643A56}" type="datetimeFigureOut">
              <a:rPr lang="en-US" smtClean="0"/>
              <a:pPr>
                <a:defRPr/>
              </a:pPr>
              <a:t>1/13/2022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4016412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fld id="{F29DAF34-49D0-4AA3-AB2A-136409643A56}" type="datetimeFigureOut">
              <a:rPr lang="en-US" smtClean="0"/>
              <a:pPr>
                <a:defRPr/>
              </a:pPr>
              <a:t>1/13/2022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362413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54EE0DC-239A-4601-93D9-44597785C5A3}"/>
              </a:ext>
            </a:extLst>
          </p:cNvPr>
          <p:cNvSpPr>
            <a:spLocks noGrp="1"/>
          </p:cNvSpPr>
          <p:nvPr>
            <p:ph type="dt" sz="half" idx="10"/>
          </p:nvPr>
        </p:nvSpPr>
        <p:spPr/>
        <p:txBody>
          <a:bodyPr/>
          <a:lstStyle>
            <a:lvl1pPr>
              <a:defRPr/>
            </a:lvl1pPr>
          </a:lstStyle>
          <a:p>
            <a:pPr>
              <a:defRPr/>
            </a:pPr>
            <a:fld id="{E1D7DA4E-B000-421F-9D7D-2263F8B83D9C}" type="datetimeFigureOut">
              <a:rPr lang="en-US"/>
              <a:pPr>
                <a:defRPr/>
              </a:pPr>
              <a:t>1/13/2022</a:t>
            </a:fld>
            <a:endParaRPr lang="en-US"/>
          </a:p>
        </p:txBody>
      </p:sp>
      <p:sp>
        <p:nvSpPr>
          <p:cNvPr id="5" name="Footer Placeholder 4">
            <a:extLst>
              <a:ext uri="{FF2B5EF4-FFF2-40B4-BE49-F238E27FC236}">
                <a16:creationId xmlns:a16="http://schemas.microsoft.com/office/drawing/2014/main" id="{C1FEF788-C8EB-45E5-92D8-E6F0E0AA2B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AAE229-0F31-4D76-BF37-0F3DE6AFCF67}"/>
              </a:ext>
            </a:extLst>
          </p:cNvPr>
          <p:cNvSpPr>
            <a:spLocks noGrp="1"/>
          </p:cNvSpPr>
          <p:nvPr>
            <p:ph type="sldNum" sz="quarter" idx="12"/>
          </p:nvPr>
        </p:nvSpPr>
        <p:spPr/>
        <p:txBody>
          <a:bodyPr/>
          <a:lstStyle>
            <a:lvl1pPr>
              <a:defRPr/>
            </a:lvl1pPr>
          </a:lstStyle>
          <a:p>
            <a:fld id="{711E00DB-9FF1-4110-8E4F-1E6074E8EF97}" type="slidenum">
              <a:rPr lang="en-US" altLang="tr-TR"/>
              <a:pPr/>
              <a:t>‹#›</a:t>
            </a:fld>
            <a:endParaRPr lang="en-US" altLang="tr-TR"/>
          </a:p>
        </p:txBody>
      </p:sp>
    </p:spTree>
    <p:extLst>
      <p:ext uri="{BB962C8B-B14F-4D97-AF65-F5344CB8AC3E}">
        <p14:creationId xmlns:p14="http://schemas.microsoft.com/office/powerpoint/2010/main" val="2420609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29DAF34-49D0-4AA3-AB2A-136409643A56}" type="datetimeFigureOut">
              <a:rPr lang="en-US" smtClean="0"/>
              <a:pPr>
                <a:defRPr/>
              </a:pPr>
              <a:t>1/13/2022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1294587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F29DAF34-49D0-4AA3-AB2A-136409643A56}" type="datetimeFigureOut">
              <a:rPr lang="en-US" smtClean="0"/>
              <a:pPr>
                <a:defRPr/>
              </a:pPr>
              <a:t>1/13/2022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1932765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F29DAF34-49D0-4AA3-AB2A-136409643A56}" type="datetimeFigureOut">
              <a:rPr lang="en-US" smtClean="0"/>
              <a:pPr>
                <a:defRPr/>
              </a:pPr>
              <a:t>1/13/2022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3788459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F29DAF34-49D0-4AA3-AB2A-136409643A56}" type="datetimeFigureOut">
              <a:rPr lang="en-US" smtClean="0"/>
              <a:pPr>
                <a:defRPr/>
              </a:pPr>
              <a:t>1/13/2022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273176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F29DAF34-49D0-4AA3-AB2A-136409643A56}" type="datetimeFigureOut">
              <a:rPr lang="en-US" smtClean="0"/>
              <a:pPr>
                <a:defRPr/>
              </a:pPr>
              <a:t>1/13/2022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4140533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a:prstGeom prst="rect">
            <a:avLst/>
          </a:prstGeom>
        </p:spPr>
        <p:txBody>
          <a:bodyPr/>
          <a:lstStyle/>
          <a:p>
            <a:pPr lvl="0"/>
            <a:endParaRPr lang="en-US" noProof="0"/>
          </a:p>
        </p:txBody>
      </p:sp>
    </p:spTree>
    <p:extLst>
      <p:ext uri="{BB962C8B-B14F-4D97-AF65-F5344CB8AC3E}">
        <p14:creationId xmlns:p14="http://schemas.microsoft.com/office/powerpoint/2010/main" val="1310509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a:prstGeom prst="rect">
            <a:avLst/>
          </a:prstGeom>
        </p:spPr>
        <p:txBody>
          <a:bodyPr/>
          <a:lstStyle/>
          <a:p>
            <a:pPr lvl="0"/>
            <a:endParaRPr lang="en-US" noProof="0"/>
          </a:p>
        </p:txBody>
      </p:sp>
    </p:spTree>
    <p:extLst>
      <p:ext uri="{BB962C8B-B14F-4D97-AF65-F5344CB8AC3E}">
        <p14:creationId xmlns:p14="http://schemas.microsoft.com/office/powerpoint/2010/main" val="2125520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0F06B7-7A00-4811-B472-2EF5D4C6C782}"/>
              </a:ext>
            </a:extLst>
          </p:cNvPr>
          <p:cNvSpPr>
            <a:spLocks noGrp="1"/>
          </p:cNvSpPr>
          <p:nvPr>
            <p:ph type="dt" sz="half" idx="10"/>
          </p:nvPr>
        </p:nvSpPr>
        <p:spPr/>
        <p:txBody>
          <a:bodyPr/>
          <a:lstStyle>
            <a:lvl1pPr>
              <a:defRPr/>
            </a:lvl1pPr>
          </a:lstStyle>
          <a:p>
            <a:pPr>
              <a:defRPr/>
            </a:pPr>
            <a:fld id="{A098E853-5FF7-4AC3-BFF2-1BE1C0703F83}" type="datetimeFigureOut">
              <a:rPr lang="en-US"/>
              <a:pPr>
                <a:defRPr/>
              </a:pPr>
              <a:t>1/13/2022</a:t>
            </a:fld>
            <a:endParaRPr lang="en-US"/>
          </a:p>
        </p:txBody>
      </p:sp>
      <p:sp>
        <p:nvSpPr>
          <p:cNvPr id="5" name="Footer Placeholder 4">
            <a:extLst>
              <a:ext uri="{FF2B5EF4-FFF2-40B4-BE49-F238E27FC236}">
                <a16:creationId xmlns:a16="http://schemas.microsoft.com/office/drawing/2014/main" id="{2FFFC0E2-B3B6-4635-B908-8FB78FE6BF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F9D221-356C-4587-AAE1-621F0538A56F}"/>
              </a:ext>
            </a:extLst>
          </p:cNvPr>
          <p:cNvSpPr>
            <a:spLocks noGrp="1"/>
          </p:cNvSpPr>
          <p:nvPr>
            <p:ph type="sldNum" sz="quarter" idx="12"/>
          </p:nvPr>
        </p:nvSpPr>
        <p:spPr/>
        <p:txBody>
          <a:bodyPr/>
          <a:lstStyle>
            <a:lvl1pPr>
              <a:defRPr/>
            </a:lvl1pPr>
          </a:lstStyle>
          <a:p>
            <a:fld id="{33852A08-EC16-4ADA-9855-332927E7123A}" type="slidenum">
              <a:rPr lang="en-US" altLang="tr-TR"/>
              <a:pPr/>
              <a:t>‹#›</a:t>
            </a:fld>
            <a:endParaRPr lang="en-US" altLang="tr-TR"/>
          </a:p>
        </p:txBody>
      </p:sp>
    </p:spTree>
    <p:extLst>
      <p:ext uri="{BB962C8B-B14F-4D97-AF65-F5344CB8AC3E}">
        <p14:creationId xmlns:p14="http://schemas.microsoft.com/office/powerpoint/2010/main" val="195409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B1C533C-5A4D-4DC7-8162-0DF1C4879C9D}"/>
              </a:ext>
            </a:extLst>
          </p:cNvPr>
          <p:cNvSpPr>
            <a:spLocks noGrp="1"/>
          </p:cNvSpPr>
          <p:nvPr>
            <p:ph type="dt" sz="half" idx="10"/>
          </p:nvPr>
        </p:nvSpPr>
        <p:spPr/>
        <p:txBody>
          <a:bodyPr/>
          <a:lstStyle>
            <a:lvl1pPr>
              <a:defRPr/>
            </a:lvl1pPr>
          </a:lstStyle>
          <a:p>
            <a:pPr>
              <a:defRPr/>
            </a:pPr>
            <a:fld id="{70D3959F-B9FA-4550-B7EE-6149391CB684}" type="datetimeFigureOut">
              <a:rPr lang="en-US"/>
              <a:pPr>
                <a:defRPr/>
              </a:pPr>
              <a:t>1/13/2022</a:t>
            </a:fld>
            <a:endParaRPr lang="en-US"/>
          </a:p>
        </p:txBody>
      </p:sp>
      <p:sp>
        <p:nvSpPr>
          <p:cNvPr id="6" name="Footer Placeholder 4">
            <a:extLst>
              <a:ext uri="{FF2B5EF4-FFF2-40B4-BE49-F238E27FC236}">
                <a16:creationId xmlns:a16="http://schemas.microsoft.com/office/drawing/2014/main" id="{F4E5CEBD-9857-461F-B2D4-118BA64A23F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0619F0C-FEA1-4D1A-B14A-D32313F2B273}"/>
              </a:ext>
            </a:extLst>
          </p:cNvPr>
          <p:cNvSpPr>
            <a:spLocks noGrp="1"/>
          </p:cNvSpPr>
          <p:nvPr>
            <p:ph type="sldNum" sz="quarter" idx="12"/>
          </p:nvPr>
        </p:nvSpPr>
        <p:spPr/>
        <p:txBody>
          <a:bodyPr/>
          <a:lstStyle>
            <a:lvl1pPr>
              <a:defRPr/>
            </a:lvl1pPr>
          </a:lstStyle>
          <a:p>
            <a:fld id="{F3E083BA-D0F0-4D51-8A2E-377599230809}" type="slidenum">
              <a:rPr lang="en-US" altLang="tr-TR"/>
              <a:pPr/>
              <a:t>‹#›</a:t>
            </a:fld>
            <a:endParaRPr lang="en-US" altLang="tr-TR"/>
          </a:p>
        </p:txBody>
      </p:sp>
    </p:spTree>
    <p:extLst>
      <p:ext uri="{BB962C8B-B14F-4D97-AF65-F5344CB8AC3E}">
        <p14:creationId xmlns:p14="http://schemas.microsoft.com/office/powerpoint/2010/main" val="295952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5BD0E30-E49E-4112-A37A-5DCE13A48F51}"/>
              </a:ext>
            </a:extLst>
          </p:cNvPr>
          <p:cNvSpPr>
            <a:spLocks noGrp="1"/>
          </p:cNvSpPr>
          <p:nvPr>
            <p:ph type="dt" sz="half" idx="10"/>
          </p:nvPr>
        </p:nvSpPr>
        <p:spPr/>
        <p:txBody>
          <a:bodyPr/>
          <a:lstStyle>
            <a:lvl1pPr>
              <a:defRPr/>
            </a:lvl1pPr>
          </a:lstStyle>
          <a:p>
            <a:pPr>
              <a:defRPr/>
            </a:pPr>
            <a:fld id="{7FAC7408-80BE-4886-8E28-3AF885C37986}" type="datetimeFigureOut">
              <a:rPr lang="en-US"/>
              <a:pPr>
                <a:defRPr/>
              </a:pPr>
              <a:t>1/13/2022</a:t>
            </a:fld>
            <a:endParaRPr lang="en-US"/>
          </a:p>
        </p:txBody>
      </p:sp>
      <p:sp>
        <p:nvSpPr>
          <p:cNvPr id="8" name="Footer Placeholder 4">
            <a:extLst>
              <a:ext uri="{FF2B5EF4-FFF2-40B4-BE49-F238E27FC236}">
                <a16:creationId xmlns:a16="http://schemas.microsoft.com/office/drawing/2014/main" id="{25692552-B78A-4D96-B759-84AD42259CF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CDC2A21-4E53-48DD-B9A0-4AC2428A0513}"/>
              </a:ext>
            </a:extLst>
          </p:cNvPr>
          <p:cNvSpPr>
            <a:spLocks noGrp="1"/>
          </p:cNvSpPr>
          <p:nvPr>
            <p:ph type="sldNum" sz="quarter" idx="12"/>
          </p:nvPr>
        </p:nvSpPr>
        <p:spPr/>
        <p:txBody>
          <a:bodyPr/>
          <a:lstStyle>
            <a:lvl1pPr>
              <a:defRPr/>
            </a:lvl1pPr>
          </a:lstStyle>
          <a:p>
            <a:fld id="{A43E96C7-4B3B-498B-BBE3-9A04992959A1}" type="slidenum">
              <a:rPr lang="en-US" altLang="tr-TR"/>
              <a:pPr/>
              <a:t>‹#›</a:t>
            </a:fld>
            <a:endParaRPr lang="en-US" altLang="tr-TR"/>
          </a:p>
        </p:txBody>
      </p:sp>
    </p:spTree>
    <p:extLst>
      <p:ext uri="{BB962C8B-B14F-4D97-AF65-F5344CB8AC3E}">
        <p14:creationId xmlns:p14="http://schemas.microsoft.com/office/powerpoint/2010/main" val="3831791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6611B0A-926D-4DAA-857E-2836E62D9B81}"/>
              </a:ext>
            </a:extLst>
          </p:cNvPr>
          <p:cNvSpPr>
            <a:spLocks noGrp="1"/>
          </p:cNvSpPr>
          <p:nvPr>
            <p:ph type="dt" sz="half" idx="10"/>
          </p:nvPr>
        </p:nvSpPr>
        <p:spPr/>
        <p:txBody>
          <a:bodyPr/>
          <a:lstStyle>
            <a:lvl1pPr>
              <a:defRPr/>
            </a:lvl1pPr>
          </a:lstStyle>
          <a:p>
            <a:pPr>
              <a:defRPr/>
            </a:pPr>
            <a:fld id="{27E22613-FC13-4A75-B9C2-AF5602301359}" type="datetimeFigureOut">
              <a:rPr lang="en-US"/>
              <a:pPr>
                <a:defRPr/>
              </a:pPr>
              <a:t>1/13/2022</a:t>
            </a:fld>
            <a:endParaRPr lang="en-US"/>
          </a:p>
        </p:txBody>
      </p:sp>
      <p:sp>
        <p:nvSpPr>
          <p:cNvPr id="4" name="Footer Placeholder 4">
            <a:extLst>
              <a:ext uri="{FF2B5EF4-FFF2-40B4-BE49-F238E27FC236}">
                <a16:creationId xmlns:a16="http://schemas.microsoft.com/office/drawing/2014/main" id="{1B751450-1968-4270-A05F-78BD48CA1AC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7BFEC22-84CB-4DA2-9CF4-04C5042D82B6}"/>
              </a:ext>
            </a:extLst>
          </p:cNvPr>
          <p:cNvSpPr>
            <a:spLocks noGrp="1"/>
          </p:cNvSpPr>
          <p:nvPr>
            <p:ph type="sldNum" sz="quarter" idx="12"/>
          </p:nvPr>
        </p:nvSpPr>
        <p:spPr/>
        <p:txBody>
          <a:bodyPr/>
          <a:lstStyle>
            <a:lvl1pPr>
              <a:defRPr/>
            </a:lvl1pPr>
          </a:lstStyle>
          <a:p>
            <a:fld id="{06BD3941-E31D-4365-B28E-2DB4F0F57C7D}" type="slidenum">
              <a:rPr lang="en-US" altLang="tr-TR"/>
              <a:pPr/>
              <a:t>‹#›</a:t>
            </a:fld>
            <a:endParaRPr lang="en-US" altLang="tr-TR"/>
          </a:p>
        </p:txBody>
      </p:sp>
    </p:spTree>
    <p:extLst>
      <p:ext uri="{BB962C8B-B14F-4D97-AF65-F5344CB8AC3E}">
        <p14:creationId xmlns:p14="http://schemas.microsoft.com/office/powerpoint/2010/main" val="74559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23CA8FD-4128-40D3-B943-21571CCAE780}"/>
              </a:ext>
            </a:extLst>
          </p:cNvPr>
          <p:cNvSpPr>
            <a:spLocks noGrp="1"/>
          </p:cNvSpPr>
          <p:nvPr>
            <p:ph type="dt" sz="half" idx="10"/>
          </p:nvPr>
        </p:nvSpPr>
        <p:spPr/>
        <p:txBody>
          <a:bodyPr/>
          <a:lstStyle>
            <a:lvl1pPr>
              <a:defRPr/>
            </a:lvl1pPr>
          </a:lstStyle>
          <a:p>
            <a:pPr>
              <a:defRPr/>
            </a:pPr>
            <a:fld id="{83A4ECC6-FC60-43BD-9FCD-61C62C0D6E96}" type="datetimeFigureOut">
              <a:rPr lang="en-US"/>
              <a:pPr>
                <a:defRPr/>
              </a:pPr>
              <a:t>1/13/2022</a:t>
            </a:fld>
            <a:endParaRPr lang="en-US"/>
          </a:p>
        </p:txBody>
      </p:sp>
      <p:sp>
        <p:nvSpPr>
          <p:cNvPr id="3" name="Footer Placeholder 4">
            <a:extLst>
              <a:ext uri="{FF2B5EF4-FFF2-40B4-BE49-F238E27FC236}">
                <a16:creationId xmlns:a16="http://schemas.microsoft.com/office/drawing/2014/main" id="{C83DCB02-958E-4CD1-BB10-FC6A66BA59F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81DADE7-2BAE-4805-BC28-C5D5EDF76899}"/>
              </a:ext>
            </a:extLst>
          </p:cNvPr>
          <p:cNvSpPr>
            <a:spLocks noGrp="1"/>
          </p:cNvSpPr>
          <p:nvPr>
            <p:ph type="sldNum" sz="quarter" idx="12"/>
          </p:nvPr>
        </p:nvSpPr>
        <p:spPr/>
        <p:txBody>
          <a:bodyPr/>
          <a:lstStyle>
            <a:lvl1pPr>
              <a:defRPr/>
            </a:lvl1pPr>
          </a:lstStyle>
          <a:p>
            <a:fld id="{C2FCCB99-96AA-4A7C-9993-1A1F64859B47}" type="slidenum">
              <a:rPr lang="en-US" altLang="tr-TR"/>
              <a:pPr/>
              <a:t>‹#›</a:t>
            </a:fld>
            <a:endParaRPr lang="en-US" altLang="tr-TR"/>
          </a:p>
        </p:txBody>
      </p:sp>
    </p:spTree>
    <p:extLst>
      <p:ext uri="{BB962C8B-B14F-4D97-AF65-F5344CB8AC3E}">
        <p14:creationId xmlns:p14="http://schemas.microsoft.com/office/powerpoint/2010/main" val="388690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07C2D9C-0ADE-4CBD-8E94-6244E79961DA}"/>
              </a:ext>
            </a:extLst>
          </p:cNvPr>
          <p:cNvSpPr>
            <a:spLocks noGrp="1"/>
          </p:cNvSpPr>
          <p:nvPr>
            <p:ph type="dt" sz="half" idx="10"/>
          </p:nvPr>
        </p:nvSpPr>
        <p:spPr/>
        <p:txBody>
          <a:bodyPr/>
          <a:lstStyle>
            <a:lvl1pPr>
              <a:defRPr/>
            </a:lvl1pPr>
          </a:lstStyle>
          <a:p>
            <a:pPr>
              <a:defRPr/>
            </a:pPr>
            <a:fld id="{DBE8A6C1-BC59-4D17-AD50-EAF58B032810}" type="datetimeFigureOut">
              <a:rPr lang="en-US"/>
              <a:pPr>
                <a:defRPr/>
              </a:pPr>
              <a:t>1/13/2022</a:t>
            </a:fld>
            <a:endParaRPr lang="en-US"/>
          </a:p>
        </p:txBody>
      </p:sp>
      <p:sp>
        <p:nvSpPr>
          <p:cNvPr id="6" name="Footer Placeholder 4">
            <a:extLst>
              <a:ext uri="{FF2B5EF4-FFF2-40B4-BE49-F238E27FC236}">
                <a16:creationId xmlns:a16="http://schemas.microsoft.com/office/drawing/2014/main" id="{E0925460-77B7-4E58-8213-AEC70AD267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4EA85DA-1DD1-4BD8-8832-8E3290B6A223}"/>
              </a:ext>
            </a:extLst>
          </p:cNvPr>
          <p:cNvSpPr>
            <a:spLocks noGrp="1"/>
          </p:cNvSpPr>
          <p:nvPr>
            <p:ph type="sldNum" sz="quarter" idx="12"/>
          </p:nvPr>
        </p:nvSpPr>
        <p:spPr/>
        <p:txBody>
          <a:bodyPr/>
          <a:lstStyle>
            <a:lvl1pPr>
              <a:defRPr/>
            </a:lvl1pPr>
          </a:lstStyle>
          <a:p>
            <a:fld id="{9E58989B-3701-40C7-B735-564E23E5326C}" type="slidenum">
              <a:rPr lang="en-US" altLang="tr-TR"/>
              <a:pPr/>
              <a:t>‹#›</a:t>
            </a:fld>
            <a:endParaRPr lang="en-US" altLang="tr-TR"/>
          </a:p>
        </p:txBody>
      </p:sp>
    </p:spTree>
    <p:extLst>
      <p:ext uri="{BB962C8B-B14F-4D97-AF65-F5344CB8AC3E}">
        <p14:creationId xmlns:p14="http://schemas.microsoft.com/office/powerpoint/2010/main" val="217069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D0F408E9-B50D-4F4D-AEDE-A11EB761609D}"/>
              </a:ext>
            </a:extLst>
          </p:cNvPr>
          <p:cNvSpPr>
            <a:spLocks noGrp="1"/>
          </p:cNvSpPr>
          <p:nvPr>
            <p:ph type="dt" sz="half" idx="10"/>
          </p:nvPr>
        </p:nvSpPr>
        <p:spPr/>
        <p:txBody>
          <a:bodyPr/>
          <a:lstStyle>
            <a:lvl1pPr>
              <a:defRPr/>
            </a:lvl1pPr>
          </a:lstStyle>
          <a:p>
            <a:pPr>
              <a:defRPr/>
            </a:pPr>
            <a:fld id="{2174ED00-450F-4C1D-864F-B04E585707AA}" type="datetimeFigureOut">
              <a:rPr lang="en-US"/>
              <a:pPr>
                <a:defRPr/>
              </a:pPr>
              <a:t>1/13/2022</a:t>
            </a:fld>
            <a:endParaRPr lang="en-US"/>
          </a:p>
        </p:txBody>
      </p:sp>
      <p:sp>
        <p:nvSpPr>
          <p:cNvPr id="6" name="Footer Placeholder 4">
            <a:extLst>
              <a:ext uri="{FF2B5EF4-FFF2-40B4-BE49-F238E27FC236}">
                <a16:creationId xmlns:a16="http://schemas.microsoft.com/office/drawing/2014/main" id="{A7F5CAC0-E1DA-4A0C-9128-E8A7F615966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7125389-48A1-4FDD-922D-9EC124A8ADF5}"/>
              </a:ext>
            </a:extLst>
          </p:cNvPr>
          <p:cNvSpPr>
            <a:spLocks noGrp="1"/>
          </p:cNvSpPr>
          <p:nvPr>
            <p:ph type="sldNum" sz="quarter" idx="12"/>
          </p:nvPr>
        </p:nvSpPr>
        <p:spPr/>
        <p:txBody>
          <a:bodyPr/>
          <a:lstStyle>
            <a:lvl1pPr>
              <a:defRPr/>
            </a:lvl1pPr>
          </a:lstStyle>
          <a:p>
            <a:fld id="{607BDB81-D900-46C8-9899-29518960D823}" type="slidenum">
              <a:rPr lang="en-US" altLang="tr-TR"/>
              <a:pPr/>
              <a:t>‹#›</a:t>
            </a:fld>
            <a:endParaRPr lang="en-US" altLang="tr-TR"/>
          </a:p>
        </p:txBody>
      </p:sp>
    </p:spTree>
    <p:extLst>
      <p:ext uri="{BB962C8B-B14F-4D97-AF65-F5344CB8AC3E}">
        <p14:creationId xmlns:p14="http://schemas.microsoft.com/office/powerpoint/2010/main" val="256462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945112F-00A1-4C39-8F44-4C444E20042D}"/>
              </a:ext>
            </a:extLst>
          </p:cNvPr>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p>
        </p:txBody>
      </p:sp>
      <p:sp>
        <p:nvSpPr>
          <p:cNvPr id="3" name="Text Placeholder 2">
            <a:extLst>
              <a:ext uri="{FF2B5EF4-FFF2-40B4-BE49-F238E27FC236}">
                <a16:creationId xmlns:a16="http://schemas.microsoft.com/office/drawing/2014/main" id="{9988708A-F131-47AF-A826-0EE6A7842F90}"/>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F2B060-D436-427F-A022-511B3010CED4}"/>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900" dirty="0">
                <a:solidFill>
                  <a:schemeClr val="tx1">
                    <a:tint val="75000"/>
                  </a:schemeClr>
                </a:solidFill>
                <a:latin typeface="+mn-lt"/>
              </a:defRPr>
            </a:lvl1pPr>
          </a:lstStyle>
          <a:p>
            <a:pPr>
              <a:defRPr/>
            </a:pPr>
            <a:fld id="{F29DAF34-49D0-4AA3-AB2A-136409643A56}" type="datetimeFigureOut">
              <a:rPr lang="en-US"/>
              <a:pPr>
                <a:defRPr/>
              </a:pPr>
              <a:t>1/13/2022</a:t>
            </a:fld>
            <a:endParaRPr lang="en-US"/>
          </a:p>
        </p:txBody>
      </p:sp>
      <p:sp>
        <p:nvSpPr>
          <p:cNvPr id="5" name="Footer Placeholder 4">
            <a:extLst>
              <a:ext uri="{FF2B5EF4-FFF2-40B4-BE49-F238E27FC236}">
                <a16:creationId xmlns:a16="http://schemas.microsoft.com/office/drawing/2014/main" id="{4CE5A92B-E95D-4420-93A1-082A7CFCE846}"/>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9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22054B1-2B43-4668-9CFB-ABE701A08C94}"/>
              </a:ext>
            </a:extLst>
          </p:cNvPr>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B1337F5E-08C0-47F1-ACAC-6826E32F3BCB}"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9" r:id="rId12"/>
    <p:sldLayoutId id="2147484025" r:id="rId13"/>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29DAF34-49D0-4AA3-AB2A-136409643A56}" type="datetimeFigureOut">
              <a:rPr lang="en-US" smtClean="0"/>
              <a:pPr>
                <a:defRPr/>
              </a:pPr>
              <a:t>1/13/2022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68337598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slide" Target="slide72.xml"/><Relationship Id="rId13" Type="http://schemas.openxmlformats.org/officeDocument/2006/relationships/slide" Target="slide92.xml"/><Relationship Id="rId18" Type="http://schemas.openxmlformats.org/officeDocument/2006/relationships/slide" Target="slide27.xml"/><Relationship Id="rId26" Type="http://schemas.openxmlformats.org/officeDocument/2006/relationships/slide" Target="slide88.xml"/><Relationship Id="rId3" Type="http://schemas.openxmlformats.org/officeDocument/2006/relationships/slide" Target="slide23.xml"/><Relationship Id="rId21" Type="http://schemas.openxmlformats.org/officeDocument/2006/relationships/slide" Target="slide11.xml"/><Relationship Id="rId7" Type="http://schemas.openxmlformats.org/officeDocument/2006/relationships/slide" Target="slide31.xml"/><Relationship Id="rId12" Type="http://schemas.openxmlformats.org/officeDocument/2006/relationships/slide" Target="slide15.xml"/><Relationship Id="rId17" Type="http://schemas.openxmlformats.org/officeDocument/2006/relationships/slide" Target="slide44.xml"/><Relationship Id="rId25" Type="http://schemas.openxmlformats.org/officeDocument/2006/relationships/slide" Target="slide56.xml"/><Relationship Id="rId2" Type="http://schemas.openxmlformats.org/officeDocument/2006/relationships/slideLayout" Target="../slideLayouts/slideLayout26.xml"/><Relationship Id="rId16" Type="http://schemas.openxmlformats.org/officeDocument/2006/relationships/slide" Target="slide48.xml"/><Relationship Id="rId20" Type="http://schemas.openxmlformats.org/officeDocument/2006/relationships/slide" Target="slide52.xml"/><Relationship Id="rId1" Type="http://schemas.openxmlformats.org/officeDocument/2006/relationships/tags" Target="../tags/tag3.xml"/><Relationship Id="rId6" Type="http://schemas.openxmlformats.org/officeDocument/2006/relationships/slide" Target="slide35.xml"/><Relationship Id="rId11" Type="http://schemas.openxmlformats.org/officeDocument/2006/relationships/slide" Target="slide84.xml"/><Relationship Id="rId24" Type="http://schemas.openxmlformats.org/officeDocument/2006/relationships/slide" Target="slide60.xml"/><Relationship Id="rId5" Type="http://schemas.openxmlformats.org/officeDocument/2006/relationships/slide" Target="slide76.xml"/><Relationship Id="rId15" Type="http://schemas.openxmlformats.org/officeDocument/2006/relationships/slide" Target="slide37.xml"/><Relationship Id="rId23" Type="http://schemas.openxmlformats.org/officeDocument/2006/relationships/slide" Target="slide64.xml"/><Relationship Id="rId10" Type="http://schemas.openxmlformats.org/officeDocument/2006/relationships/slide" Target="slide3.xml"/><Relationship Id="rId19" Type="http://schemas.openxmlformats.org/officeDocument/2006/relationships/slide" Target="slide19.xml"/><Relationship Id="rId4" Type="http://schemas.openxmlformats.org/officeDocument/2006/relationships/slide" Target="slide7.xml"/><Relationship Id="rId9" Type="http://schemas.openxmlformats.org/officeDocument/2006/relationships/slide" Target="slide80.xml"/><Relationship Id="rId14" Type="http://schemas.openxmlformats.org/officeDocument/2006/relationships/slide" Target="slide40.xml"/><Relationship Id="rId22" Type="http://schemas.openxmlformats.org/officeDocument/2006/relationships/slide" Target="slide6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6.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34.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35.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38.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39.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40.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43.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47.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48.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51.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52.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55.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59.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60.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63.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64.xml"/><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67.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68.xml"/><Relationship Id="rId4" Type="http://schemas.openxmlformats.org/officeDocument/2006/relationships/image" Target="../media/image20.png"/></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71.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72.xml"/><Relationship Id="rId4" Type="http://schemas.openxmlformats.org/officeDocument/2006/relationships/image" Target="../media/image22.png"/></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75.xml"/><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76.xml"/><Relationship Id="rId4" Type="http://schemas.openxmlformats.org/officeDocument/2006/relationships/image" Target="../media/image23.png"/></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79.xml"/><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tags" Target="../tags/tag81.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83.xml"/><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84.xml"/><Relationship Id="rId4" Type="http://schemas.openxmlformats.org/officeDocument/2006/relationships/image" Target="../media/image25.png"/></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tags" Target="../tags/tag85.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86.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87.xml"/><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88.xml"/><Relationship Id="rId4" Type="http://schemas.openxmlformats.org/officeDocument/2006/relationships/image" Target="../media/image26.png"/></Relationships>
</file>

<file path=ppt/slides/_rels/slide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2.xml"/><Relationship Id="rId1" Type="http://schemas.openxmlformats.org/officeDocument/2006/relationships/tags" Target="../tags/tag89.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9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91.xml"/><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92.xml"/><Relationship Id="rId4" Type="http://schemas.openxmlformats.org/officeDocument/2006/relationships/image" Target="../media/image27.png"/></Relationships>
</file>

<file path=ppt/slides/_rels/slide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tags" Target="../tags/tag93.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94.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95.xml"/><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96.xml"/><Relationship Id="rId4" Type="http://schemas.openxmlformats.org/officeDocument/2006/relationships/image" Target="../media/image28.png"/></Relationships>
</file>

<file path=ppt/slides/_rels/slide9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tags" Target="../tags/tag97.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3D9741-1C3C-4863-AD45-A6165EA2AF73}"/>
              </a:ext>
            </a:extLst>
          </p:cNvPr>
          <p:cNvSpPr txBox="1"/>
          <p:nvPr/>
        </p:nvSpPr>
        <p:spPr>
          <a:xfrm>
            <a:off x="734473" y="2424614"/>
            <a:ext cx="7675051" cy="759182"/>
          </a:xfrm>
          <a:prstGeom prst="rect">
            <a:avLst/>
          </a:prstGeom>
          <a:noFill/>
        </p:spPr>
        <p:txBody>
          <a:bodyPr wrap="square">
            <a:spAutoFit/>
          </a:bodyPr>
          <a:lstStyle/>
          <a:p>
            <a:pPr algn="ctr" eaLnBrk="1" fontAlgn="auto" hangingPunct="1">
              <a:lnSpc>
                <a:spcPts val="2625"/>
              </a:lnSpc>
              <a:spcBef>
                <a:spcPts val="0"/>
              </a:spcBef>
              <a:spcAft>
                <a:spcPts val="0"/>
              </a:spcAft>
              <a:defRPr/>
            </a:pPr>
            <a:r>
              <a:rPr lang="tr-TR" sz="3000" b="1" dirty="0" smtClean="0">
                <a:solidFill>
                  <a:srgbClr val="FF0000"/>
                </a:solidFill>
                <a:effectLst>
                  <a:outerShdw blurRad="38100" dist="38100" dir="2700000" algn="tl">
                    <a:srgbClr val="000000">
                      <a:alpha val="43137"/>
                    </a:srgbClr>
                  </a:outerShdw>
                </a:effectLst>
              </a:rPr>
              <a:t>Meslek Liseleri Alan/Dal Programları Bandırma </a:t>
            </a:r>
          </a:p>
          <a:p>
            <a:pPr algn="ctr" eaLnBrk="1" fontAlgn="auto" hangingPunct="1">
              <a:lnSpc>
                <a:spcPts val="2625"/>
              </a:lnSpc>
              <a:spcBef>
                <a:spcPts val="0"/>
              </a:spcBef>
              <a:spcAft>
                <a:spcPts val="0"/>
              </a:spcAft>
              <a:defRPr/>
            </a:pPr>
            <a:r>
              <a:rPr lang="tr-TR" sz="3000" b="1" dirty="0" smtClean="0">
                <a:effectLst>
                  <a:outerShdw blurRad="38100" dist="38100" dir="2700000" algn="tl">
                    <a:srgbClr val="000000">
                      <a:alpha val="43137"/>
                    </a:srgbClr>
                  </a:outerShdw>
                </a:effectLst>
              </a:rPr>
              <a:t>Ortaöğretim Kurumlarını Tanıyalım Projesi</a:t>
            </a:r>
            <a:endParaRPr lang="en-US" sz="3000" b="1" dirty="0">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D7E5DF56-679A-4B00-A918-BF2BBF0700BC}"/>
              </a:ext>
            </a:extLst>
          </p:cNvPr>
          <p:cNvSpPr/>
          <p:nvPr/>
        </p:nvSpPr>
        <p:spPr>
          <a:xfrm>
            <a:off x="2271932" y="3347453"/>
            <a:ext cx="4403188" cy="288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3"/>
          </a:p>
        </p:txBody>
      </p:sp>
      <p:sp>
        <p:nvSpPr>
          <p:cNvPr id="10" name="TextBox 9">
            <a:extLst>
              <a:ext uri="{FF2B5EF4-FFF2-40B4-BE49-F238E27FC236}">
                <a16:creationId xmlns:a16="http://schemas.microsoft.com/office/drawing/2014/main" id="{B5B7E00A-922D-479D-94BA-D817B5097ABA}"/>
              </a:ext>
            </a:extLst>
          </p:cNvPr>
          <p:cNvSpPr txBox="1"/>
          <p:nvPr/>
        </p:nvSpPr>
        <p:spPr>
          <a:xfrm>
            <a:off x="2342271" y="3369212"/>
            <a:ext cx="4220307" cy="230832"/>
          </a:xfrm>
          <a:prstGeom prst="rect">
            <a:avLst/>
          </a:prstGeom>
          <a:noFill/>
        </p:spPr>
        <p:txBody>
          <a:bodyPr wrap="square">
            <a:spAutoFit/>
          </a:bodyPr>
          <a:lstStyle/>
          <a:p>
            <a:pPr algn="ctr" eaLnBrk="1" fontAlgn="auto" hangingPunct="1">
              <a:spcBef>
                <a:spcPts val="0"/>
              </a:spcBef>
              <a:spcAft>
                <a:spcPts val="0"/>
              </a:spcAft>
              <a:defRPr/>
            </a:pPr>
            <a:r>
              <a:rPr lang="tr-TR" sz="900" spc="225" dirty="0">
                <a:solidFill>
                  <a:schemeClr val="bg1"/>
                </a:solidFill>
                <a:latin typeface="Merriweather" panose="02060503050406030704" pitchFamily="18" charset="0"/>
              </a:rPr>
              <a:t>BANDIRMA REHBERLİK VE ARAŞTIRMA MERKEZİ</a:t>
            </a:r>
            <a:endParaRPr lang="en-US" sz="900" spc="225" dirty="0">
              <a:solidFill>
                <a:schemeClr val="bg1"/>
              </a:solidFill>
              <a:latin typeface="Merriweather" panose="02060503050406030704" pitchFamily="18" charset="0"/>
            </a:endParaRPr>
          </a:p>
        </p:txBody>
      </p:sp>
      <p:sp>
        <p:nvSpPr>
          <p:cNvPr id="19" name="TextBox 18">
            <a:extLst>
              <a:ext uri="{FF2B5EF4-FFF2-40B4-BE49-F238E27FC236}">
                <a16:creationId xmlns:a16="http://schemas.microsoft.com/office/drawing/2014/main" id="{F3FD4578-D618-44EF-B1C6-6984BB2CF270}"/>
              </a:ext>
            </a:extLst>
          </p:cNvPr>
          <p:cNvSpPr txBox="1"/>
          <p:nvPr/>
        </p:nvSpPr>
        <p:spPr>
          <a:xfrm>
            <a:off x="2968625" y="4432300"/>
            <a:ext cx="3206750" cy="361189"/>
          </a:xfrm>
          <a:prstGeom prst="rect">
            <a:avLst/>
          </a:prstGeom>
          <a:noFill/>
        </p:spPr>
        <p:txBody>
          <a:bodyPr>
            <a:spAutoFit/>
          </a:bodyPr>
          <a:lstStyle/>
          <a:p>
            <a:pPr algn="ctr" eaLnBrk="1" fontAlgn="auto" hangingPunct="1">
              <a:lnSpc>
                <a:spcPts val="2625"/>
              </a:lnSpc>
              <a:spcBef>
                <a:spcPts val="0"/>
              </a:spcBef>
              <a:spcAft>
                <a:spcPts val="0"/>
              </a:spcAft>
              <a:defRPr/>
            </a:pPr>
            <a:r>
              <a:rPr lang="en-US" sz="750" b="1" spc="225" dirty="0">
                <a:solidFill>
                  <a:schemeClr val="bg1">
                    <a:lumMod val="65000"/>
                  </a:schemeClr>
                </a:solidFill>
                <a:latin typeface="Lato" panose="020F0502020204030203" pitchFamily="34" charset="0"/>
              </a:rPr>
              <a:t>http://bandirmaram.meb.k12.tr/</a:t>
            </a:r>
          </a:p>
        </p:txBody>
      </p:sp>
      <p:pic>
        <p:nvPicPr>
          <p:cNvPr id="5" name="Resim 4">
            <a:extLst>
              <a:ext uri="{FF2B5EF4-FFF2-40B4-BE49-F238E27FC236}">
                <a16:creationId xmlns:a16="http://schemas.microsoft.com/office/drawing/2014/main" id="{F0AE5AFC-AA92-4B15-81A6-0B1FDCDB460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261" y="350011"/>
            <a:ext cx="1969477" cy="196947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par>
                          <p:cTn id="16" fill="hold" nodeType="afterGroup">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Vertical)">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6000" b="1" dirty="0">
                <a:solidFill>
                  <a:sysClr val="window" lastClr="FFFFFF"/>
                </a:solidFill>
                <a:latin typeface="calibri"/>
              </a:rPr>
              <a:t>Muhasebe ve Finansman Alanı</a:t>
            </a:r>
            <a:endParaRPr lang="id-ID" sz="6000" dirty="0">
              <a:solidFill>
                <a:sysClr val="window" lastClr="FFFFFF"/>
              </a:solidFill>
              <a:latin typeface="calibri"/>
            </a:endParaRP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145494" y="3463054"/>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4251026" y="3159881"/>
            <a:ext cx="2159435" cy="1407655"/>
            <a:chOff x="1929749" y="747482"/>
            <a:chExt cx="2535260" cy="7403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2015497" y="757541"/>
              <a:ext cx="2449512" cy="730250"/>
              <a:chOff x="2015497" y="757541"/>
              <a:chExt cx="2449512" cy="730250"/>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2015497" y="791158"/>
                <a:ext cx="2363763" cy="687925"/>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latin typeface="+mn-lt"/>
                  </a:rPr>
                  <a:t>      </a:t>
                </a:r>
                <a:r>
                  <a:rPr lang="tr-TR" b="1" dirty="0">
                    <a:latin typeface="+mn-lt"/>
                  </a:rPr>
                  <a:t>Muhasebe ön lisans programını tamamlayanlar dikey geçiş sınavı (DGS) ile </a:t>
                </a:r>
                <a:r>
                  <a:rPr lang="tr-TR" b="1" dirty="0" smtClean="0">
                    <a:latin typeface="+mn-lt"/>
                  </a:rPr>
                  <a:t>tablodaki </a:t>
                </a:r>
                <a:r>
                  <a:rPr lang="tr-TR" b="1" dirty="0">
                    <a:latin typeface="+mn-lt"/>
                  </a:rPr>
                  <a:t>lisans programlarına geçiş </a:t>
                </a:r>
                <a:r>
                  <a:rPr lang="tr-TR" b="1" dirty="0" smtClean="0">
                    <a:latin typeface="+mn-lt"/>
                  </a:rPr>
                  <a:t>yapabilirler.</a:t>
                </a:r>
                <a:endParaRPr kumimoji="0" lang="id-ID" b="1" i="0" u="none" strike="noStrike" kern="0" cap="none" spc="0" normalizeH="0" baseline="0" noProof="0" dirty="0">
                  <a:ln>
                    <a:noFill/>
                  </a:ln>
                  <a:effectLst/>
                  <a:uLnTx/>
                  <a:uFillTx/>
                  <a:latin typeface="+mn-lt"/>
                </a:endParaRPr>
              </a:p>
            </p:txBody>
          </p:sp>
        </p:grpSp>
      </p:gr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833" y="1010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512462" y="810895"/>
            <a:ext cx="4556619"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sp>
        <p:nvSpPr>
          <p:cNvPr id="4" name="Dikdörtgen 3"/>
          <p:cNvSpPr/>
          <p:nvPr/>
        </p:nvSpPr>
        <p:spPr>
          <a:xfrm>
            <a:off x="152399" y="1313222"/>
            <a:ext cx="6783081" cy="3293209"/>
          </a:xfrm>
          <a:prstGeom prst="rect">
            <a:avLst/>
          </a:prstGeom>
        </p:spPr>
        <p:txBody>
          <a:bodyPr wrap="square">
            <a:spAutoFit/>
          </a:bodyPr>
          <a:lstStyle/>
          <a:p>
            <a:r>
              <a:rPr lang="tr-TR" b="1" dirty="0" smtClean="0">
                <a:solidFill>
                  <a:srgbClr val="212529"/>
                </a:solidFill>
                <a:latin typeface="+mn-lt"/>
              </a:rPr>
              <a:t>Çalışma </a:t>
            </a:r>
            <a:r>
              <a:rPr lang="tr-TR" b="1" dirty="0">
                <a:solidFill>
                  <a:srgbClr val="212529"/>
                </a:solidFill>
                <a:latin typeface="+mn-lt"/>
              </a:rPr>
              <a:t>Ekonomisi ve Endüstri İlişkileri</a:t>
            </a:r>
            <a:r>
              <a:rPr lang="tr-TR" b="1" dirty="0">
                <a:latin typeface="+mn-lt"/>
              </a:rPr>
              <a:t/>
            </a:r>
            <a:br>
              <a:rPr lang="tr-TR" b="1" dirty="0">
                <a:latin typeface="+mn-lt"/>
              </a:rPr>
            </a:br>
            <a:r>
              <a:rPr lang="tr-TR" b="1" dirty="0" smtClean="0">
                <a:solidFill>
                  <a:srgbClr val="212529"/>
                </a:solidFill>
                <a:latin typeface="+mn-lt"/>
              </a:rPr>
              <a:t>İşletme</a:t>
            </a:r>
            <a:r>
              <a:rPr lang="tr-TR" b="1" dirty="0">
                <a:latin typeface="+mn-lt"/>
              </a:rPr>
              <a:t/>
            </a:r>
            <a:br>
              <a:rPr lang="tr-TR" b="1" dirty="0">
                <a:latin typeface="+mn-lt"/>
              </a:rPr>
            </a:br>
            <a:r>
              <a:rPr lang="tr-TR" b="1" dirty="0" err="1" smtClean="0">
                <a:solidFill>
                  <a:srgbClr val="212529"/>
                </a:solidFill>
                <a:latin typeface="+mn-lt"/>
              </a:rPr>
              <a:t>İşletme</a:t>
            </a:r>
            <a:r>
              <a:rPr lang="tr-TR" b="1" dirty="0" smtClean="0">
                <a:solidFill>
                  <a:srgbClr val="212529"/>
                </a:solidFill>
                <a:latin typeface="+mn-lt"/>
              </a:rPr>
              <a:t> </a:t>
            </a:r>
            <a:r>
              <a:rPr lang="tr-TR" b="1" dirty="0">
                <a:solidFill>
                  <a:srgbClr val="212529"/>
                </a:solidFill>
                <a:latin typeface="+mn-lt"/>
              </a:rPr>
              <a:t>Bilgi Yönetimi</a:t>
            </a:r>
            <a:r>
              <a:rPr lang="tr-TR" b="1" dirty="0">
                <a:latin typeface="+mn-lt"/>
              </a:rPr>
              <a:t/>
            </a:r>
            <a:br>
              <a:rPr lang="tr-TR" b="1" dirty="0">
                <a:latin typeface="+mn-lt"/>
              </a:rPr>
            </a:br>
            <a:r>
              <a:rPr lang="tr-TR" b="1" dirty="0" smtClean="0">
                <a:solidFill>
                  <a:srgbClr val="212529"/>
                </a:solidFill>
                <a:latin typeface="+mn-lt"/>
              </a:rPr>
              <a:t>İşletme </a:t>
            </a:r>
            <a:r>
              <a:rPr lang="tr-TR" b="1" dirty="0">
                <a:solidFill>
                  <a:srgbClr val="212529"/>
                </a:solidFill>
                <a:latin typeface="+mn-lt"/>
              </a:rPr>
              <a:t>Enformatiği</a:t>
            </a:r>
            <a:r>
              <a:rPr lang="tr-TR" b="1" dirty="0">
                <a:latin typeface="+mn-lt"/>
              </a:rPr>
              <a:t/>
            </a:r>
            <a:br>
              <a:rPr lang="tr-TR" b="1" dirty="0">
                <a:latin typeface="+mn-lt"/>
              </a:rPr>
            </a:br>
            <a:r>
              <a:rPr lang="tr-TR" b="1" dirty="0" smtClean="0">
                <a:solidFill>
                  <a:srgbClr val="212529"/>
                </a:solidFill>
                <a:latin typeface="+mn-lt"/>
              </a:rPr>
              <a:t>İşletme-Ekonomi</a:t>
            </a:r>
            <a:r>
              <a:rPr lang="tr-TR" b="1" dirty="0">
                <a:latin typeface="+mn-lt"/>
              </a:rPr>
              <a:t/>
            </a:r>
            <a:br>
              <a:rPr lang="tr-TR" b="1" dirty="0">
                <a:latin typeface="+mn-lt"/>
              </a:rPr>
            </a:br>
            <a:r>
              <a:rPr lang="tr-TR" b="1" dirty="0" smtClean="0">
                <a:solidFill>
                  <a:srgbClr val="212529"/>
                </a:solidFill>
                <a:latin typeface="+mn-lt"/>
              </a:rPr>
              <a:t>Lojistik </a:t>
            </a:r>
            <a:r>
              <a:rPr lang="tr-TR" b="1" dirty="0">
                <a:solidFill>
                  <a:srgbClr val="212529"/>
                </a:solidFill>
                <a:latin typeface="+mn-lt"/>
              </a:rPr>
              <a:t>Yönetimi</a:t>
            </a:r>
            <a:r>
              <a:rPr lang="tr-TR" b="1" dirty="0">
                <a:latin typeface="+mn-lt"/>
              </a:rPr>
              <a:t/>
            </a:r>
            <a:br>
              <a:rPr lang="tr-TR" b="1" dirty="0">
                <a:latin typeface="+mn-lt"/>
              </a:rPr>
            </a:br>
            <a:r>
              <a:rPr lang="tr-TR" b="1" dirty="0" smtClean="0">
                <a:solidFill>
                  <a:srgbClr val="212529"/>
                </a:solidFill>
                <a:latin typeface="+mn-lt"/>
              </a:rPr>
              <a:t>Muhasebe</a:t>
            </a:r>
            <a:r>
              <a:rPr lang="tr-TR" b="1" dirty="0">
                <a:latin typeface="+mn-lt"/>
              </a:rPr>
              <a:t/>
            </a:r>
            <a:br>
              <a:rPr lang="tr-TR" b="1" dirty="0">
                <a:latin typeface="+mn-lt"/>
              </a:rPr>
            </a:br>
            <a:r>
              <a:rPr lang="tr-TR" b="1" dirty="0" err="1" smtClean="0">
                <a:solidFill>
                  <a:srgbClr val="212529"/>
                </a:solidFill>
                <a:latin typeface="+mn-lt"/>
              </a:rPr>
              <a:t>Muhasebe</a:t>
            </a:r>
            <a:r>
              <a:rPr lang="tr-TR" b="1" dirty="0" smtClean="0">
                <a:solidFill>
                  <a:srgbClr val="212529"/>
                </a:solidFill>
                <a:latin typeface="+mn-lt"/>
              </a:rPr>
              <a:t> </a:t>
            </a:r>
            <a:r>
              <a:rPr lang="tr-TR" b="1" dirty="0">
                <a:solidFill>
                  <a:srgbClr val="212529"/>
                </a:solidFill>
                <a:latin typeface="+mn-lt"/>
              </a:rPr>
              <a:t>Bilgi Sistemleri</a:t>
            </a:r>
            <a:r>
              <a:rPr lang="tr-TR" b="1" dirty="0">
                <a:latin typeface="+mn-lt"/>
              </a:rPr>
              <a:t/>
            </a:r>
            <a:br>
              <a:rPr lang="tr-TR" b="1" dirty="0">
                <a:latin typeface="+mn-lt"/>
              </a:rPr>
            </a:br>
            <a:r>
              <a:rPr lang="tr-TR" b="1" dirty="0" smtClean="0">
                <a:solidFill>
                  <a:srgbClr val="212529"/>
                </a:solidFill>
                <a:latin typeface="+mn-lt"/>
              </a:rPr>
              <a:t>Muhasebe </a:t>
            </a:r>
            <a:r>
              <a:rPr lang="tr-TR" b="1" dirty="0">
                <a:solidFill>
                  <a:srgbClr val="212529"/>
                </a:solidFill>
                <a:latin typeface="+mn-lt"/>
              </a:rPr>
              <a:t>ve Finansal Yönetim</a:t>
            </a:r>
            <a:r>
              <a:rPr lang="tr-TR" b="1" dirty="0">
                <a:latin typeface="+mn-lt"/>
              </a:rPr>
              <a:t/>
            </a:r>
            <a:br>
              <a:rPr lang="tr-TR" b="1" dirty="0">
                <a:latin typeface="+mn-lt"/>
              </a:rPr>
            </a:br>
            <a:r>
              <a:rPr lang="tr-TR" b="1" dirty="0" smtClean="0">
                <a:solidFill>
                  <a:srgbClr val="212529"/>
                </a:solidFill>
                <a:latin typeface="+mn-lt"/>
              </a:rPr>
              <a:t>Muhasebe </a:t>
            </a:r>
            <a:r>
              <a:rPr lang="tr-TR" b="1" dirty="0">
                <a:solidFill>
                  <a:srgbClr val="212529"/>
                </a:solidFill>
                <a:latin typeface="+mn-lt"/>
              </a:rPr>
              <a:t>ve Finansman Öğretmenliği</a:t>
            </a:r>
            <a:r>
              <a:rPr lang="tr-TR" b="1" dirty="0">
                <a:latin typeface="+mn-lt"/>
              </a:rPr>
              <a:t/>
            </a:r>
            <a:br>
              <a:rPr lang="tr-TR" b="1" dirty="0">
                <a:latin typeface="+mn-lt"/>
              </a:rPr>
            </a:br>
            <a:r>
              <a:rPr lang="tr-TR" b="1" dirty="0" smtClean="0">
                <a:solidFill>
                  <a:srgbClr val="212529"/>
                </a:solidFill>
                <a:latin typeface="+mn-lt"/>
              </a:rPr>
              <a:t>Uluslararası </a:t>
            </a:r>
            <a:r>
              <a:rPr lang="tr-TR" b="1" dirty="0">
                <a:solidFill>
                  <a:srgbClr val="212529"/>
                </a:solidFill>
                <a:latin typeface="+mn-lt"/>
              </a:rPr>
              <a:t>Finans</a:t>
            </a:r>
            <a:r>
              <a:rPr lang="tr-TR" b="1" dirty="0">
                <a:latin typeface="+mn-lt"/>
              </a:rPr>
              <a:t/>
            </a:r>
            <a:br>
              <a:rPr lang="tr-TR" b="1" dirty="0">
                <a:latin typeface="+mn-lt"/>
              </a:rPr>
            </a:br>
            <a:r>
              <a:rPr lang="tr-TR" b="1" dirty="0" smtClean="0">
                <a:solidFill>
                  <a:srgbClr val="212529"/>
                </a:solidFill>
                <a:latin typeface="+mn-lt"/>
              </a:rPr>
              <a:t>Uluslararası </a:t>
            </a:r>
            <a:r>
              <a:rPr lang="tr-TR" b="1" dirty="0">
                <a:solidFill>
                  <a:srgbClr val="212529"/>
                </a:solidFill>
                <a:latin typeface="+mn-lt"/>
              </a:rPr>
              <a:t>İşletmecilik</a:t>
            </a:r>
            <a:r>
              <a:rPr lang="tr-TR" b="1" dirty="0">
                <a:latin typeface="+mn-lt"/>
              </a:rPr>
              <a:t/>
            </a:r>
            <a:br>
              <a:rPr lang="tr-TR" b="1" dirty="0">
                <a:latin typeface="+mn-lt"/>
              </a:rPr>
            </a:br>
            <a:r>
              <a:rPr lang="tr-TR" b="1" dirty="0" smtClean="0">
                <a:solidFill>
                  <a:srgbClr val="212529"/>
                </a:solidFill>
                <a:latin typeface="+mn-lt"/>
              </a:rPr>
              <a:t>Uluslararası </a:t>
            </a:r>
            <a:r>
              <a:rPr lang="tr-TR" b="1" dirty="0">
                <a:solidFill>
                  <a:srgbClr val="212529"/>
                </a:solidFill>
                <a:latin typeface="+mn-lt"/>
              </a:rPr>
              <a:t>Ticaret</a:t>
            </a:r>
            <a:r>
              <a:rPr lang="tr-TR" b="1" dirty="0">
                <a:latin typeface="+mn-lt"/>
              </a:rPr>
              <a:t/>
            </a:r>
            <a:br>
              <a:rPr lang="tr-TR" b="1" dirty="0">
                <a:latin typeface="+mn-lt"/>
              </a:rPr>
            </a:br>
            <a:r>
              <a:rPr lang="tr-TR" b="1" dirty="0" smtClean="0">
                <a:solidFill>
                  <a:srgbClr val="212529"/>
                </a:solidFill>
                <a:latin typeface="+mn-lt"/>
              </a:rPr>
              <a:t>Uluslararası </a:t>
            </a:r>
            <a:r>
              <a:rPr lang="tr-TR" b="1" dirty="0">
                <a:solidFill>
                  <a:srgbClr val="212529"/>
                </a:solidFill>
                <a:latin typeface="+mn-lt"/>
              </a:rPr>
              <a:t>Ticaret ve Finansman</a:t>
            </a:r>
            <a:r>
              <a:rPr lang="tr-TR" b="1" dirty="0">
                <a:latin typeface="+mn-lt"/>
              </a:rPr>
              <a:t/>
            </a:r>
            <a:br>
              <a:rPr lang="tr-TR" b="1" dirty="0">
                <a:latin typeface="+mn-lt"/>
              </a:rPr>
            </a:br>
            <a:r>
              <a:rPr lang="tr-TR" b="1" dirty="0" smtClean="0">
                <a:solidFill>
                  <a:srgbClr val="212529"/>
                </a:solidFill>
                <a:latin typeface="+mn-lt"/>
              </a:rPr>
              <a:t>Uluslararası </a:t>
            </a:r>
            <a:r>
              <a:rPr lang="tr-TR" b="1" dirty="0">
                <a:solidFill>
                  <a:srgbClr val="212529"/>
                </a:solidFill>
                <a:latin typeface="+mn-lt"/>
              </a:rPr>
              <a:t>Ticaret ve </a:t>
            </a:r>
            <a:r>
              <a:rPr lang="tr-TR" b="1" dirty="0" smtClean="0">
                <a:solidFill>
                  <a:srgbClr val="212529"/>
                </a:solidFill>
                <a:latin typeface="+mn-lt"/>
              </a:rPr>
              <a:t>İşletmecilik</a:t>
            </a:r>
            <a:r>
              <a:rPr lang="tr-TR" b="1" dirty="0">
                <a:solidFill>
                  <a:srgbClr val="212529"/>
                </a:solidFill>
                <a:latin typeface="+mn-lt"/>
              </a:rPr>
              <a:t> </a:t>
            </a:r>
            <a:r>
              <a:rPr lang="tr-TR" b="1" dirty="0">
                <a:latin typeface="+mn-lt"/>
              </a:rPr>
              <a:t/>
            </a:r>
            <a:br>
              <a:rPr lang="tr-TR" b="1" dirty="0">
                <a:latin typeface="+mn-lt"/>
              </a:rPr>
            </a:br>
            <a:endParaRPr lang="tr-TR" b="1" dirty="0">
              <a:latin typeface="+mn-lt"/>
            </a:endParaRPr>
          </a:p>
        </p:txBody>
      </p:sp>
    </p:spTree>
    <p:custDataLst>
      <p:tags r:id="rId1"/>
    </p:custDataLst>
    <p:extLst>
      <p:ext uri="{BB962C8B-B14F-4D97-AF65-F5344CB8AC3E}">
        <p14:creationId xmlns:p14="http://schemas.microsoft.com/office/powerpoint/2010/main" val="301291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fontAlgn="auto">
              <a:lnSpc>
                <a:spcPct val="100000"/>
              </a:lnSpc>
              <a:spcBef>
                <a:spcPts val="0"/>
              </a:spcBef>
              <a:spcAft>
                <a:spcPts val="0"/>
              </a:spcAft>
              <a:defRPr/>
            </a:pPr>
            <a:r>
              <a:rPr lang="tr-TR" sz="4000" b="1" kern="0" dirty="0">
                <a:solidFill>
                  <a:schemeClr val="bg1"/>
                </a:solidFill>
                <a:latin typeface="calibri"/>
              </a:rPr>
              <a:t>Büro Yönetimi ve Yönetici Asistanlığı Alanı</a:t>
            </a:r>
            <a:endParaRPr lang="en-US" sz="4000" b="1" kern="0" dirty="0">
              <a:solidFill>
                <a:schemeClr val="bg1"/>
              </a:solidFill>
              <a:latin typeface="Signika Negative" pitchFamily="2" charset="0"/>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51928" y="3286808"/>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smtClean="0">
                <a:solidFill>
                  <a:srgbClr val="00B050"/>
                </a:solidFill>
                <a:effectLst>
                  <a:outerShdw blurRad="38100" dist="38100" dir="2700000" algn="tl">
                    <a:srgbClr val="000000">
                      <a:alpha val="43137"/>
                    </a:srgbClr>
                  </a:outerShdw>
                </a:effectLst>
                <a:latin typeface="ubuntu"/>
              </a:rPr>
              <a:t>Haydar Çavuş M.T.A.L</a:t>
            </a:r>
            <a:endParaRPr lang="id-ID" sz="2400" b="1" dirty="0">
              <a:solidFill>
                <a:srgbClr val="00B050"/>
              </a:solidFill>
              <a:effectLst>
                <a:outerShdw blurRad="38100" dist="38100" dir="2700000" algn="tl">
                  <a:srgbClr val="000000">
                    <a:alpha val="43137"/>
                  </a:srgbClr>
                </a:outerShdw>
              </a:effectLst>
              <a:latin typeface="ubuntu"/>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47600F09-3738-49FE-B6F2-24FFCA6AD975}"/>
              </a:ext>
            </a:extLst>
          </p:cNvPr>
          <p:cNvSpPr txBox="1"/>
          <p:nvPr/>
        </p:nvSpPr>
        <p:spPr>
          <a:xfrm>
            <a:off x="5847685" y="3318655"/>
            <a:ext cx="2857043"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altLang="tr-TR" sz="1400" b="1" dirty="0" smtClean="0">
                <a:solidFill>
                  <a:srgbClr val="FF0000"/>
                </a:solidFill>
              </a:rPr>
              <a:t>Ticaret Sekreterliği</a:t>
            </a:r>
            <a:endParaRPr lang="tr-TR" altLang="tr-TR" sz="1400" dirty="0"/>
          </a:p>
        </p:txBody>
      </p:sp>
      <p:sp>
        <p:nvSpPr>
          <p:cNvPr id="46" name="Freeform 32">
            <a:extLst>
              <a:ext uri="{FF2B5EF4-FFF2-40B4-BE49-F238E27FC236}">
                <a16:creationId xmlns:a16="http://schemas.microsoft.com/office/drawing/2014/main" id="{74444165-31B0-4DE4-82A7-F22CFCD1183F}"/>
              </a:ext>
            </a:extLst>
          </p:cNvPr>
          <p:cNvSpPr>
            <a:spLocks/>
          </p:cNvSpPr>
          <p:nvPr/>
        </p:nvSpPr>
        <p:spPr bwMode="auto">
          <a:xfrm>
            <a:off x="3545009" y="3524261"/>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3"/>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316105" y="4245040"/>
              <a:ext cx="2583235" cy="442891"/>
            </a:xfrm>
            <a:prstGeom prst="rect">
              <a:avLst/>
            </a:prstGeom>
            <a:noFill/>
          </p:spPr>
          <p:txBody>
            <a:bodyPr wrap="square" rtlCol="0">
              <a:spAutoFit/>
            </a:bodyPr>
            <a:lstStyle/>
            <a:p>
              <a:pPr lvl="0" fontAlgn="auto">
                <a:lnSpc>
                  <a:spcPct val="100000"/>
                </a:lnSpc>
                <a:spcBef>
                  <a:spcPts val="0"/>
                </a:spcBef>
                <a:spcAft>
                  <a:spcPts val="0"/>
                </a:spcAft>
                <a:defRPr/>
              </a:pPr>
              <a:r>
                <a:rPr lang="tr-TR" sz="1600" b="1" kern="0" dirty="0">
                  <a:solidFill>
                    <a:schemeClr val="bg1"/>
                  </a:solidFill>
                  <a:latin typeface="calibri"/>
                </a:rPr>
                <a:t>Büro Yönetimi ve Yönetici Asistanlığı Alanı</a:t>
              </a:r>
              <a:endParaRPr lang="en-US" sz="1600" b="1" kern="0" dirty="0">
                <a:solidFill>
                  <a:schemeClr val="bg1"/>
                </a:solidFill>
                <a:latin typeface="Signika Negative" pitchFamily="2" charset="0"/>
              </a:endParaRP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27241" y="2196594"/>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965" y="1133558"/>
            <a:ext cx="2774950" cy="2774950"/>
          </a:xfrm>
          <a:prstGeom prst="rect">
            <a:avLst/>
          </a:prstGeom>
        </p:spPr>
      </p:pic>
    </p:spTree>
    <p:custDataLst>
      <p:tags r:id="rId1"/>
    </p:custDataLst>
    <p:extLst>
      <p:ext uri="{BB962C8B-B14F-4D97-AF65-F5344CB8AC3E}">
        <p14:creationId xmlns:p14="http://schemas.microsoft.com/office/powerpoint/2010/main" val="143431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p:tgtEl>
                                          <p:spTgt spid="38"/>
                                        </p:tgtEl>
                                        <p:attrNameLst>
                                          <p:attrName>ppt_x</p:attrName>
                                        </p:attrNameLst>
                                      </p:cBhvr>
                                      <p:tavLst>
                                        <p:tav tm="0">
                                          <p:val>
                                            <p:strVal val="#ppt_x-#ppt_w*1.125000"/>
                                          </p:val>
                                        </p:tav>
                                        <p:tav tm="100000">
                                          <p:val>
                                            <p:strVal val="#ppt_x"/>
                                          </p:val>
                                        </p:tav>
                                      </p:tavLst>
                                    </p:anim>
                                    <p:animEffect transition="in" filter="wipe(right)">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par>
                                <p:cTn id="26" presetID="47"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anim calcmode="lin" valueType="num">
                                      <p:cBhvr>
                                        <p:cTn id="29" dur="750" fill="hold"/>
                                        <p:tgtEl>
                                          <p:spTgt spid="25"/>
                                        </p:tgtEl>
                                        <p:attrNameLst>
                                          <p:attrName>ppt_x</p:attrName>
                                        </p:attrNameLst>
                                      </p:cBhvr>
                                      <p:tavLst>
                                        <p:tav tm="0">
                                          <p:val>
                                            <p:strVal val="#ppt_x"/>
                                          </p:val>
                                        </p:tav>
                                        <p:tav tm="100000">
                                          <p:val>
                                            <p:strVal val="#ppt_x"/>
                                          </p:val>
                                        </p:tav>
                                      </p:tavLst>
                                    </p:anim>
                                    <p:anim calcmode="lin" valueType="num">
                                      <p:cBhvr>
                                        <p:cTn id="30" dur="75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750"/>
                                        <p:tgtEl>
                                          <p:spTgt spid="51"/>
                                        </p:tgtEl>
                                      </p:cBhvr>
                                    </p:animEffect>
                                    <p:anim calcmode="lin" valueType="num">
                                      <p:cBhvr>
                                        <p:cTn id="39" dur="750" fill="hold"/>
                                        <p:tgtEl>
                                          <p:spTgt spid="51"/>
                                        </p:tgtEl>
                                        <p:attrNameLst>
                                          <p:attrName>ppt_x</p:attrName>
                                        </p:attrNameLst>
                                      </p:cBhvr>
                                      <p:tavLst>
                                        <p:tav tm="0">
                                          <p:val>
                                            <p:strVal val="#ppt_x"/>
                                          </p:val>
                                        </p:tav>
                                        <p:tav tm="100000">
                                          <p:val>
                                            <p:strVal val="#ppt_x"/>
                                          </p:val>
                                        </p:tav>
                                      </p:tavLst>
                                    </p:anim>
                                    <p:anim calcmode="lin" valueType="num">
                                      <p:cBhvr>
                                        <p:cTn id="40"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8" grpId="0" animBg="1"/>
      <p:bldP spid="42" grpId="0"/>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fontAlgn="auto">
              <a:lnSpc>
                <a:spcPct val="100000"/>
              </a:lnSpc>
              <a:spcBef>
                <a:spcPts val="0"/>
              </a:spcBef>
              <a:spcAft>
                <a:spcPts val="0"/>
              </a:spcAft>
              <a:defRPr/>
            </a:pPr>
            <a:r>
              <a:rPr lang="tr-TR" sz="4000" b="1" kern="0" dirty="0">
                <a:solidFill>
                  <a:schemeClr val="bg1"/>
                </a:solidFill>
                <a:latin typeface="calibri"/>
              </a:rPr>
              <a:t>Büro Yönetimi ve Yönetici Asistanlığı Alanı</a:t>
            </a:r>
            <a:endParaRPr lang="en-US" sz="4000" b="1" kern="0" dirty="0">
              <a:solidFill>
                <a:schemeClr val="bg1"/>
              </a:solidFill>
              <a:latin typeface="Signika Negative" pitchFamily="2" charset="0"/>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3754874"/>
          </a:xfrm>
          <a:prstGeom prst="rect">
            <a:avLst/>
          </a:prstGeom>
        </p:spPr>
        <p:txBody>
          <a:bodyPr wrap="square">
            <a:spAutoFit/>
          </a:bodyPr>
          <a:lstStyle/>
          <a:p>
            <a:r>
              <a:rPr lang="tr-TR" altLang="tr-TR" sz="1400" b="1" dirty="0" smtClean="0"/>
              <a:t>Büro Yönetimi ve Yönetici Asistanlığı </a:t>
            </a:r>
            <a:r>
              <a:rPr lang="tr-TR" altLang="tr-TR" sz="1400" b="1" dirty="0"/>
              <a:t>Alanı</a:t>
            </a:r>
          </a:p>
          <a:p>
            <a:pPr algn="just"/>
            <a:r>
              <a:rPr lang="tr-TR" altLang="tr-TR" sz="1400" dirty="0"/>
              <a:t>Büro yönetimi, günlük işler, dava hizmetleri, ofis yönetimi, iletişim, bildirimler ve ödemeler, ofis makineleri, sunum, toplantı ve seyahat hizmetleri ile ilgili bilgi ve becerileri kazandırmaya yönelik eğitim ve öğretim verilen alandır. Çağımızda bilgisayarın ve bilgi teknolojilerinin gelişmesi, büro otomasyonunu da beraberinde getirmektedir. Büro otomasyonu, büro hizmetlerinde işlerin elektronik makineler ve bilgisayarlarla yapılması ve yine sonuçlarının bilgisayarlarla denetlenmesi olarak tanımlanmaktadır. Büro otomasyon araçları, başta bilgisayar olmak üzere telefon, faks, teleks gibi iletişim araçlarıyla birlikte daktilo, fotokopi gibi araçlardır.</a:t>
            </a:r>
          </a:p>
          <a:p>
            <a:pPr algn="just"/>
            <a:r>
              <a:rPr lang="tr-TR" altLang="tr-TR" sz="1400" dirty="0"/>
              <a:t>Bu Alanda Yer Alan Dal Programları </a:t>
            </a:r>
          </a:p>
          <a:p>
            <a:pPr algn="just"/>
            <a:r>
              <a:rPr lang="tr-TR" altLang="tr-TR" sz="1400" dirty="0"/>
              <a:t>Hukuk Sekreterliği, </a:t>
            </a:r>
          </a:p>
          <a:p>
            <a:pPr algn="just"/>
            <a:r>
              <a:rPr lang="tr-TR" altLang="tr-TR" sz="1400" b="1" dirty="0">
                <a:solidFill>
                  <a:srgbClr val="FF0000"/>
                </a:solidFill>
              </a:rPr>
              <a:t>Ticaret Sekreterliği</a:t>
            </a:r>
            <a:r>
              <a:rPr lang="tr-TR" altLang="tr-TR" sz="1400" dirty="0"/>
              <a:t>, </a:t>
            </a:r>
          </a:p>
          <a:p>
            <a:pPr algn="just"/>
            <a:r>
              <a:rPr lang="tr-TR" altLang="tr-TR" sz="1400" dirty="0"/>
              <a:t>Yönetici Sekreterliği dallarında eğitim verilmektedir. </a:t>
            </a:r>
          </a:p>
        </p:txBody>
      </p:sp>
    </p:spTree>
    <p:custDataLst>
      <p:tags r:id="rId1"/>
    </p:custDataLst>
    <p:extLst>
      <p:ext uri="{BB962C8B-B14F-4D97-AF65-F5344CB8AC3E}">
        <p14:creationId xmlns:p14="http://schemas.microsoft.com/office/powerpoint/2010/main" val="104247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fontAlgn="auto">
              <a:lnSpc>
                <a:spcPct val="100000"/>
              </a:lnSpc>
              <a:spcBef>
                <a:spcPts val="0"/>
              </a:spcBef>
              <a:spcAft>
                <a:spcPts val="0"/>
              </a:spcAft>
              <a:defRPr/>
            </a:pPr>
            <a:r>
              <a:rPr lang="tr-TR" sz="4000" b="1" kern="0" dirty="0">
                <a:solidFill>
                  <a:schemeClr val="bg1"/>
                </a:solidFill>
                <a:latin typeface="calibri"/>
              </a:rPr>
              <a:t>Büro Yönetimi ve Yönetici Asistanlığı Alanı</a:t>
            </a:r>
            <a:endParaRPr lang="en-US" sz="4000" b="1" kern="0" dirty="0">
              <a:solidFill>
                <a:schemeClr val="bg1"/>
              </a:solidFill>
              <a:latin typeface="Signika Negative" pitchFamily="2" charset="0"/>
            </a:endParaRPr>
          </a:p>
        </p:txBody>
      </p:sp>
      <p:sp>
        <p:nvSpPr>
          <p:cNvPr id="10" name="Right Arrow 90">
            <a:extLst>
              <a:ext uri="{FF2B5EF4-FFF2-40B4-BE49-F238E27FC236}">
                <a16:creationId xmlns:a16="http://schemas.microsoft.com/office/drawing/2014/main" id="{19046930-95D5-476B-B84C-0839312CDD0E}"/>
              </a:ext>
            </a:extLst>
          </p:cNvPr>
          <p:cNvSpPr/>
          <p:nvPr/>
        </p:nvSpPr>
        <p:spPr>
          <a:xfrm>
            <a:off x="3770703" y="3406415"/>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174421" y="3718668"/>
            <a:ext cx="3850991" cy="806657"/>
            <a:chOff x="4650361" y="592619"/>
            <a:chExt cx="2681439" cy="9655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334375"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650361" y="633006"/>
              <a:ext cx="2647373" cy="925122"/>
              <a:chOff x="4650361" y="633006"/>
              <a:chExt cx="2647373" cy="925122"/>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650361" y="674003"/>
                <a:ext cx="2602797" cy="884125"/>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2 Yıllık ( </a:t>
                </a:r>
                <a:r>
                  <a:rPr lang="tr-TR" sz="1400" b="1" dirty="0" err="1" smtClean="0">
                    <a:solidFill>
                      <a:schemeClr val="bg1"/>
                    </a:solidFill>
                    <a:latin typeface="ubuntu"/>
                  </a:rPr>
                  <a:t>Önlisans</a:t>
                </a:r>
                <a:r>
                  <a:rPr lang="tr-TR" sz="1400" b="1" dirty="0" smtClean="0">
                    <a:solidFill>
                      <a:schemeClr val="bg1"/>
                    </a:solidFill>
                    <a:latin typeface="ubuntu"/>
                  </a:rPr>
                  <a:t> )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1" y="2973446"/>
            <a:ext cx="3569620" cy="656693"/>
            <a:chOff x="2282985" y="4213225"/>
            <a:chExt cx="2690313"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TextBox 30">
              <a:extLst>
                <a:ext uri="{FF2B5EF4-FFF2-40B4-BE49-F238E27FC236}">
                  <a16:creationId xmlns:a16="http://schemas.microsoft.com/office/drawing/2014/main" id="{BBCD1B50-35A7-49F9-B0C6-D86BEDE7AB8F}"/>
                </a:ext>
              </a:extLst>
            </p:cNvPr>
            <p:cNvSpPr txBox="1"/>
            <p:nvPr/>
          </p:nvSpPr>
          <p:spPr>
            <a:xfrm>
              <a:off x="2365206" y="4395893"/>
              <a:ext cx="2608092" cy="3981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rPr>
                <a:t>Büro Yönetimi ve Yönetici Asistanlığı Alanı</a:t>
              </a:r>
              <a:endParaRPr kumimoji="0" lang="en-US" sz="14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ignika Negative" pitchFamily="2" charset="0"/>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BÖLÜMLER</a:t>
            </a:r>
            <a:endParaRPr kumimoji="0" lang="en-US" sz="60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graphicFrame>
        <p:nvGraphicFramePr>
          <p:cNvPr id="3" name="Tablo 2"/>
          <p:cNvGraphicFramePr>
            <a:graphicFrameLocks noGrp="1"/>
          </p:cNvGraphicFramePr>
          <p:nvPr>
            <p:extLst>
              <p:ext uri="{D42A27DB-BD31-4B8C-83A1-F6EECF244321}">
                <p14:modId xmlns:p14="http://schemas.microsoft.com/office/powerpoint/2010/main" val="3402844341"/>
              </p:ext>
            </p:extLst>
          </p:nvPr>
        </p:nvGraphicFramePr>
        <p:xfrm>
          <a:off x="5014983" y="2348719"/>
          <a:ext cx="3521042" cy="2739898"/>
        </p:xfrm>
        <a:graphic>
          <a:graphicData uri="http://schemas.openxmlformats.org/drawingml/2006/table">
            <a:tbl>
              <a:tblPr firstRow="1" firstCol="1" lastRow="1" lastCol="1" bandRow="1" bandCol="1">
                <a:tableStyleId>{5C22544A-7EE6-4342-B048-85BDC9FD1C3A}</a:tableStyleId>
              </a:tblPr>
              <a:tblGrid>
                <a:gridCol w="2691093">
                  <a:extLst>
                    <a:ext uri="{9D8B030D-6E8A-4147-A177-3AD203B41FA5}">
                      <a16:colId xmlns:a16="http://schemas.microsoft.com/office/drawing/2014/main" val="3751796570"/>
                    </a:ext>
                  </a:extLst>
                </a:gridCol>
                <a:gridCol w="829949">
                  <a:extLst>
                    <a:ext uri="{9D8B030D-6E8A-4147-A177-3AD203B41FA5}">
                      <a16:colId xmlns:a16="http://schemas.microsoft.com/office/drawing/2014/main" val="3221454436"/>
                    </a:ext>
                  </a:extLst>
                </a:gridCol>
              </a:tblGrid>
              <a:tr h="167005">
                <a:tc>
                  <a:txBody>
                    <a:bodyPr/>
                    <a:lstStyle/>
                    <a:p>
                      <a:pPr marL="13335">
                        <a:lnSpc>
                          <a:spcPct val="107000"/>
                        </a:lnSpc>
                        <a:spcBef>
                          <a:spcPts val="125"/>
                        </a:spcBef>
                        <a:spcAft>
                          <a:spcPts val="0"/>
                        </a:spcAft>
                      </a:pPr>
                      <a:r>
                        <a:rPr lang="en-US" sz="1200">
                          <a:solidFill>
                            <a:schemeClr val="tx1"/>
                          </a:solidFill>
                          <a:effectLst/>
                        </a:rPr>
                        <a:t>Ağız ve Diş Sağlığı</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007758259"/>
                  </a:ext>
                </a:extLst>
              </a:tr>
              <a:tr h="167005">
                <a:tc>
                  <a:txBody>
                    <a:bodyPr/>
                    <a:lstStyle/>
                    <a:p>
                      <a:pPr marL="13335">
                        <a:lnSpc>
                          <a:spcPct val="107000"/>
                        </a:lnSpc>
                        <a:spcBef>
                          <a:spcPts val="125"/>
                        </a:spcBef>
                        <a:spcAft>
                          <a:spcPts val="0"/>
                        </a:spcAft>
                      </a:pPr>
                      <a:r>
                        <a:rPr lang="en-US" sz="1200">
                          <a:solidFill>
                            <a:schemeClr val="tx1"/>
                          </a:solidFill>
                          <a:effectLst/>
                        </a:rPr>
                        <a:t>Büro Yönetimi</a:t>
                      </a:r>
                      <a:r>
                        <a:rPr lang="en-US" sz="1200" spc="5">
                          <a:solidFill>
                            <a:schemeClr val="tx1"/>
                          </a:solidFill>
                          <a:effectLst/>
                        </a:rPr>
                        <a:t> </a:t>
                      </a:r>
                      <a:r>
                        <a:rPr lang="en-US" sz="1200">
                          <a:solidFill>
                            <a:schemeClr val="tx1"/>
                          </a:solidFill>
                          <a:effectLst/>
                        </a:rPr>
                        <a:t>ve Yönetici</a:t>
                      </a:r>
                      <a:r>
                        <a:rPr lang="en-US" sz="1200" spc="5">
                          <a:solidFill>
                            <a:schemeClr val="tx1"/>
                          </a:solidFill>
                          <a:effectLst/>
                        </a:rPr>
                        <a:t> </a:t>
                      </a:r>
                      <a:r>
                        <a:rPr lang="en-US" sz="1200">
                          <a:solidFill>
                            <a:schemeClr val="tx1"/>
                          </a:solidFill>
                          <a:effectLst/>
                        </a:rPr>
                        <a:t>Asistanlığı</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210885897"/>
                  </a:ext>
                </a:extLst>
              </a:tr>
              <a:tr h="167005">
                <a:tc>
                  <a:txBody>
                    <a:bodyPr/>
                    <a:lstStyle/>
                    <a:p>
                      <a:pPr marL="13335">
                        <a:lnSpc>
                          <a:spcPct val="107000"/>
                        </a:lnSpc>
                        <a:spcBef>
                          <a:spcPts val="125"/>
                        </a:spcBef>
                        <a:spcAft>
                          <a:spcPts val="0"/>
                        </a:spcAft>
                      </a:pPr>
                      <a:r>
                        <a:rPr lang="en-US" sz="1200">
                          <a:solidFill>
                            <a:schemeClr val="tx1"/>
                          </a:solidFill>
                          <a:effectLst/>
                        </a:rPr>
                        <a:t>Çağrı Merkezi Hizmetleri</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633192464"/>
                  </a:ext>
                </a:extLst>
              </a:tr>
              <a:tr h="167005">
                <a:tc>
                  <a:txBody>
                    <a:bodyPr/>
                    <a:lstStyle/>
                    <a:p>
                      <a:pPr marL="13335">
                        <a:lnSpc>
                          <a:spcPct val="107000"/>
                        </a:lnSpc>
                        <a:spcBef>
                          <a:spcPts val="125"/>
                        </a:spcBef>
                        <a:spcAft>
                          <a:spcPts val="0"/>
                        </a:spcAft>
                      </a:pPr>
                      <a:r>
                        <a:rPr lang="en-US" sz="1200">
                          <a:solidFill>
                            <a:schemeClr val="tx1"/>
                          </a:solidFill>
                          <a:effectLst/>
                        </a:rPr>
                        <a:t>Emlak Yönetimi</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621683015"/>
                  </a:ext>
                </a:extLst>
              </a:tr>
              <a:tr h="167005">
                <a:tc>
                  <a:txBody>
                    <a:bodyPr/>
                    <a:lstStyle/>
                    <a:p>
                      <a:pPr marL="13335">
                        <a:lnSpc>
                          <a:spcPct val="107000"/>
                        </a:lnSpc>
                        <a:spcBef>
                          <a:spcPts val="125"/>
                        </a:spcBef>
                        <a:spcAft>
                          <a:spcPts val="0"/>
                        </a:spcAft>
                      </a:pPr>
                      <a:r>
                        <a:rPr lang="en-US" sz="1200">
                          <a:solidFill>
                            <a:schemeClr val="tx1"/>
                          </a:solidFill>
                          <a:effectLst/>
                        </a:rPr>
                        <a:t>Hukuk Büro Yönetimi</a:t>
                      </a:r>
                      <a:r>
                        <a:rPr lang="en-US" sz="1200" spc="5">
                          <a:solidFill>
                            <a:schemeClr val="tx1"/>
                          </a:solidFill>
                          <a:effectLst/>
                        </a:rPr>
                        <a:t> </a:t>
                      </a:r>
                      <a:r>
                        <a:rPr lang="en-US" sz="1200">
                          <a:solidFill>
                            <a:schemeClr val="tx1"/>
                          </a:solidFill>
                          <a:effectLst/>
                        </a:rPr>
                        <a:t>ve Sekreterliği</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952852285"/>
                  </a:ext>
                </a:extLst>
              </a:tr>
              <a:tr h="167005">
                <a:tc>
                  <a:txBody>
                    <a:bodyPr/>
                    <a:lstStyle/>
                    <a:p>
                      <a:pPr marL="13335">
                        <a:lnSpc>
                          <a:spcPct val="107000"/>
                        </a:lnSpc>
                        <a:spcBef>
                          <a:spcPts val="125"/>
                        </a:spcBef>
                        <a:spcAft>
                          <a:spcPts val="0"/>
                        </a:spcAft>
                      </a:pPr>
                      <a:r>
                        <a:rPr lang="en-US" sz="1200">
                          <a:solidFill>
                            <a:schemeClr val="tx1"/>
                          </a:solidFill>
                          <a:effectLst/>
                        </a:rPr>
                        <a:t>İnsan Kaynakları</a:t>
                      </a:r>
                      <a:r>
                        <a:rPr lang="en-US" sz="1200" spc="5">
                          <a:solidFill>
                            <a:schemeClr val="tx1"/>
                          </a:solidFill>
                          <a:effectLst/>
                        </a:rPr>
                        <a:t> </a:t>
                      </a:r>
                      <a:r>
                        <a:rPr lang="en-US" sz="1200">
                          <a:solidFill>
                            <a:schemeClr val="tx1"/>
                          </a:solidFill>
                          <a:effectLst/>
                        </a:rPr>
                        <a:t>Yönetimi</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845293395"/>
                  </a:ext>
                </a:extLst>
              </a:tr>
              <a:tr h="167005">
                <a:tc>
                  <a:txBody>
                    <a:bodyPr/>
                    <a:lstStyle/>
                    <a:p>
                      <a:pPr marL="13335">
                        <a:lnSpc>
                          <a:spcPct val="107000"/>
                        </a:lnSpc>
                        <a:spcBef>
                          <a:spcPts val="125"/>
                        </a:spcBef>
                        <a:spcAft>
                          <a:spcPts val="0"/>
                        </a:spcAft>
                      </a:pPr>
                      <a:r>
                        <a:rPr lang="en-US" sz="1200">
                          <a:solidFill>
                            <a:schemeClr val="tx1"/>
                          </a:solidFill>
                          <a:effectLst/>
                        </a:rPr>
                        <a:t>İşletme Yönetimi</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667105765"/>
                  </a:ext>
                </a:extLst>
              </a:tr>
              <a:tr h="167005">
                <a:tc>
                  <a:txBody>
                    <a:bodyPr/>
                    <a:lstStyle/>
                    <a:p>
                      <a:pPr marL="13335">
                        <a:lnSpc>
                          <a:spcPct val="107000"/>
                        </a:lnSpc>
                        <a:spcBef>
                          <a:spcPts val="125"/>
                        </a:spcBef>
                        <a:spcAft>
                          <a:spcPts val="0"/>
                        </a:spcAft>
                      </a:pPr>
                      <a:r>
                        <a:rPr lang="en-US" sz="1200">
                          <a:solidFill>
                            <a:schemeClr val="tx1"/>
                          </a:solidFill>
                          <a:effectLst/>
                        </a:rPr>
                        <a:t>Kooperatifçilik</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231368316"/>
                  </a:ext>
                </a:extLst>
              </a:tr>
              <a:tr h="167005">
                <a:tc>
                  <a:txBody>
                    <a:bodyPr/>
                    <a:lstStyle/>
                    <a:p>
                      <a:pPr marL="13335">
                        <a:lnSpc>
                          <a:spcPct val="107000"/>
                        </a:lnSpc>
                        <a:spcBef>
                          <a:spcPts val="125"/>
                        </a:spcBef>
                        <a:spcAft>
                          <a:spcPts val="0"/>
                        </a:spcAft>
                      </a:pPr>
                      <a:r>
                        <a:rPr lang="en-US" sz="1200">
                          <a:solidFill>
                            <a:schemeClr val="tx1"/>
                          </a:solidFill>
                          <a:effectLst/>
                        </a:rPr>
                        <a:t>Nüfus ve Vatandaşlık</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232805320"/>
                  </a:ext>
                </a:extLst>
              </a:tr>
              <a:tr h="167005">
                <a:tc>
                  <a:txBody>
                    <a:bodyPr/>
                    <a:lstStyle/>
                    <a:p>
                      <a:pPr marL="13335">
                        <a:lnSpc>
                          <a:spcPct val="107000"/>
                        </a:lnSpc>
                        <a:spcBef>
                          <a:spcPts val="125"/>
                        </a:spcBef>
                        <a:spcAft>
                          <a:spcPts val="0"/>
                        </a:spcAft>
                      </a:pPr>
                      <a:r>
                        <a:rPr lang="en-US" sz="1200">
                          <a:solidFill>
                            <a:schemeClr val="tx1"/>
                          </a:solidFill>
                          <a:effectLst/>
                        </a:rPr>
                        <a:t>Sağlık Kurumları İşletmeciliği</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050169426"/>
                  </a:ext>
                </a:extLst>
              </a:tr>
              <a:tr h="167005">
                <a:tc>
                  <a:txBody>
                    <a:bodyPr/>
                    <a:lstStyle/>
                    <a:p>
                      <a:pPr marL="13335">
                        <a:lnSpc>
                          <a:spcPct val="107000"/>
                        </a:lnSpc>
                        <a:spcBef>
                          <a:spcPts val="125"/>
                        </a:spcBef>
                        <a:spcAft>
                          <a:spcPts val="0"/>
                        </a:spcAft>
                      </a:pPr>
                      <a:r>
                        <a:rPr lang="en-US" sz="1200">
                          <a:solidFill>
                            <a:schemeClr val="tx1"/>
                          </a:solidFill>
                          <a:effectLst/>
                        </a:rPr>
                        <a:t>Tıbbi Dokümantasyon</a:t>
                      </a:r>
                      <a:r>
                        <a:rPr lang="en-US" sz="1200" spc="5">
                          <a:solidFill>
                            <a:schemeClr val="tx1"/>
                          </a:solidFill>
                          <a:effectLst/>
                        </a:rPr>
                        <a:t> </a:t>
                      </a:r>
                      <a:r>
                        <a:rPr lang="en-US" sz="1200">
                          <a:solidFill>
                            <a:schemeClr val="tx1"/>
                          </a:solidFill>
                          <a:effectLst/>
                        </a:rPr>
                        <a:t>ve Sekreterlik</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926551525"/>
                  </a:ext>
                </a:extLst>
              </a:tr>
              <a:tr h="167005">
                <a:tc>
                  <a:txBody>
                    <a:bodyPr/>
                    <a:lstStyle/>
                    <a:p>
                      <a:pPr marL="13335">
                        <a:lnSpc>
                          <a:spcPct val="107000"/>
                        </a:lnSpc>
                        <a:spcBef>
                          <a:spcPts val="125"/>
                        </a:spcBef>
                        <a:spcAft>
                          <a:spcPts val="0"/>
                        </a:spcAft>
                      </a:pPr>
                      <a:r>
                        <a:rPr lang="en-US" sz="1200">
                          <a:solidFill>
                            <a:schemeClr val="tx1"/>
                          </a:solidFill>
                          <a:effectLst/>
                        </a:rPr>
                        <a:t>Tıbbi Tanıtım ve Pazarlama</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360058190"/>
                  </a:ext>
                </a:extLst>
              </a:tr>
              <a:tr h="167005">
                <a:tc>
                  <a:txBody>
                    <a:bodyPr/>
                    <a:lstStyle/>
                    <a:p>
                      <a:pPr marL="13335">
                        <a:lnSpc>
                          <a:spcPct val="107000"/>
                        </a:lnSpc>
                        <a:spcBef>
                          <a:spcPts val="125"/>
                        </a:spcBef>
                        <a:spcAft>
                          <a:spcPts val="0"/>
                        </a:spcAft>
                      </a:pPr>
                      <a:r>
                        <a:rPr lang="en-US" sz="1200">
                          <a:solidFill>
                            <a:schemeClr val="tx1"/>
                          </a:solidFill>
                          <a:effectLst/>
                        </a:rPr>
                        <a:t>Sosyal Güvenlik</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857789793"/>
                  </a:ext>
                </a:extLst>
              </a:tr>
              <a:tr h="167005">
                <a:tc>
                  <a:txBody>
                    <a:bodyPr/>
                    <a:lstStyle/>
                    <a:p>
                      <a:pPr marL="13335">
                        <a:lnSpc>
                          <a:spcPct val="107000"/>
                        </a:lnSpc>
                        <a:spcBef>
                          <a:spcPts val="125"/>
                        </a:spcBef>
                        <a:spcAft>
                          <a:spcPts val="0"/>
                        </a:spcAft>
                      </a:pPr>
                      <a:r>
                        <a:rPr lang="en-US" sz="1200">
                          <a:solidFill>
                            <a:schemeClr val="tx1"/>
                          </a:solidFill>
                          <a:effectLst/>
                        </a:rPr>
                        <a:t>Yerel Yönetimler</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dirty="0">
                          <a:solidFill>
                            <a:schemeClr val="tx1"/>
                          </a:solidFill>
                          <a:effectLst/>
                        </a:rPr>
                        <a:t>TYT</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85099519"/>
                  </a:ext>
                </a:extLst>
              </a:tr>
            </a:tbl>
          </a:graphicData>
        </a:graphic>
      </p:graphicFrame>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639297" y="2350195"/>
            <a:ext cx="2159275" cy="2804429"/>
          </a:xfrm>
          <a:prstGeom prst="rect">
            <a:avLst/>
          </a:prstGeom>
        </p:spPr>
      </p:pic>
    </p:spTree>
    <p:custDataLst>
      <p:tags r:id="rId1"/>
    </p:custDataLst>
    <p:extLst>
      <p:ext uri="{BB962C8B-B14F-4D97-AF65-F5344CB8AC3E}">
        <p14:creationId xmlns:p14="http://schemas.microsoft.com/office/powerpoint/2010/main" val="322608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fontAlgn="auto">
              <a:lnSpc>
                <a:spcPct val="100000"/>
              </a:lnSpc>
              <a:spcBef>
                <a:spcPts val="0"/>
              </a:spcBef>
              <a:spcAft>
                <a:spcPts val="0"/>
              </a:spcAft>
              <a:defRPr/>
            </a:pPr>
            <a:r>
              <a:rPr lang="tr-TR" sz="6000" b="1" kern="0" dirty="0">
                <a:solidFill>
                  <a:schemeClr val="bg1"/>
                </a:solidFill>
                <a:latin typeface="calibri"/>
              </a:rPr>
              <a:t>Büro Yönetimi ve Yönetici Asistanlığı Alanı</a:t>
            </a:r>
            <a:endParaRPr lang="en-US" sz="6000" b="1" kern="0" dirty="0">
              <a:solidFill>
                <a:schemeClr val="bg1"/>
              </a:solidFill>
              <a:latin typeface="Signika Negative" pitchFamily="2" charset="0"/>
            </a:endParaRP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145494" y="3463054"/>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4251026" y="3111526"/>
            <a:ext cx="2159435" cy="1456011"/>
            <a:chOff x="1929749" y="722051"/>
            <a:chExt cx="2535260" cy="765740"/>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2015497" y="722051"/>
              <a:ext cx="2449512" cy="765740"/>
              <a:chOff x="2015497" y="722051"/>
              <a:chExt cx="2449512" cy="765740"/>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2015497" y="722051"/>
                <a:ext cx="2363763" cy="744578"/>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latin typeface="+mn-lt"/>
                  </a:rPr>
                  <a:t> </a:t>
                </a:r>
                <a:r>
                  <a:rPr lang="tr-TR" sz="1200" b="1" dirty="0">
                    <a:solidFill>
                      <a:srgbClr val="000000"/>
                    </a:solidFill>
                    <a:latin typeface="+mn-lt"/>
                  </a:rPr>
                  <a:t>Büro yönetimi ve yönetici asistanlığı</a:t>
                </a:r>
                <a:r>
                  <a:rPr lang="tr-TR" sz="1200" b="1" dirty="0" smtClean="0">
                    <a:latin typeface="+mn-lt"/>
                  </a:rPr>
                  <a:t> </a:t>
                </a:r>
                <a:r>
                  <a:rPr lang="tr-TR" sz="1200" b="1" dirty="0">
                    <a:latin typeface="+mn-lt"/>
                  </a:rPr>
                  <a:t>ön lisans programını tamamlayanlar dikey geçiş sınavı (DGS) ile </a:t>
                </a:r>
                <a:r>
                  <a:rPr lang="tr-TR" sz="1200" b="1" dirty="0" smtClean="0">
                    <a:latin typeface="+mn-lt"/>
                  </a:rPr>
                  <a:t>tablodaki </a:t>
                </a:r>
                <a:r>
                  <a:rPr lang="tr-TR" sz="1200" b="1" dirty="0">
                    <a:latin typeface="+mn-lt"/>
                  </a:rPr>
                  <a:t>lisans programlarına geçiş </a:t>
                </a:r>
                <a:r>
                  <a:rPr lang="tr-TR" sz="1200" b="1" dirty="0" smtClean="0">
                    <a:latin typeface="+mn-lt"/>
                  </a:rPr>
                  <a:t>yapabilirler.</a:t>
                </a:r>
                <a:endParaRPr kumimoji="0" lang="id-ID" sz="1200" b="1" i="0" u="none" strike="noStrike" kern="0" cap="none" spc="0" normalizeH="0" baseline="0" noProof="0" dirty="0">
                  <a:ln>
                    <a:noFill/>
                  </a:ln>
                  <a:effectLst/>
                  <a:uLnTx/>
                  <a:uFillTx/>
                  <a:latin typeface="+mn-lt"/>
                </a:endParaRPr>
              </a:p>
            </p:txBody>
          </p:sp>
        </p:grpSp>
      </p:gr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833" y="1010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512462" y="810895"/>
            <a:ext cx="4556619"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sp>
        <p:nvSpPr>
          <p:cNvPr id="2" name="Dikdörtgen 1"/>
          <p:cNvSpPr/>
          <p:nvPr/>
        </p:nvSpPr>
        <p:spPr>
          <a:xfrm>
            <a:off x="118977" y="1113363"/>
            <a:ext cx="2908938" cy="3293209"/>
          </a:xfrm>
          <a:prstGeom prst="rect">
            <a:avLst/>
          </a:prstGeom>
        </p:spPr>
        <p:txBody>
          <a:bodyPr wrap="square">
            <a:spAutoFit/>
          </a:bodyPr>
          <a:lstStyle/>
          <a:p>
            <a:pPr algn="just" fontAlgn="b"/>
            <a:r>
              <a:rPr lang="tr-TR" b="1" dirty="0" smtClean="0">
                <a:solidFill>
                  <a:srgbClr val="000000"/>
                </a:solidFill>
                <a:latin typeface="+mn-lt"/>
              </a:rPr>
              <a:t>Büro </a:t>
            </a:r>
            <a:r>
              <a:rPr lang="tr-TR" b="1" dirty="0">
                <a:solidFill>
                  <a:srgbClr val="000000"/>
                </a:solidFill>
                <a:latin typeface="+mn-lt"/>
              </a:rPr>
              <a:t>yönetimi ve yönetici asistanlığı bölümünden mezun olan adaylar </a:t>
            </a:r>
            <a:r>
              <a:rPr lang="tr-TR" b="1" dirty="0" smtClean="0">
                <a:solidFill>
                  <a:srgbClr val="000000"/>
                </a:solidFill>
                <a:latin typeface="+mn-lt"/>
              </a:rPr>
              <a:t>DGS ( Dikey Geçiş Sınavı ) ile 4 </a:t>
            </a:r>
            <a:r>
              <a:rPr lang="tr-TR" b="1" dirty="0">
                <a:solidFill>
                  <a:srgbClr val="000000"/>
                </a:solidFill>
                <a:latin typeface="+mn-lt"/>
              </a:rPr>
              <a:t>yıllık </a:t>
            </a:r>
            <a:r>
              <a:rPr lang="tr-TR" b="1" dirty="0" smtClean="0">
                <a:solidFill>
                  <a:srgbClr val="000000"/>
                </a:solidFill>
                <a:latin typeface="+mn-lt"/>
              </a:rPr>
              <a:t>bölümlere geçiş yapabilmektedirler. </a:t>
            </a:r>
            <a:r>
              <a:rPr lang="tr-TR" b="1" dirty="0">
                <a:solidFill>
                  <a:srgbClr val="000000"/>
                </a:solidFill>
                <a:latin typeface="+mn-lt"/>
              </a:rPr>
              <a:t>Büro yönetimi ve yönetici asistanlığı mezunu olarak adayların DGS ile geçiş </a:t>
            </a:r>
            <a:r>
              <a:rPr lang="tr-TR" b="1" dirty="0" smtClean="0">
                <a:solidFill>
                  <a:srgbClr val="000000"/>
                </a:solidFill>
                <a:latin typeface="+mn-lt"/>
              </a:rPr>
              <a:t>yapabileceği 4 yıllık bölümler:</a:t>
            </a:r>
            <a:r>
              <a:rPr lang="tr-TR" b="1" dirty="0">
                <a:solidFill>
                  <a:srgbClr val="000000"/>
                </a:solidFill>
                <a:latin typeface="+mn-lt"/>
              </a:rPr>
              <a:t> </a:t>
            </a:r>
            <a:endParaRPr lang="tr-TR" b="1" dirty="0" smtClean="0">
              <a:solidFill>
                <a:srgbClr val="000000"/>
              </a:solidFill>
              <a:latin typeface="+mn-lt"/>
            </a:endParaRPr>
          </a:p>
          <a:p>
            <a:pPr algn="just" fontAlgn="b"/>
            <a:endParaRPr lang="tr-TR" b="1" dirty="0">
              <a:solidFill>
                <a:srgbClr val="000000"/>
              </a:solidFill>
              <a:latin typeface="+mn-lt"/>
            </a:endParaRPr>
          </a:p>
          <a:p>
            <a:pPr algn="just" fontAlgn="b"/>
            <a:endParaRPr lang="tr-TR" b="1" dirty="0">
              <a:solidFill>
                <a:srgbClr val="000000"/>
              </a:solidFill>
              <a:latin typeface="+mn-lt"/>
            </a:endParaRPr>
          </a:p>
          <a:p>
            <a:pPr algn="just" fontAlgn="b">
              <a:buFont typeface="Arial" panose="020B0604020202020204" pitchFamily="34" charset="0"/>
              <a:buChar char="•"/>
            </a:pPr>
            <a:r>
              <a:rPr lang="tr-TR" b="1" dirty="0">
                <a:solidFill>
                  <a:srgbClr val="000000"/>
                </a:solidFill>
                <a:latin typeface="+mn-lt"/>
              </a:rPr>
              <a:t>Halkla İlişkiler</a:t>
            </a:r>
          </a:p>
          <a:p>
            <a:pPr algn="just" fontAlgn="b">
              <a:buFont typeface="Arial" panose="020B0604020202020204" pitchFamily="34" charset="0"/>
              <a:buChar char="•"/>
            </a:pPr>
            <a:r>
              <a:rPr lang="tr-TR" b="1" dirty="0">
                <a:solidFill>
                  <a:srgbClr val="000000"/>
                </a:solidFill>
                <a:latin typeface="+mn-lt"/>
              </a:rPr>
              <a:t>Halkla İlişkiler ve Reklamcılık</a:t>
            </a:r>
          </a:p>
          <a:p>
            <a:pPr algn="just" fontAlgn="b">
              <a:buFont typeface="Arial" panose="020B0604020202020204" pitchFamily="34" charset="0"/>
              <a:buChar char="•"/>
            </a:pPr>
            <a:r>
              <a:rPr lang="tr-TR" b="1" dirty="0">
                <a:solidFill>
                  <a:srgbClr val="000000"/>
                </a:solidFill>
                <a:latin typeface="+mn-lt"/>
              </a:rPr>
              <a:t>Halkla İlişkiler ve Tanıtım</a:t>
            </a:r>
          </a:p>
          <a:p>
            <a:pPr algn="just" fontAlgn="b">
              <a:buFont typeface="Arial" panose="020B0604020202020204" pitchFamily="34" charset="0"/>
              <a:buChar char="•"/>
            </a:pPr>
            <a:r>
              <a:rPr lang="tr-TR" b="1" dirty="0">
                <a:solidFill>
                  <a:srgbClr val="000000"/>
                </a:solidFill>
                <a:latin typeface="+mn-lt"/>
              </a:rPr>
              <a:t>İşletme Bilgi Yönetimi</a:t>
            </a:r>
          </a:p>
          <a:p>
            <a:pPr algn="just" fontAlgn="b">
              <a:buFont typeface="Arial" panose="020B0604020202020204" pitchFamily="34" charset="0"/>
              <a:buChar char="•"/>
            </a:pPr>
            <a:r>
              <a:rPr lang="tr-TR" b="1" dirty="0">
                <a:solidFill>
                  <a:srgbClr val="000000"/>
                </a:solidFill>
                <a:latin typeface="+mn-lt"/>
              </a:rPr>
              <a:t>Reklamcılık ve Halkla İlişkiler</a:t>
            </a:r>
          </a:p>
          <a:p>
            <a:pPr algn="just" fontAlgn="b">
              <a:buFont typeface="Arial" panose="020B0604020202020204" pitchFamily="34" charset="0"/>
              <a:buChar char="•"/>
            </a:pPr>
            <a:r>
              <a:rPr lang="tr-TR" b="1" dirty="0">
                <a:solidFill>
                  <a:srgbClr val="000000"/>
                </a:solidFill>
                <a:latin typeface="+mn-lt"/>
              </a:rPr>
              <a:t>Sağlık Yönetimi</a:t>
            </a:r>
          </a:p>
          <a:p>
            <a:pPr algn="just" fontAlgn="b">
              <a:buFont typeface="Arial" panose="020B0604020202020204" pitchFamily="34" charset="0"/>
              <a:buChar char="•"/>
            </a:pPr>
            <a:r>
              <a:rPr lang="tr-TR" b="1" dirty="0">
                <a:solidFill>
                  <a:srgbClr val="000000"/>
                </a:solidFill>
                <a:latin typeface="+mn-lt"/>
              </a:rPr>
              <a:t>Yönetim Bilişim Sistemleri</a:t>
            </a:r>
          </a:p>
        </p:txBody>
      </p:sp>
    </p:spTree>
    <p:custDataLst>
      <p:tags r:id="rId1"/>
    </p:custDataLst>
    <p:extLst>
      <p:ext uri="{BB962C8B-B14F-4D97-AF65-F5344CB8AC3E}">
        <p14:creationId xmlns:p14="http://schemas.microsoft.com/office/powerpoint/2010/main" val="249374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Aft>
                <a:spcPts val="0"/>
              </a:spcAft>
              <a:defRPr/>
            </a:pPr>
            <a:r>
              <a:rPr lang="tr-TR" altLang="tr-TR" sz="5400" b="1" dirty="0" smtClean="0"/>
              <a:t>Ulaştırma Hizmetleri </a:t>
            </a:r>
            <a:r>
              <a:rPr lang="tr-TR" sz="5400" b="1" dirty="0" smtClean="0">
                <a:solidFill>
                  <a:sysClr val="window" lastClr="FFFFFF"/>
                </a:solidFill>
              </a:rPr>
              <a:t>Alanı</a:t>
            </a:r>
            <a:endParaRPr lang="id-ID" sz="5400" dirty="0">
              <a:solidFill>
                <a:sysClr val="window" lastClr="FFFFFF"/>
              </a:solidFill>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51928" y="3286808"/>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smtClean="0">
                <a:solidFill>
                  <a:srgbClr val="00B050"/>
                </a:solidFill>
                <a:effectLst>
                  <a:outerShdw blurRad="38100" dist="38100" dir="2700000" algn="tl">
                    <a:srgbClr val="000000">
                      <a:alpha val="43137"/>
                    </a:srgbClr>
                  </a:outerShdw>
                </a:effectLst>
                <a:latin typeface="ubuntu"/>
              </a:rPr>
              <a:t>Haydar Çavuş M.T.A.L</a:t>
            </a:r>
            <a:endParaRPr lang="id-ID" sz="2400" b="1" dirty="0">
              <a:solidFill>
                <a:srgbClr val="00B050"/>
              </a:solidFill>
              <a:effectLst>
                <a:outerShdw blurRad="38100" dist="38100" dir="2700000" algn="tl">
                  <a:srgbClr val="000000">
                    <a:alpha val="43137"/>
                  </a:srgbClr>
                </a:outerShdw>
              </a:effectLst>
              <a:latin typeface="ubuntu"/>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47600F09-3738-49FE-B6F2-24FFCA6AD975}"/>
              </a:ext>
            </a:extLst>
          </p:cNvPr>
          <p:cNvSpPr txBox="1"/>
          <p:nvPr/>
        </p:nvSpPr>
        <p:spPr>
          <a:xfrm>
            <a:off x="5847685" y="3318655"/>
            <a:ext cx="2857043"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altLang="tr-TR" sz="1400" b="1" dirty="0" smtClean="0">
                <a:solidFill>
                  <a:srgbClr val="FF0000"/>
                </a:solidFill>
              </a:rPr>
              <a:t>Lojistik</a:t>
            </a:r>
            <a:endParaRPr lang="tr-TR" altLang="tr-TR" sz="1400" dirty="0"/>
          </a:p>
        </p:txBody>
      </p:sp>
      <p:sp>
        <p:nvSpPr>
          <p:cNvPr id="46" name="Freeform 32">
            <a:extLst>
              <a:ext uri="{FF2B5EF4-FFF2-40B4-BE49-F238E27FC236}">
                <a16:creationId xmlns:a16="http://schemas.microsoft.com/office/drawing/2014/main" id="{74444165-31B0-4DE4-82A7-F22CFCD1183F}"/>
              </a:ext>
            </a:extLst>
          </p:cNvPr>
          <p:cNvSpPr>
            <a:spLocks/>
          </p:cNvSpPr>
          <p:nvPr/>
        </p:nvSpPr>
        <p:spPr bwMode="auto">
          <a:xfrm>
            <a:off x="3545009" y="3524261"/>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2"/>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316105" y="4245040"/>
              <a:ext cx="2583235" cy="56367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rPr>
                <a:t>Ulaştırma Hizmetleri Alanı</a:t>
              </a:r>
              <a:endParaRPr kumimoji="0" lang="en-US" sz="2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ignika Negative" pitchFamily="2" charset="0"/>
              </a:endParaRP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27241" y="2196594"/>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737" y="1514175"/>
            <a:ext cx="1766016" cy="1954350"/>
          </a:xfrm>
          <a:prstGeom prst="rect">
            <a:avLst/>
          </a:prstGeom>
        </p:spPr>
      </p:pic>
    </p:spTree>
    <p:custDataLst>
      <p:tags r:id="rId1"/>
    </p:custDataLst>
    <p:extLst>
      <p:ext uri="{BB962C8B-B14F-4D97-AF65-F5344CB8AC3E}">
        <p14:creationId xmlns:p14="http://schemas.microsoft.com/office/powerpoint/2010/main" val="12114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p:tgtEl>
                                          <p:spTgt spid="38"/>
                                        </p:tgtEl>
                                        <p:attrNameLst>
                                          <p:attrName>ppt_x</p:attrName>
                                        </p:attrNameLst>
                                      </p:cBhvr>
                                      <p:tavLst>
                                        <p:tav tm="0">
                                          <p:val>
                                            <p:strVal val="#ppt_x-#ppt_w*1.125000"/>
                                          </p:val>
                                        </p:tav>
                                        <p:tav tm="100000">
                                          <p:val>
                                            <p:strVal val="#ppt_x"/>
                                          </p:val>
                                        </p:tav>
                                      </p:tavLst>
                                    </p:anim>
                                    <p:animEffect transition="in" filter="wipe(right)">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par>
                                <p:cTn id="26" presetID="47"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anim calcmode="lin" valueType="num">
                                      <p:cBhvr>
                                        <p:cTn id="29" dur="750" fill="hold"/>
                                        <p:tgtEl>
                                          <p:spTgt spid="25"/>
                                        </p:tgtEl>
                                        <p:attrNameLst>
                                          <p:attrName>ppt_x</p:attrName>
                                        </p:attrNameLst>
                                      </p:cBhvr>
                                      <p:tavLst>
                                        <p:tav tm="0">
                                          <p:val>
                                            <p:strVal val="#ppt_x"/>
                                          </p:val>
                                        </p:tav>
                                        <p:tav tm="100000">
                                          <p:val>
                                            <p:strVal val="#ppt_x"/>
                                          </p:val>
                                        </p:tav>
                                      </p:tavLst>
                                    </p:anim>
                                    <p:anim calcmode="lin" valueType="num">
                                      <p:cBhvr>
                                        <p:cTn id="30" dur="75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750"/>
                                        <p:tgtEl>
                                          <p:spTgt spid="51"/>
                                        </p:tgtEl>
                                      </p:cBhvr>
                                    </p:animEffect>
                                    <p:anim calcmode="lin" valueType="num">
                                      <p:cBhvr>
                                        <p:cTn id="39" dur="750" fill="hold"/>
                                        <p:tgtEl>
                                          <p:spTgt spid="51"/>
                                        </p:tgtEl>
                                        <p:attrNameLst>
                                          <p:attrName>ppt_x</p:attrName>
                                        </p:attrNameLst>
                                      </p:cBhvr>
                                      <p:tavLst>
                                        <p:tav tm="0">
                                          <p:val>
                                            <p:strVal val="#ppt_x"/>
                                          </p:val>
                                        </p:tav>
                                        <p:tav tm="100000">
                                          <p:val>
                                            <p:strVal val="#ppt_x"/>
                                          </p:val>
                                        </p:tav>
                                      </p:tavLst>
                                    </p:anim>
                                    <p:anim calcmode="lin" valueType="num">
                                      <p:cBhvr>
                                        <p:cTn id="40"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8" grpId="0" animBg="1"/>
      <p:bldP spid="42" grpId="0"/>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Aft>
                <a:spcPts val="0"/>
              </a:spcAft>
              <a:defRPr/>
            </a:pPr>
            <a:r>
              <a:rPr lang="tr-TR" altLang="tr-TR" sz="5400" b="1" dirty="0"/>
              <a:t>Ulaştırma Hizmetleri </a:t>
            </a:r>
            <a:r>
              <a:rPr lang="tr-TR" sz="5400" b="1" dirty="0">
                <a:solidFill>
                  <a:sysClr val="window" lastClr="FFFFFF"/>
                </a:solidFill>
              </a:rPr>
              <a:t>Alanı</a:t>
            </a:r>
            <a:endParaRPr lang="id-ID" sz="5400" dirty="0">
              <a:solidFill>
                <a:sysClr val="window" lastClr="FFFFFF"/>
              </a:solidFill>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2893100"/>
          </a:xfrm>
          <a:prstGeom prst="rect">
            <a:avLst/>
          </a:prstGeom>
        </p:spPr>
        <p:txBody>
          <a:bodyPr wrap="square">
            <a:spAutoFit/>
          </a:bodyPr>
          <a:lstStyle/>
          <a:p>
            <a:r>
              <a:rPr lang="tr-TR" altLang="tr-TR" sz="1400" b="1" dirty="0" smtClean="0"/>
              <a:t>Ulaştırma Hizmetleri </a:t>
            </a:r>
            <a:r>
              <a:rPr lang="tr-TR" altLang="tr-TR" sz="1400" b="1" dirty="0"/>
              <a:t>Alanı</a:t>
            </a:r>
          </a:p>
          <a:p>
            <a:pPr algn="just"/>
            <a:r>
              <a:rPr lang="tr-TR" altLang="tr-TR" sz="1400" dirty="0"/>
              <a:t>Lojistik, taşıma, depolama, gümrük ve diğer tedarik zinciri prosedür işlemlerini yapma yeterliklerini kazandırmaya yönelik eğitim ve öğretim verilen alandır. </a:t>
            </a:r>
          </a:p>
          <a:p>
            <a:pPr algn="just"/>
            <a:r>
              <a:rPr lang="tr-TR" altLang="tr-TR" sz="1400" dirty="0"/>
              <a:t>Ulaştırma hizmetleriyle, ürün veya hizmetler hedef pazarlara daha ekonomik ve hızlı bir şekilde ulaştırılmaktadır. Ulaştırma hizmetleri, lojistik faaliyetlerin özünü içermektedir. Lojistik, günümüzde tüm organizasyon ve kaynakları amaca ulaşmak için en uyumlu şekilde hareket ettirebilme yeteneği olarak iş dünyasının gündemine girmiştir.</a:t>
            </a:r>
          </a:p>
          <a:p>
            <a:pPr algn="just"/>
            <a:r>
              <a:rPr lang="tr-TR" altLang="tr-TR" sz="1400" dirty="0"/>
              <a:t>Bu Alanda Yer Alan Dal Programları </a:t>
            </a:r>
          </a:p>
          <a:p>
            <a:pPr algn="just"/>
            <a:r>
              <a:rPr lang="tr-TR" altLang="tr-TR" sz="1400" b="1" dirty="0">
                <a:solidFill>
                  <a:srgbClr val="FF0000"/>
                </a:solidFill>
              </a:rPr>
              <a:t>Lojistik</a:t>
            </a:r>
            <a:r>
              <a:rPr lang="tr-TR" altLang="tr-TR" sz="1400" dirty="0"/>
              <a:t> dalında eğitim verilmektedir. </a:t>
            </a:r>
          </a:p>
        </p:txBody>
      </p:sp>
    </p:spTree>
    <p:custDataLst>
      <p:tags r:id="rId1"/>
    </p:custDataLst>
    <p:extLst>
      <p:ext uri="{BB962C8B-B14F-4D97-AF65-F5344CB8AC3E}">
        <p14:creationId xmlns:p14="http://schemas.microsoft.com/office/powerpoint/2010/main" val="26358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Aft>
                <a:spcPts val="0"/>
              </a:spcAft>
              <a:defRPr/>
            </a:pPr>
            <a:r>
              <a:rPr lang="tr-TR" altLang="tr-TR" sz="5400" b="1" dirty="0"/>
              <a:t>Ulaştırma Hizmetleri </a:t>
            </a:r>
            <a:r>
              <a:rPr lang="tr-TR" sz="5400" b="1" dirty="0">
                <a:solidFill>
                  <a:sysClr val="window" lastClr="FFFFFF"/>
                </a:solidFill>
              </a:rPr>
              <a:t>Alanı</a:t>
            </a:r>
            <a:endParaRPr lang="id-ID" sz="5400" dirty="0">
              <a:solidFill>
                <a:sysClr val="window" lastClr="FFFFFF"/>
              </a:solidFill>
            </a:endParaRPr>
          </a:p>
        </p:txBody>
      </p:sp>
      <p:sp>
        <p:nvSpPr>
          <p:cNvPr id="10" name="Right Arrow 90">
            <a:extLst>
              <a:ext uri="{FF2B5EF4-FFF2-40B4-BE49-F238E27FC236}">
                <a16:creationId xmlns:a16="http://schemas.microsoft.com/office/drawing/2014/main" id="{19046930-95D5-476B-B84C-0839312CDD0E}"/>
              </a:ext>
            </a:extLst>
          </p:cNvPr>
          <p:cNvSpPr/>
          <p:nvPr/>
        </p:nvSpPr>
        <p:spPr>
          <a:xfrm>
            <a:off x="3772322" y="3504271"/>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174421" y="3718668"/>
            <a:ext cx="3850991" cy="806657"/>
            <a:chOff x="4650361" y="592619"/>
            <a:chExt cx="2681439" cy="9655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334375"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650361" y="633006"/>
              <a:ext cx="2647373" cy="925122"/>
              <a:chOff x="4650361" y="633006"/>
              <a:chExt cx="2647373" cy="925122"/>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650361" y="674003"/>
                <a:ext cx="2602797" cy="884125"/>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2 Yıllık ( </a:t>
                </a:r>
                <a:r>
                  <a:rPr lang="tr-TR" sz="1400" b="1" dirty="0" err="1" smtClean="0">
                    <a:solidFill>
                      <a:schemeClr val="bg1"/>
                    </a:solidFill>
                    <a:latin typeface="ubuntu"/>
                  </a:rPr>
                  <a:t>Önlisans</a:t>
                </a:r>
                <a:r>
                  <a:rPr lang="tr-TR" sz="1400" b="1" dirty="0" smtClean="0">
                    <a:solidFill>
                      <a:schemeClr val="bg1"/>
                    </a:solidFill>
                    <a:latin typeface="ubuntu"/>
                  </a:rPr>
                  <a:t> )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1" y="2973447"/>
            <a:ext cx="3569620" cy="656693"/>
            <a:chOff x="2282985" y="4213225"/>
            <a:chExt cx="2690313"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TextBox 30">
              <a:extLst>
                <a:ext uri="{FF2B5EF4-FFF2-40B4-BE49-F238E27FC236}">
                  <a16:creationId xmlns:a16="http://schemas.microsoft.com/office/drawing/2014/main" id="{BBCD1B50-35A7-49F9-B0C6-D86BEDE7AB8F}"/>
                </a:ext>
              </a:extLst>
            </p:cNvPr>
            <p:cNvSpPr txBox="1"/>
            <p:nvPr/>
          </p:nvSpPr>
          <p:spPr>
            <a:xfrm>
              <a:off x="2365206" y="4395893"/>
              <a:ext cx="2608092" cy="5175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rPr>
                <a:t>Ulaştırma Hizmetleri Alanı</a:t>
              </a:r>
              <a:endParaRPr kumimoji="0" lang="en-US"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ignika Negative" pitchFamily="2" charset="0"/>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BÖLÜMLER</a:t>
            </a:r>
            <a:endParaRPr kumimoji="0" lang="en-US" sz="60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674917" y="2499282"/>
            <a:ext cx="2159275" cy="2804429"/>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4166126624"/>
              </p:ext>
            </p:extLst>
          </p:nvPr>
        </p:nvGraphicFramePr>
        <p:xfrm>
          <a:off x="5074826" y="979366"/>
          <a:ext cx="3960322" cy="4315054"/>
        </p:xfrm>
        <a:graphic>
          <a:graphicData uri="http://schemas.openxmlformats.org/drawingml/2006/table">
            <a:tbl>
              <a:tblPr firstRow="1" firstCol="1" lastRow="1" lastCol="1" bandRow="1" bandCol="1">
                <a:tableStyleId>{5C22544A-7EE6-4342-B048-85BDC9FD1C3A}</a:tableStyleId>
              </a:tblPr>
              <a:tblGrid>
                <a:gridCol w="3026829">
                  <a:extLst>
                    <a:ext uri="{9D8B030D-6E8A-4147-A177-3AD203B41FA5}">
                      <a16:colId xmlns:a16="http://schemas.microsoft.com/office/drawing/2014/main" val="28601229"/>
                    </a:ext>
                  </a:extLst>
                </a:gridCol>
                <a:gridCol w="933493">
                  <a:extLst>
                    <a:ext uri="{9D8B030D-6E8A-4147-A177-3AD203B41FA5}">
                      <a16:colId xmlns:a16="http://schemas.microsoft.com/office/drawing/2014/main" val="3825382474"/>
                    </a:ext>
                  </a:extLst>
                </a:gridCol>
              </a:tblGrid>
              <a:tr h="0">
                <a:tc>
                  <a:txBody>
                    <a:bodyPr/>
                    <a:lstStyle/>
                    <a:p>
                      <a:pPr marL="13335">
                        <a:lnSpc>
                          <a:spcPct val="107000"/>
                        </a:lnSpc>
                        <a:spcBef>
                          <a:spcPts val="125"/>
                        </a:spcBef>
                        <a:spcAft>
                          <a:spcPts val="0"/>
                        </a:spcAft>
                      </a:pPr>
                      <a:r>
                        <a:rPr lang="en-US" sz="850" b="1">
                          <a:solidFill>
                            <a:schemeClr val="tx1"/>
                          </a:solidFill>
                          <a:effectLst/>
                        </a:rPr>
                        <a:t>Bankacılık ve Sigortacılık</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153354949"/>
                  </a:ext>
                </a:extLst>
              </a:tr>
              <a:tr h="98858">
                <a:tc>
                  <a:txBody>
                    <a:bodyPr/>
                    <a:lstStyle/>
                    <a:p>
                      <a:pPr marL="13335">
                        <a:lnSpc>
                          <a:spcPct val="107000"/>
                        </a:lnSpc>
                        <a:spcBef>
                          <a:spcPts val="125"/>
                        </a:spcBef>
                        <a:spcAft>
                          <a:spcPts val="0"/>
                        </a:spcAft>
                      </a:pPr>
                      <a:r>
                        <a:rPr lang="en-US" sz="850" b="1">
                          <a:solidFill>
                            <a:schemeClr val="tx1"/>
                          </a:solidFill>
                          <a:effectLst/>
                        </a:rPr>
                        <a:t>Deniz</a:t>
                      </a:r>
                      <a:r>
                        <a:rPr lang="en-US" sz="850" b="1" spc="5">
                          <a:solidFill>
                            <a:schemeClr val="tx1"/>
                          </a:solidFill>
                          <a:effectLst/>
                        </a:rPr>
                        <a:t> </a:t>
                      </a:r>
                      <a:r>
                        <a:rPr lang="en-US" sz="850" b="1">
                          <a:solidFill>
                            <a:schemeClr val="tx1"/>
                          </a:solidFill>
                          <a:effectLst/>
                        </a:rPr>
                        <a:t>Brokerliği</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667539484"/>
                  </a:ext>
                </a:extLst>
              </a:tr>
              <a:tr h="98858">
                <a:tc>
                  <a:txBody>
                    <a:bodyPr/>
                    <a:lstStyle/>
                    <a:p>
                      <a:pPr marL="13335">
                        <a:lnSpc>
                          <a:spcPct val="107000"/>
                        </a:lnSpc>
                        <a:spcBef>
                          <a:spcPts val="125"/>
                        </a:spcBef>
                        <a:spcAft>
                          <a:spcPts val="0"/>
                        </a:spcAft>
                      </a:pPr>
                      <a:r>
                        <a:rPr lang="en-US" sz="850" b="1">
                          <a:solidFill>
                            <a:schemeClr val="tx1"/>
                          </a:solidFill>
                          <a:effectLst/>
                        </a:rPr>
                        <a:t>Deniz</a:t>
                      </a:r>
                      <a:r>
                        <a:rPr lang="en-US" sz="850" b="1" spc="5">
                          <a:solidFill>
                            <a:schemeClr val="tx1"/>
                          </a:solidFill>
                          <a:effectLst/>
                        </a:rPr>
                        <a:t> </a:t>
                      </a:r>
                      <a:r>
                        <a:rPr lang="en-US" sz="850" b="1">
                          <a:solidFill>
                            <a:schemeClr val="tx1"/>
                          </a:solidFill>
                          <a:effectLst/>
                        </a:rPr>
                        <a:t>ve Liman</a:t>
                      </a:r>
                      <a:r>
                        <a:rPr lang="en-US" sz="850" b="1" spc="5">
                          <a:solidFill>
                            <a:schemeClr val="tx1"/>
                          </a:solidFill>
                          <a:effectLst/>
                        </a:rPr>
                        <a:t> </a:t>
                      </a:r>
                      <a:r>
                        <a:rPr lang="en-US" sz="850" b="1">
                          <a:solidFill>
                            <a:schemeClr val="tx1"/>
                          </a:solidFill>
                          <a:effectLst/>
                        </a:rPr>
                        <a:t>İşletmeciliği</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358391748"/>
                  </a:ext>
                </a:extLst>
              </a:tr>
              <a:tr h="98858">
                <a:tc>
                  <a:txBody>
                    <a:bodyPr/>
                    <a:lstStyle/>
                    <a:p>
                      <a:pPr marL="13335">
                        <a:lnSpc>
                          <a:spcPct val="107000"/>
                        </a:lnSpc>
                        <a:spcBef>
                          <a:spcPts val="125"/>
                        </a:spcBef>
                        <a:spcAft>
                          <a:spcPts val="0"/>
                        </a:spcAft>
                      </a:pPr>
                      <a:r>
                        <a:rPr lang="en-US" sz="850" b="1">
                          <a:solidFill>
                            <a:schemeClr val="tx1"/>
                          </a:solidFill>
                          <a:effectLst/>
                        </a:rPr>
                        <a:t>Dış Ticaret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669374894"/>
                  </a:ext>
                </a:extLst>
              </a:tr>
              <a:tr h="98858">
                <a:tc>
                  <a:txBody>
                    <a:bodyPr/>
                    <a:lstStyle/>
                    <a:p>
                      <a:pPr marL="13335">
                        <a:lnSpc>
                          <a:spcPct val="107000"/>
                        </a:lnSpc>
                        <a:spcBef>
                          <a:spcPts val="125"/>
                        </a:spcBef>
                        <a:spcAft>
                          <a:spcPts val="0"/>
                        </a:spcAft>
                      </a:pPr>
                      <a:r>
                        <a:rPr lang="en-US" sz="850" b="1">
                          <a:solidFill>
                            <a:schemeClr val="tx1"/>
                          </a:solidFill>
                          <a:effectLst/>
                        </a:rPr>
                        <a:t>Emlak Yönetimi</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343851570"/>
                  </a:ext>
                </a:extLst>
              </a:tr>
              <a:tr h="98858">
                <a:tc>
                  <a:txBody>
                    <a:bodyPr/>
                    <a:lstStyle/>
                    <a:p>
                      <a:pPr marL="13335">
                        <a:lnSpc>
                          <a:spcPct val="107000"/>
                        </a:lnSpc>
                        <a:spcBef>
                          <a:spcPts val="125"/>
                        </a:spcBef>
                        <a:spcAft>
                          <a:spcPts val="0"/>
                        </a:spcAft>
                      </a:pPr>
                      <a:r>
                        <a:rPr lang="en-US" sz="850" b="1">
                          <a:solidFill>
                            <a:schemeClr val="tx1"/>
                          </a:solidFill>
                          <a:effectLst/>
                        </a:rPr>
                        <a:t>Enerji</a:t>
                      </a:r>
                      <a:r>
                        <a:rPr lang="en-US" sz="850" b="1" spc="5">
                          <a:solidFill>
                            <a:schemeClr val="tx1"/>
                          </a:solidFill>
                          <a:effectLst/>
                        </a:rPr>
                        <a:t> </a:t>
                      </a:r>
                      <a:r>
                        <a:rPr lang="en-US" sz="850" b="1">
                          <a:solidFill>
                            <a:schemeClr val="tx1"/>
                          </a:solidFill>
                          <a:effectLst/>
                        </a:rPr>
                        <a:t>Tesisleri</a:t>
                      </a:r>
                      <a:r>
                        <a:rPr lang="en-US" sz="850" b="1" spc="5">
                          <a:solidFill>
                            <a:schemeClr val="tx1"/>
                          </a:solidFill>
                          <a:effectLst/>
                        </a:rPr>
                        <a:t> </a:t>
                      </a:r>
                      <a:r>
                        <a:rPr lang="en-US" sz="850" b="1">
                          <a:solidFill>
                            <a:schemeClr val="tx1"/>
                          </a:solidFill>
                          <a:effectLst/>
                        </a:rPr>
                        <a:t>İşletmeciliği</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881630992"/>
                  </a:ext>
                </a:extLst>
              </a:tr>
              <a:tr h="98858">
                <a:tc>
                  <a:txBody>
                    <a:bodyPr/>
                    <a:lstStyle/>
                    <a:p>
                      <a:pPr marL="13335">
                        <a:lnSpc>
                          <a:spcPct val="107000"/>
                        </a:lnSpc>
                        <a:spcBef>
                          <a:spcPts val="125"/>
                        </a:spcBef>
                        <a:spcAft>
                          <a:spcPts val="0"/>
                        </a:spcAft>
                      </a:pPr>
                      <a:r>
                        <a:rPr lang="en-US" sz="850" b="1">
                          <a:solidFill>
                            <a:schemeClr val="tx1"/>
                          </a:solidFill>
                          <a:effectLst/>
                        </a:rPr>
                        <a:t>Hava Lojistiği</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911413837"/>
                  </a:ext>
                </a:extLst>
              </a:tr>
              <a:tr h="98858">
                <a:tc>
                  <a:txBody>
                    <a:bodyPr/>
                    <a:lstStyle/>
                    <a:p>
                      <a:pPr marL="13335">
                        <a:lnSpc>
                          <a:spcPct val="107000"/>
                        </a:lnSpc>
                        <a:spcBef>
                          <a:spcPts val="125"/>
                        </a:spcBef>
                        <a:spcAft>
                          <a:spcPts val="0"/>
                        </a:spcAft>
                      </a:pPr>
                      <a:r>
                        <a:rPr lang="en-US" sz="850" b="1">
                          <a:solidFill>
                            <a:schemeClr val="tx1"/>
                          </a:solidFill>
                          <a:effectLst/>
                        </a:rPr>
                        <a:t>İnsan Kaynakları</a:t>
                      </a:r>
                      <a:r>
                        <a:rPr lang="en-US" sz="850" b="1" spc="5">
                          <a:solidFill>
                            <a:schemeClr val="tx1"/>
                          </a:solidFill>
                          <a:effectLst/>
                        </a:rPr>
                        <a:t> </a:t>
                      </a:r>
                      <a:r>
                        <a:rPr lang="en-US" sz="850" b="1">
                          <a:solidFill>
                            <a:schemeClr val="tx1"/>
                          </a:solidFill>
                          <a:effectLst/>
                        </a:rPr>
                        <a:t>Yönetimi</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174681775"/>
                  </a:ext>
                </a:extLst>
              </a:tr>
              <a:tr h="98858">
                <a:tc>
                  <a:txBody>
                    <a:bodyPr/>
                    <a:lstStyle/>
                    <a:p>
                      <a:pPr marL="13335">
                        <a:lnSpc>
                          <a:spcPct val="107000"/>
                        </a:lnSpc>
                        <a:spcBef>
                          <a:spcPts val="125"/>
                        </a:spcBef>
                        <a:spcAft>
                          <a:spcPts val="0"/>
                        </a:spcAft>
                      </a:pPr>
                      <a:r>
                        <a:rPr lang="en-US" sz="850" b="1">
                          <a:solidFill>
                            <a:schemeClr val="tx1"/>
                          </a:solidFill>
                          <a:effectLst/>
                        </a:rPr>
                        <a:t>İşletme Yönetimi</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372594419"/>
                  </a:ext>
                </a:extLst>
              </a:tr>
              <a:tr h="98858">
                <a:tc>
                  <a:txBody>
                    <a:bodyPr/>
                    <a:lstStyle/>
                    <a:p>
                      <a:pPr marL="13335">
                        <a:lnSpc>
                          <a:spcPct val="107000"/>
                        </a:lnSpc>
                        <a:spcBef>
                          <a:spcPts val="125"/>
                        </a:spcBef>
                        <a:spcAft>
                          <a:spcPts val="0"/>
                        </a:spcAft>
                      </a:pPr>
                      <a:r>
                        <a:rPr lang="en-US" sz="850" b="1">
                          <a:solidFill>
                            <a:schemeClr val="tx1"/>
                          </a:solidFill>
                          <a:effectLst/>
                        </a:rPr>
                        <a:t>Kooperatifçilik</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810917930"/>
                  </a:ext>
                </a:extLst>
              </a:tr>
              <a:tr h="98858">
                <a:tc>
                  <a:txBody>
                    <a:bodyPr/>
                    <a:lstStyle/>
                    <a:p>
                      <a:pPr marL="13335">
                        <a:lnSpc>
                          <a:spcPct val="107000"/>
                        </a:lnSpc>
                        <a:spcBef>
                          <a:spcPts val="125"/>
                        </a:spcBef>
                        <a:spcAft>
                          <a:spcPts val="0"/>
                        </a:spcAft>
                      </a:pPr>
                      <a:r>
                        <a:rPr lang="en-US" sz="850" b="1">
                          <a:solidFill>
                            <a:schemeClr val="tx1"/>
                          </a:solidFill>
                          <a:effectLst/>
                        </a:rPr>
                        <a:t>Kültürel</a:t>
                      </a:r>
                      <a:r>
                        <a:rPr lang="en-US" sz="850" b="1" spc="5">
                          <a:solidFill>
                            <a:schemeClr val="tx1"/>
                          </a:solidFill>
                          <a:effectLst/>
                        </a:rPr>
                        <a:t> </a:t>
                      </a:r>
                      <a:r>
                        <a:rPr lang="en-US" sz="850" b="1">
                          <a:solidFill>
                            <a:schemeClr val="tx1"/>
                          </a:solidFill>
                          <a:effectLst/>
                        </a:rPr>
                        <a:t>Miras ve Turizm</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781504351"/>
                  </a:ext>
                </a:extLst>
              </a:tr>
              <a:tr h="98858">
                <a:tc>
                  <a:txBody>
                    <a:bodyPr/>
                    <a:lstStyle/>
                    <a:p>
                      <a:pPr marL="13335">
                        <a:lnSpc>
                          <a:spcPct val="107000"/>
                        </a:lnSpc>
                        <a:spcBef>
                          <a:spcPts val="125"/>
                        </a:spcBef>
                        <a:spcAft>
                          <a:spcPts val="0"/>
                        </a:spcAft>
                      </a:pPr>
                      <a:r>
                        <a:rPr lang="en-US" sz="850" b="1">
                          <a:solidFill>
                            <a:schemeClr val="tx1"/>
                          </a:solidFill>
                          <a:effectLst/>
                        </a:rPr>
                        <a:t>Lojistik</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96011532"/>
                  </a:ext>
                </a:extLst>
              </a:tr>
              <a:tr h="98858">
                <a:tc>
                  <a:txBody>
                    <a:bodyPr/>
                    <a:lstStyle/>
                    <a:p>
                      <a:pPr marL="13335">
                        <a:lnSpc>
                          <a:spcPct val="107000"/>
                        </a:lnSpc>
                        <a:spcBef>
                          <a:spcPts val="125"/>
                        </a:spcBef>
                        <a:spcAft>
                          <a:spcPts val="0"/>
                        </a:spcAft>
                      </a:pPr>
                      <a:r>
                        <a:rPr lang="en-US" sz="850" b="1">
                          <a:solidFill>
                            <a:schemeClr val="tx1"/>
                          </a:solidFill>
                          <a:effectLst/>
                        </a:rPr>
                        <a:t>Marina</a:t>
                      </a:r>
                      <a:r>
                        <a:rPr lang="en-US" sz="850" b="1" spc="5">
                          <a:solidFill>
                            <a:schemeClr val="tx1"/>
                          </a:solidFill>
                          <a:effectLst/>
                        </a:rPr>
                        <a:t> </a:t>
                      </a:r>
                      <a:r>
                        <a:rPr lang="en-US" sz="850" b="1">
                          <a:solidFill>
                            <a:schemeClr val="tx1"/>
                          </a:solidFill>
                          <a:effectLst/>
                        </a:rPr>
                        <a:t>ve Yat İşletmeciliği</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117909825"/>
                  </a:ext>
                </a:extLst>
              </a:tr>
              <a:tr h="98858">
                <a:tc>
                  <a:txBody>
                    <a:bodyPr/>
                    <a:lstStyle/>
                    <a:p>
                      <a:pPr marL="13335">
                        <a:lnSpc>
                          <a:spcPct val="107000"/>
                        </a:lnSpc>
                        <a:spcBef>
                          <a:spcPts val="125"/>
                        </a:spcBef>
                        <a:spcAft>
                          <a:spcPts val="0"/>
                        </a:spcAft>
                      </a:pPr>
                      <a:r>
                        <a:rPr lang="en-US" sz="850" b="1">
                          <a:solidFill>
                            <a:schemeClr val="tx1"/>
                          </a:solidFill>
                          <a:effectLst/>
                        </a:rPr>
                        <a:t>Marka İletişimi</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885394555"/>
                  </a:ext>
                </a:extLst>
              </a:tr>
              <a:tr h="156424">
                <a:tc>
                  <a:txBody>
                    <a:bodyPr/>
                    <a:lstStyle/>
                    <a:p>
                      <a:pPr marL="13335">
                        <a:lnSpc>
                          <a:spcPct val="107000"/>
                        </a:lnSpc>
                        <a:spcBef>
                          <a:spcPts val="125"/>
                        </a:spcBef>
                        <a:spcAft>
                          <a:spcPts val="0"/>
                        </a:spcAft>
                      </a:pPr>
                      <a:r>
                        <a:rPr lang="en-US" sz="850" b="1">
                          <a:solidFill>
                            <a:schemeClr val="tx1"/>
                          </a:solidFill>
                          <a:effectLst/>
                        </a:rPr>
                        <a:t>Menkul</a:t>
                      </a:r>
                      <a:r>
                        <a:rPr lang="en-US" sz="850" b="1" spc="5">
                          <a:solidFill>
                            <a:schemeClr val="tx1"/>
                          </a:solidFill>
                          <a:effectLst/>
                        </a:rPr>
                        <a:t> </a:t>
                      </a:r>
                      <a:r>
                        <a:rPr lang="en-US" sz="850" b="1">
                          <a:solidFill>
                            <a:schemeClr val="tx1"/>
                          </a:solidFill>
                          <a:effectLst/>
                        </a:rPr>
                        <a:t>Kıymetler ve Sermaye Piyasası</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549715551"/>
                  </a:ext>
                </a:extLst>
              </a:tr>
              <a:tr h="98858">
                <a:tc>
                  <a:txBody>
                    <a:bodyPr/>
                    <a:lstStyle/>
                    <a:p>
                      <a:pPr marL="13335">
                        <a:lnSpc>
                          <a:spcPct val="107000"/>
                        </a:lnSpc>
                        <a:spcBef>
                          <a:spcPts val="125"/>
                        </a:spcBef>
                        <a:spcAft>
                          <a:spcPts val="0"/>
                        </a:spcAft>
                      </a:pPr>
                      <a:r>
                        <a:rPr lang="en-US" sz="850" b="1">
                          <a:solidFill>
                            <a:schemeClr val="tx1"/>
                          </a:solidFill>
                          <a:effectLst/>
                        </a:rPr>
                        <a:t>Moda Yönetimi</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639404778"/>
                  </a:ext>
                </a:extLst>
              </a:tr>
              <a:tr h="98858">
                <a:tc>
                  <a:txBody>
                    <a:bodyPr/>
                    <a:lstStyle/>
                    <a:p>
                      <a:pPr marL="13335">
                        <a:lnSpc>
                          <a:spcPct val="107000"/>
                        </a:lnSpc>
                        <a:spcBef>
                          <a:spcPts val="125"/>
                        </a:spcBef>
                        <a:spcAft>
                          <a:spcPts val="0"/>
                        </a:spcAft>
                      </a:pPr>
                      <a:r>
                        <a:rPr lang="en-US" sz="850" b="1">
                          <a:solidFill>
                            <a:schemeClr val="tx1"/>
                          </a:solidFill>
                          <a:effectLst/>
                        </a:rPr>
                        <a:t>Muhasebe</a:t>
                      </a:r>
                      <a:r>
                        <a:rPr lang="en-US" sz="850" b="1" spc="5">
                          <a:solidFill>
                            <a:schemeClr val="tx1"/>
                          </a:solidFill>
                          <a:effectLst/>
                        </a:rPr>
                        <a:t> </a:t>
                      </a:r>
                      <a:r>
                        <a:rPr lang="en-US" sz="850" b="1">
                          <a:solidFill>
                            <a:schemeClr val="tx1"/>
                          </a:solidFill>
                          <a:effectLst/>
                        </a:rPr>
                        <a:t>ve Vergi Uygulamaları</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961347854"/>
                  </a:ext>
                </a:extLst>
              </a:tr>
              <a:tr h="98858">
                <a:tc>
                  <a:txBody>
                    <a:bodyPr/>
                    <a:lstStyle/>
                    <a:p>
                      <a:pPr marL="13335">
                        <a:lnSpc>
                          <a:spcPct val="107000"/>
                        </a:lnSpc>
                        <a:spcBef>
                          <a:spcPts val="125"/>
                        </a:spcBef>
                        <a:spcAft>
                          <a:spcPts val="0"/>
                        </a:spcAft>
                      </a:pPr>
                      <a:r>
                        <a:rPr lang="en-US" sz="850" b="1">
                          <a:solidFill>
                            <a:schemeClr val="tx1"/>
                          </a:solidFill>
                          <a:effectLst/>
                        </a:rPr>
                        <a:t>Otobüs Kaptanlığı</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955565426"/>
                  </a:ext>
                </a:extLst>
              </a:tr>
              <a:tr h="98858">
                <a:tc>
                  <a:txBody>
                    <a:bodyPr/>
                    <a:lstStyle/>
                    <a:p>
                      <a:pPr marL="13335">
                        <a:lnSpc>
                          <a:spcPct val="107000"/>
                        </a:lnSpc>
                        <a:spcBef>
                          <a:spcPts val="125"/>
                        </a:spcBef>
                        <a:spcAft>
                          <a:spcPts val="0"/>
                        </a:spcAft>
                      </a:pPr>
                      <a:r>
                        <a:rPr lang="en-US" sz="850" b="1">
                          <a:solidFill>
                            <a:schemeClr val="tx1"/>
                          </a:solidFill>
                          <a:effectLst/>
                        </a:rPr>
                        <a:t>Pazarlama</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18635177"/>
                  </a:ext>
                </a:extLst>
              </a:tr>
              <a:tr h="115783">
                <a:tc>
                  <a:txBody>
                    <a:bodyPr/>
                    <a:lstStyle/>
                    <a:p>
                      <a:pPr marL="13335">
                        <a:lnSpc>
                          <a:spcPct val="107000"/>
                        </a:lnSpc>
                        <a:spcBef>
                          <a:spcPts val="125"/>
                        </a:spcBef>
                        <a:spcAft>
                          <a:spcPts val="0"/>
                        </a:spcAft>
                      </a:pPr>
                      <a:r>
                        <a:rPr lang="en-US" sz="850" b="1" dirty="0" err="1">
                          <a:solidFill>
                            <a:schemeClr val="tx1"/>
                          </a:solidFill>
                          <a:effectLst/>
                        </a:rPr>
                        <a:t>Perakende</a:t>
                      </a:r>
                      <a:r>
                        <a:rPr lang="en-US" sz="850" b="1" spc="5" dirty="0">
                          <a:solidFill>
                            <a:schemeClr val="tx1"/>
                          </a:solidFill>
                          <a:effectLst/>
                        </a:rPr>
                        <a:t> </a:t>
                      </a:r>
                      <a:r>
                        <a:rPr lang="en-US" sz="850" b="1" dirty="0" err="1">
                          <a:solidFill>
                            <a:schemeClr val="tx1"/>
                          </a:solidFill>
                          <a:effectLst/>
                        </a:rPr>
                        <a:t>Satış</a:t>
                      </a:r>
                      <a:r>
                        <a:rPr lang="en-US" sz="850" b="1" dirty="0">
                          <a:solidFill>
                            <a:schemeClr val="tx1"/>
                          </a:solidFill>
                          <a:effectLst/>
                        </a:rPr>
                        <a:t> </a:t>
                      </a:r>
                      <a:r>
                        <a:rPr lang="en-US" sz="850" b="1" dirty="0" err="1">
                          <a:solidFill>
                            <a:schemeClr val="tx1"/>
                          </a:solidFill>
                          <a:effectLst/>
                        </a:rPr>
                        <a:t>ve</a:t>
                      </a:r>
                      <a:r>
                        <a:rPr lang="en-US" sz="850" b="1" dirty="0">
                          <a:solidFill>
                            <a:schemeClr val="tx1"/>
                          </a:solidFill>
                          <a:effectLst/>
                        </a:rPr>
                        <a:t> </a:t>
                      </a:r>
                      <a:r>
                        <a:rPr lang="en-US" sz="850" b="1" dirty="0" err="1">
                          <a:solidFill>
                            <a:schemeClr val="tx1"/>
                          </a:solidFill>
                          <a:effectLst/>
                        </a:rPr>
                        <a:t>Mağaza</a:t>
                      </a:r>
                      <a:r>
                        <a:rPr lang="en-US" sz="850" b="1" spc="5" dirty="0">
                          <a:solidFill>
                            <a:schemeClr val="tx1"/>
                          </a:solidFill>
                          <a:effectLst/>
                        </a:rPr>
                        <a:t> </a:t>
                      </a:r>
                      <a:r>
                        <a:rPr lang="en-US" sz="850" b="1" dirty="0" err="1">
                          <a:solidFill>
                            <a:schemeClr val="tx1"/>
                          </a:solidFill>
                          <a:effectLst/>
                        </a:rPr>
                        <a:t>Yönetimi</a:t>
                      </a:r>
                      <a:endParaRPr lang="tr-TR" sz="85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216010627"/>
                  </a:ext>
                </a:extLst>
              </a:tr>
              <a:tr h="98858">
                <a:tc>
                  <a:txBody>
                    <a:bodyPr/>
                    <a:lstStyle/>
                    <a:p>
                      <a:pPr marL="13335">
                        <a:lnSpc>
                          <a:spcPct val="107000"/>
                        </a:lnSpc>
                        <a:spcBef>
                          <a:spcPts val="125"/>
                        </a:spcBef>
                        <a:spcAft>
                          <a:spcPts val="0"/>
                        </a:spcAft>
                      </a:pPr>
                      <a:r>
                        <a:rPr lang="en-US" sz="850" b="1">
                          <a:solidFill>
                            <a:schemeClr val="tx1"/>
                          </a:solidFill>
                          <a:effectLst/>
                        </a:rPr>
                        <a:t>Posta Hizmetleri</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236157270"/>
                  </a:ext>
                </a:extLst>
              </a:tr>
              <a:tr h="98858">
                <a:tc>
                  <a:txBody>
                    <a:bodyPr/>
                    <a:lstStyle/>
                    <a:p>
                      <a:pPr marL="13335">
                        <a:lnSpc>
                          <a:spcPct val="107000"/>
                        </a:lnSpc>
                        <a:spcBef>
                          <a:spcPts val="125"/>
                        </a:spcBef>
                        <a:spcAft>
                          <a:spcPts val="0"/>
                        </a:spcAft>
                      </a:pPr>
                      <a:r>
                        <a:rPr lang="en-US" sz="850" b="1">
                          <a:solidFill>
                            <a:schemeClr val="tx1"/>
                          </a:solidFill>
                          <a:effectLst/>
                        </a:rPr>
                        <a:t>Sağlık Kurumları İşletmeciliği</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156704604"/>
                  </a:ext>
                </a:extLst>
              </a:tr>
              <a:tr h="98858">
                <a:tc>
                  <a:txBody>
                    <a:bodyPr/>
                    <a:lstStyle/>
                    <a:p>
                      <a:pPr marL="13335">
                        <a:lnSpc>
                          <a:spcPct val="107000"/>
                        </a:lnSpc>
                        <a:spcBef>
                          <a:spcPts val="125"/>
                        </a:spcBef>
                        <a:spcAft>
                          <a:spcPts val="0"/>
                        </a:spcAft>
                      </a:pPr>
                      <a:r>
                        <a:rPr lang="en-US" sz="850" b="1">
                          <a:solidFill>
                            <a:schemeClr val="tx1"/>
                          </a:solidFill>
                          <a:effectLst/>
                        </a:rPr>
                        <a:t>Sivil Havacılık Kabin</a:t>
                      </a:r>
                      <a:r>
                        <a:rPr lang="en-US" sz="850" b="1" spc="5">
                          <a:solidFill>
                            <a:schemeClr val="tx1"/>
                          </a:solidFill>
                          <a:effectLst/>
                        </a:rPr>
                        <a:t> </a:t>
                      </a:r>
                      <a:r>
                        <a:rPr lang="en-US" sz="850" b="1">
                          <a:solidFill>
                            <a:schemeClr val="tx1"/>
                          </a:solidFill>
                          <a:effectLst/>
                        </a:rPr>
                        <a:t>Hizmetleri</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839820372"/>
                  </a:ext>
                </a:extLst>
              </a:tr>
              <a:tr h="98858">
                <a:tc>
                  <a:txBody>
                    <a:bodyPr/>
                    <a:lstStyle/>
                    <a:p>
                      <a:pPr marL="13335">
                        <a:lnSpc>
                          <a:spcPct val="107000"/>
                        </a:lnSpc>
                        <a:spcBef>
                          <a:spcPts val="125"/>
                        </a:spcBef>
                        <a:spcAft>
                          <a:spcPts val="0"/>
                        </a:spcAft>
                      </a:pPr>
                      <a:r>
                        <a:rPr lang="en-US" sz="850" b="1">
                          <a:solidFill>
                            <a:schemeClr val="tx1"/>
                          </a:solidFill>
                          <a:effectLst/>
                        </a:rPr>
                        <a:t>Sivil Hava Ulaştırma İşletmeciliği</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848837503"/>
                  </a:ext>
                </a:extLst>
              </a:tr>
              <a:tr h="98858">
                <a:tc>
                  <a:txBody>
                    <a:bodyPr/>
                    <a:lstStyle/>
                    <a:p>
                      <a:pPr marL="13335">
                        <a:lnSpc>
                          <a:spcPct val="107000"/>
                        </a:lnSpc>
                        <a:spcBef>
                          <a:spcPts val="125"/>
                        </a:spcBef>
                        <a:spcAft>
                          <a:spcPts val="0"/>
                        </a:spcAft>
                      </a:pPr>
                      <a:r>
                        <a:rPr lang="en-US" sz="850" b="1">
                          <a:solidFill>
                            <a:schemeClr val="tx1"/>
                          </a:solidFill>
                          <a:effectLst/>
                        </a:rPr>
                        <a:t>Sosyal Güvenlik</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495371369"/>
                  </a:ext>
                </a:extLst>
              </a:tr>
              <a:tr h="98858">
                <a:tc>
                  <a:txBody>
                    <a:bodyPr/>
                    <a:lstStyle/>
                    <a:p>
                      <a:pPr marL="13335">
                        <a:lnSpc>
                          <a:spcPct val="107000"/>
                        </a:lnSpc>
                        <a:spcBef>
                          <a:spcPts val="125"/>
                        </a:spcBef>
                        <a:spcAft>
                          <a:spcPts val="0"/>
                        </a:spcAft>
                      </a:pPr>
                      <a:r>
                        <a:rPr lang="en-US" sz="850" b="1">
                          <a:solidFill>
                            <a:schemeClr val="tx1"/>
                          </a:solidFill>
                          <a:effectLst/>
                        </a:rPr>
                        <a:t>Tarımsal İşletmecilik</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682488953"/>
                  </a:ext>
                </a:extLst>
              </a:tr>
              <a:tr h="98858">
                <a:tc>
                  <a:txBody>
                    <a:bodyPr/>
                    <a:lstStyle/>
                    <a:p>
                      <a:pPr marL="13335">
                        <a:lnSpc>
                          <a:spcPct val="107000"/>
                        </a:lnSpc>
                        <a:spcBef>
                          <a:spcPts val="125"/>
                        </a:spcBef>
                        <a:spcAft>
                          <a:spcPts val="0"/>
                        </a:spcAft>
                      </a:pPr>
                      <a:r>
                        <a:rPr lang="en-US" sz="850" b="1">
                          <a:solidFill>
                            <a:schemeClr val="tx1"/>
                          </a:solidFill>
                          <a:effectLst/>
                        </a:rPr>
                        <a:t>Turist Rehberliği</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588236673"/>
                  </a:ext>
                </a:extLst>
              </a:tr>
              <a:tr h="98858">
                <a:tc>
                  <a:txBody>
                    <a:bodyPr/>
                    <a:lstStyle/>
                    <a:p>
                      <a:pPr marL="13335">
                        <a:lnSpc>
                          <a:spcPct val="107000"/>
                        </a:lnSpc>
                        <a:spcBef>
                          <a:spcPts val="125"/>
                        </a:spcBef>
                        <a:spcAft>
                          <a:spcPts val="0"/>
                        </a:spcAft>
                      </a:pPr>
                      <a:r>
                        <a:rPr lang="en-US" sz="850" b="1">
                          <a:solidFill>
                            <a:schemeClr val="tx1"/>
                          </a:solidFill>
                          <a:effectLst/>
                        </a:rPr>
                        <a:t>Turizm Animasyonu</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122424077"/>
                  </a:ext>
                </a:extLst>
              </a:tr>
              <a:tr h="98858">
                <a:tc>
                  <a:txBody>
                    <a:bodyPr/>
                    <a:lstStyle/>
                    <a:p>
                      <a:pPr marL="13335">
                        <a:lnSpc>
                          <a:spcPct val="107000"/>
                        </a:lnSpc>
                        <a:spcBef>
                          <a:spcPts val="125"/>
                        </a:spcBef>
                        <a:spcAft>
                          <a:spcPts val="0"/>
                        </a:spcAft>
                      </a:pPr>
                      <a:r>
                        <a:rPr lang="en-US" sz="850" b="1">
                          <a:solidFill>
                            <a:schemeClr val="tx1"/>
                          </a:solidFill>
                          <a:effectLst/>
                        </a:rPr>
                        <a:t>Turizm ve Otel İşletmeciliği</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539379980"/>
                  </a:ext>
                </a:extLst>
              </a:tr>
              <a:tr h="98858">
                <a:tc>
                  <a:txBody>
                    <a:bodyPr/>
                    <a:lstStyle/>
                    <a:p>
                      <a:pPr marL="13335">
                        <a:lnSpc>
                          <a:spcPct val="107000"/>
                        </a:lnSpc>
                        <a:spcBef>
                          <a:spcPts val="125"/>
                        </a:spcBef>
                        <a:spcAft>
                          <a:spcPts val="0"/>
                        </a:spcAft>
                      </a:pPr>
                      <a:r>
                        <a:rPr lang="en-US" sz="850" b="1">
                          <a:solidFill>
                            <a:schemeClr val="tx1"/>
                          </a:solidFill>
                          <a:effectLst/>
                        </a:rPr>
                        <a:t>Turizm ve Seyahat Hizmetleri</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a:solidFill>
                            <a:schemeClr val="tx1"/>
                          </a:solidFill>
                          <a:effectLst/>
                        </a:rPr>
                        <a:t>TYT</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32618538"/>
                  </a:ext>
                </a:extLst>
              </a:tr>
              <a:tr h="98858">
                <a:tc>
                  <a:txBody>
                    <a:bodyPr/>
                    <a:lstStyle/>
                    <a:p>
                      <a:pPr marL="13335">
                        <a:lnSpc>
                          <a:spcPct val="107000"/>
                        </a:lnSpc>
                        <a:spcBef>
                          <a:spcPts val="125"/>
                        </a:spcBef>
                        <a:spcAft>
                          <a:spcPts val="0"/>
                        </a:spcAft>
                      </a:pPr>
                      <a:r>
                        <a:rPr lang="en-US" sz="850" b="1">
                          <a:solidFill>
                            <a:schemeClr val="tx1"/>
                          </a:solidFill>
                          <a:effectLst/>
                        </a:rPr>
                        <a:t>Uçuş Harekat Yöneticiliği</a:t>
                      </a:r>
                      <a:endParaRPr lang="tr-TR" sz="85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50" b="1" dirty="0">
                          <a:solidFill>
                            <a:schemeClr val="tx1"/>
                          </a:solidFill>
                          <a:effectLst/>
                        </a:rPr>
                        <a:t>TYT</a:t>
                      </a:r>
                      <a:endParaRPr lang="tr-TR" sz="85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35797765"/>
                  </a:ext>
                </a:extLst>
              </a:tr>
            </a:tbl>
          </a:graphicData>
        </a:graphic>
      </p:graphicFrame>
    </p:spTree>
    <p:custDataLst>
      <p:tags r:id="rId1"/>
    </p:custDataLst>
    <p:extLst>
      <p:ext uri="{BB962C8B-B14F-4D97-AF65-F5344CB8AC3E}">
        <p14:creationId xmlns:p14="http://schemas.microsoft.com/office/powerpoint/2010/main" val="52415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Aft>
                <a:spcPts val="0"/>
              </a:spcAft>
              <a:defRPr/>
            </a:pPr>
            <a:r>
              <a:rPr lang="tr-TR" altLang="tr-TR" sz="6000" b="1" dirty="0"/>
              <a:t>Ulaştırma Hizmetleri </a:t>
            </a:r>
            <a:r>
              <a:rPr lang="tr-TR" sz="6000" b="1" dirty="0">
                <a:solidFill>
                  <a:sysClr val="window" lastClr="FFFFFF"/>
                </a:solidFill>
              </a:rPr>
              <a:t>Alanı</a:t>
            </a:r>
            <a:endParaRPr lang="id-ID" sz="6000" dirty="0">
              <a:solidFill>
                <a:sysClr val="window" lastClr="FFFFFF"/>
              </a:solidFill>
            </a:endParaRP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145494" y="3463054"/>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4251026" y="3159881"/>
            <a:ext cx="2159435" cy="1407655"/>
            <a:chOff x="1929749" y="747482"/>
            <a:chExt cx="2535260" cy="7403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2015497" y="757541"/>
              <a:ext cx="2449512" cy="730250"/>
              <a:chOff x="2015497" y="757541"/>
              <a:chExt cx="2449512" cy="730250"/>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2015497" y="791158"/>
                <a:ext cx="2363763" cy="647459"/>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latin typeface="+mn-lt"/>
                  </a:rPr>
                  <a:t>      </a:t>
                </a:r>
                <a:r>
                  <a:rPr lang="tr-TR" sz="1200" b="1" dirty="0" smtClean="0">
                    <a:latin typeface="+mn-lt"/>
                  </a:rPr>
                  <a:t>Ulaştırma Hizmetleri </a:t>
                </a:r>
                <a:r>
                  <a:rPr lang="tr-TR" sz="1200" b="1" dirty="0">
                    <a:latin typeface="+mn-lt"/>
                  </a:rPr>
                  <a:t>ön lisans programını tamamlayanlar dikey geçiş sınavı (DGS) ile </a:t>
                </a:r>
                <a:r>
                  <a:rPr lang="tr-TR" sz="1200" b="1" dirty="0" smtClean="0">
                    <a:latin typeface="+mn-lt"/>
                  </a:rPr>
                  <a:t>tablodaki </a:t>
                </a:r>
                <a:r>
                  <a:rPr lang="tr-TR" sz="1200" b="1" dirty="0">
                    <a:latin typeface="+mn-lt"/>
                  </a:rPr>
                  <a:t>lisans programlarına geçiş </a:t>
                </a:r>
                <a:r>
                  <a:rPr lang="tr-TR" sz="1200" b="1" dirty="0" smtClean="0">
                    <a:latin typeface="+mn-lt"/>
                  </a:rPr>
                  <a:t>yapabilirler.</a:t>
                </a:r>
                <a:endParaRPr kumimoji="0" lang="id-ID" sz="1200" b="1" i="0" u="none" strike="noStrike" kern="0" cap="none" spc="0" normalizeH="0" baseline="0" noProof="0" dirty="0">
                  <a:ln>
                    <a:noFill/>
                  </a:ln>
                  <a:effectLst/>
                  <a:uLnTx/>
                  <a:uFillTx/>
                  <a:latin typeface="+mn-lt"/>
                </a:endParaRPr>
              </a:p>
            </p:txBody>
          </p:sp>
        </p:grpSp>
      </p:gr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833" y="1010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512462" y="810895"/>
            <a:ext cx="4556619"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sp>
        <p:nvSpPr>
          <p:cNvPr id="4" name="Dikdörtgen 3"/>
          <p:cNvSpPr/>
          <p:nvPr/>
        </p:nvSpPr>
        <p:spPr>
          <a:xfrm>
            <a:off x="330181" y="1344474"/>
            <a:ext cx="2545977" cy="3093154"/>
          </a:xfrm>
          <a:prstGeom prst="rect">
            <a:avLst/>
          </a:prstGeom>
        </p:spPr>
        <p:txBody>
          <a:bodyPr wrap="square">
            <a:spAutoFit/>
          </a:bodyPr>
          <a:lstStyle/>
          <a:p>
            <a:pPr algn="just" fontAlgn="b"/>
            <a:r>
              <a:rPr lang="tr-TR" b="1" dirty="0" smtClean="0">
                <a:solidFill>
                  <a:srgbClr val="000000"/>
                </a:solidFill>
              </a:rPr>
              <a:t>Ulaştırma Hizmetleri </a:t>
            </a:r>
            <a:r>
              <a:rPr lang="tr-TR" b="1" dirty="0" err="1" smtClean="0">
                <a:solidFill>
                  <a:srgbClr val="000000"/>
                </a:solidFill>
              </a:rPr>
              <a:t>önlisans</a:t>
            </a:r>
            <a:r>
              <a:rPr lang="tr-TR" b="1" dirty="0" smtClean="0">
                <a:solidFill>
                  <a:srgbClr val="000000"/>
                </a:solidFill>
              </a:rPr>
              <a:t> bölümlerinden </a:t>
            </a:r>
            <a:r>
              <a:rPr lang="tr-TR" b="1" dirty="0">
                <a:solidFill>
                  <a:srgbClr val="000000"/>
                </a:solidFill>
              </a:rPr>
              <a:t>mezun olan adaylar DGS ( Dikey Geçiş Sınavı ) ile 4 yıllık bölümlere geçiş yapabilmektedirler. Ulaştırma Hizmetleri</a:t>
            </a:r>
            <a:r>
              <a:rPr lang="tr-TR" b="1" dirty="0" smtClean="0">
                <a:solidFill>
                  <a:srgbClr val="000000"/>
                </a:solidFill>
              </a:rPr>
              <a:t> </a:t>
            </a:r>
            <a:r>
              <a:rPr lang="tr-TR" b="1" dirty="0">
                <a:solidFill>
                  <a:srgbClr val="000000"/>
                </a:solidFill>
              </a:rPr>
              <a:t>mezunu olarak adayların DGS ile geçiş yapabileceği 4 yıllık bölümler: </a:t>
            </a:r>
          </a:p>
          <a:p>
            <a:pPr algn="just" fontAlgn="b"/>
            <a:endParaRPr lang="tr-TR" b="1" dirty="0" smtClean="0">
              <a:latin typeface="+mn-lt"/>
            </a:endParaRPr>
          </a:p>
          <a:p>
            <a:pPr algn="just" fontAlgn="b"/>
            <a:r>
              <a:rPr lang="tr-TR" b="1" dirty="0" smtClean="0">
                <a:latin typeface="+mn-lt"/>
              </a:rPr>
              <a:t>Lojistik</a:t>
            </a:r>
            <a:endParaRPr lang="tr-TR" b="1" dirty="0">
              <a:latin typeface="+mn-lt"/>
            </a:endParaRPr>
          </a:p>
          <a:p>
            <a:pPr algn="just" fontAlgn="b"/>
            <a:r>
              <a:rPr lang="tr-TR" b="1" dirty="0">
                <a:latin typeface="+mn-lt"/>
              </a:rPr>
              <a:t>Lojistik Yönetimi</a:t>
            </a:r>
          </a:p>
          <a:p>
            <a:pPr algn="just" fontAlgn="b"/>
            <a:r>
              <a:rPr lang="tr-TR" b="1" dirty="0">
                <a:latin typeface="+mn-lt"/>
              </a:rPr>
              <a:t>Ulaştırma Mühendisliği</a:t>
            </a:r>
          </a:p>
          <a:p>
            <a:pPr algn="just" fontAlgn="b"/>
            <a:r>
              <a:rPr lang="tr-TR" b="1" dirty="0">
                <a:latin typeface="+mn-lt"/>
              </a:rPr>
              <a:t>Ulaştırma ve Lojistik</a:t>
            </a:r>
          </a:p>
          <a:p>
            <a:pPr algn="just"/>
            <a:r>
              <a:rPr lang="tr-TR" b="1" dirty="0">
                <a:latin typeface="+mn-lt"/>
              </a:rPr>
              <a:t/>
            </a:r>
            <a:br>
              <a:rPr lang="tr-TR" b="1" dirty="0">
                <a:latin typeface="+mn-lt"/>
              </a:rPr>
            </a:br>
            <a:endParaRPr lang="tr-TR" b="1" dirty="0">
              <a:latin typeface="+mn-lt"/>
            </a:endParaRPr>
          </a:p>
        </p:txBody>
      </p:sp>
    </p:spTree>
    <p:custDataLst>
      <p:tags r:id="rId1"/>
    </p:custDataLst>
    <p:extLst>
      <p:ext uri="{BB962C8B-B14F-4D97-AF65-F5344CB8AC3E}">
        <p14:creationId xmlns:p14="http://schemas.microsoft.com/office/powerpoint/2010/main" val="195703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sz="4200" b="1" dirty="0" smtClean="0"/>
              <a:t>Konaklama </a:t>
            </a:r>
            <a:r>
              <a:rPr lang="tr-TR" altLang="tr-TR" sz="4200" b="1" dirty="0"/>
              <a:t>ve Seyahat Hizmetleri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51928" y="3286808"/>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smtClean="0">
                <a:solidFill>
                  <a:srgbClr val="00B050"/>
                </a:solidFill>
                <a:effectLst>
                  <a:outerShdw blurRad="38100" dist="38100" dir="2700000" algn="tl">
                    <a:srgbClr val="000000">
                      <a:alpha val="43137"/>
                    </a:srgbClr>
                  </a:outerShdw>
                </a:effectLst>
                <a:latin typeface="ubuntu"/>
              </a:rPr>
              <a:t>Hafsa Sultan M.T.A.L</a:t>
            </a:r>
            <a:endParaRPr lang="id-ID" sz="2400" b="1" dirty="0">
              <a:solidFill>
                <a:srgbClr val="00B050"/>
              </a:solidFill>
              <a:effectLst>
                <a:outerShdw blurRad="38100" dist="38100" dir="2700000" algn="tl">
                  <a:srgbClr val="000000">
                    <a:alpha val="43137"/>
                  </a:srgbClr>
                </a:outerShdw>
              </a:effectLst>
              <a:latin typeface="ubuntu"/>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47600F09-3738-49FE-B6F2-24FFCA6AD975}"/>
              </a:ext>
            </a:extLst>
          </p:cNvPr>
          <p:cNvSpPr txBox="1"/>
          <p:nvPr/>
        </p:nvSpPr>
        <p:spPr>
          <a:xfrm>
            <a:off x="5847685" y="3318655"/>
            <a:ext cx="2857043"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altLang="tr-TR" sz="1400" b="1" dirty="0" smtClean="0">
                <a:solidFill>
                  <a:srgbClr val="FF0000"/>
                </a:solidFill>
              </a:rPr>
              <a:t>Operasyon ve Rezervasyon</a:t>
            </a:r>
            <a:endParaRPr lang="tr-TR" altLang="tr-TR" sz="1400" dirty="0"/>
          </a:p>
        </p:txBody>
      </p:sp>
      <p:sp>
        <p:nvSpPr>
          <p:cNvPr id="46" name="Freeform 32">
            <a:extLst>
              <a:ext uri="{FF2B5EF4-FFF2-40B4-BE49-F238E27FC236}">
                <a16:creationId xmlns:a16="http://schemas.microsoft.com/office/drawing/2014/main" id="{74444165-31B0-4DE4-82A7-F22CFCD1183F}"/>
              </a:ext>
            </a:extLst>
          </p:cNvPr>
          <p:cNvSpPr>
            <a:spLocks/>
          </p:cNvSpPr>
          <p:nvPr/>
        </p:nvSpPr>
        <p:spPr bwMode="auto">
          <a:xfrm>
            <a:off x="3545009" y="3524261"/>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2"/>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316105" y="4245040"/>
              <a:ext cx="2583235" cy="483153"/>
            </a:xfrm>
            <a:prstGeom prst="rect">
              <a:avLst/>
            </a:prstGeom>
            <a:noFill/>
          </p:spPr>
          <p:txBody>
            <a:bodyPr wrap="square" rtlCol="0">
              <a:spAutoFit/>
            </a:bodyPr>
            <a:lstStyle/>
            <a:p>
              <a:r>
                <a:rPr lang="tr-TR" altLang="tr-TR" sz="1800" b="1" dirty="0"/>
                <a:t>Konaklama ve Seyahat Hizmetleri Alanı</a:t>
              </a: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27241" y="2196594"/>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45985" y="1528283"/>
            <a:ext cx="2607484" cy="1955612"/>
          </a:xfrm>
          <a:prstGeom prst="rect">
            <a:avLst/>
          </a:prstGeom>
        </p:spPr>
      </p:pic>
    </p:spTree>
    <p:custDataLst>
      <p:tags r:id="rId1"/>
    </p:custDataLst>
    <p:extLst>
      <p:ext uri="{BB962C8B-B14F-4D97-AF65-F5344CB8AC3E}">
        <p14:creationId xmlns:p14="http://schemas.microsoft.com/office/powerpoint/2010/main" val="166706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p:tgtEl>
                                          <p:spTgt spid="38"/>
                                        </p:tgtEl>
                                        <p:attrNameLst>
                                          <p:attrName>ppt_x</p:attrName>
                                        </p:attrNameLst>
                                      </p:cBhvr>
                                      <p:tavLst>
                                        <p:tav tm="0">
                                          <p:val>
                                            <p:strVal val="#ppt_x-#ppt_w*1.125000"/>
                                          </p:val>
                                        </p:tav>
                                        <p:tav tm="100000">
                                          <p:val>
                                            <p:strVal val="#ppt_x"/>
                                          </p:val>
                                        </p:tav>
                                      </p:tavLst>
                                    </p:anim>
                                    <p:animEffect transition="in" filter="wipe(right)">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par>
                                <p:cTn id="26" presetID="47"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anim calcmode="lin" valueType="num">
                                      <p:cBhvr>
                                        <p:cTn id="29" dur="750" fill="hold"/>
                                        <p:tgtEl>
                                          <p:spTgt spid="25"/>
                                        </p:tgtEl>
                                        <p:attrNameLst>
                                          <p:attrName>ppt_x</p:attrName>
                                        </p:attrNameLst>
                                      </p:cBhvr>
                                      <p:tavLst>
                                        <p:tav tm="0">
                                          <p:val>
                                            <p:strVal val="#ppt_x"/>
                                          </p:val>
                                        </p:tav>
                                        <p:tav tm="100000">
                                          <p:val>
                                            <p:strVal val="#ppt_x"/>
                                          </p:val>
                                        </p:tav>
                                      </p:tavLst>
                                    </p:anim>
                                    <p:anim calcmode="lin" valueType="num">
                                      <p:cBhvr>
                                        <p:cTn id="30" dur="75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750"/>
                                        <p:tgtEl>
                                          <p:spTgt spid="51"/>
                                        </p:tgtEl>
                                      </p:cBhvr>
                                    </p:animEffect>
                                    <p:anim calcmode="lin" valueType="num">
                                      <p:cBhvr>
                                        <p:cTn id="39" dur="750" fill="hold"/>
                                        <p:tgtEl>
                                          <p:spTgt spid="51"/>
                                        </p:tgtEl>
                                        <p:attrNameLst>
                                          <p:attrName>ppt_x</p:attrName>
                                        </p:attrNameLst>
                                      </p:cBhvr>
                                      <p:tavLst>
                                        <p:tav tm="0">
                                          <p:val>
                                            <p:strVal val="#ppt_x"/>
                                          </p:val>
                                        </p:tav>
                                        <p:tav tm="100000">
                                          <p:val>
                                            <p:strVal val="#ppt_x"/>
                                          </p:val>
                                        </p:tav>
                                      </p:tavLst>
                                    </p:anim>
                                    <p:anim calcmode="lin" valueType="num">
                                      <p:cBhvr>
                                        <p:cTn id="40"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8" grpId="0" animBg="1"/>
      <p:bldP spid="42" grpId="0"/>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348591-DCE7-4DCA-954B-81A384C1A9AA}"/>
              </a:ext>
            </a:extLst>
          </p:cNvPr>
          <p:cNvSpPr txBox="1">
            <a:spLocks/>
          </p:cNvSpPr>
          <p:nvPr/>
        </p:nvSpPr>
        <p:spPr>
          <a:xfrm>
            <a:off x="0" y="0"/>
            <a:ext cx="9144000" cy="910221"/>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sz="3200" b="1" dirty="0" smtClean="0">
                <a:solidFill>
                  <a:sysClr val="window" lastClr="FFFFFF"/>
                </a:solidFill>
                <a:latin typeface="calibri"/>
              </a:rPr>
              <a:t>Bandırma Meslek Liseleri Alan/ Dal  Programları</a:t>
            </a:r>
            <a:endParaRPr kumimoji="0" lang="id-ID" sz="3200" b="0" i="0" u="none" strike="noStrike" kern="1200" cap="none" spc="0" normalizeH="0" baseline="0" noProof="0" dirty="0">
              <a:ln>
                <a:noFill/>
              </a:ln>
              <a:solidFill>
                <a:sysClr val="window" lastClr="FFFFFF"/>
              </a:solidFill>
              <a:effectLst/>
              <a:uLnTx/>
              <a:uFillTx/>
              <a:latin typeface="calibri"/>
            </a:endParaRPr>
          </a:p>
        </p:txBody>
      </p:sp>
      <p:grpSp>
        <p:nvGrpSpPr>
          <p:cNvPr id="13" name="Group 48">
            <a:extLst>
              <a:ext uri="{FF2B5EF4-FFF2-40B4-BE49-F238E27FC236}">
                <a16:creationId xmlns:a16="http://schemas.microsoft.com/office/drawing/2014/main" id="{D7C27CD2-3407-4569-9B46-A08BFD35059A}"/>
              </a:ext>
            </a:extLst>
          </p:cNvPr>
          <p:cNvGrpSpPr/>
          <p:nvPr/>
        </p:nvGrpSpPr>
        <p:grpSpPr>
          <a:xfrm>
            <a:off x="4131842" y="1030757"/>
            <a:ext cx="1838564" cy="660421"/>
            <a:chOff x="4848225" y="1622425"/>
            <a:chExt cx="2451418" cy="789623"/>
          </a:xfrm>
        </p:grpSpPr>
        <p:sp>
          <p:nvSpPr>
            <p:cNvPr id="14" name="Freeform 35">
              <a:extLst>
                <a:ext uri="{FF2B5EF4-FFF2-40B4-BE49-F238E27FC236}">
                  <a16:creationId xmlns:a16="http://schemas.microsoft.com/office/drawing/2014/main" id="{C5FF6D8B-92DB-488E-B95C-F2347A917521}"/>
                </a:ext>
              </a:extLst>
            </p:cNvPr>
            <p:cNvSpPr>
              <a:spLocks/>
            </p:cNvSpPr>
            <p:nvPr/>
          </p:nvSpPr>
          <p:spPr bwMode="auto">
            <a:xfrm>
              <a:off x="4850131" y="1681798"/>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5" name="Group 43">
              <a:extLst>
                <a:ext uri="{FF2B5EF4-FFF2-40B4-BE49-F238E27FC236}">
                  <a16:creationId xmlns:a16="http://schemas.microsoft.com/office/drawing/2014/main" id="{F39827A9-E8CD-4297-B688-53F1E3283E44}"/>
                </a:ext>
              </a:extLst>
            </p:cNvPr>
            <p:cNvGrpSpPr/>
            <p:nvPr/>
          </p:nvGrpSpPr>
          <p:grpSpPr>
            <a:xfrm>
              <a:off x="4848225" y="1622425"/>
              <a:ext cx="2449512" cy="730250"/>
              <a:chOff x="4848225" y="1622425"/>
              <a:chExt cx="2449512" cy="730250"/>
            </a:xfrm>
          </p:grpSpPr>
          <p:sp>
            <p:nvSpPr>
              <p:cNvPr id="16" name="Freeform 35">
                <a:hlinkClick r:id="rId3" action="ppaction://hlinksldjump"/>
                <a:extLst>
                  <a:ext uri="{FF2B5EF4-FFF2-40B4-BE49-F238E27FC236}">
                    <a16:creationId xmlns:a16="http://schemas.microsoft.com/office/drawing/2014/main" id="{81A4BFF3-E0DC-406B-B5AB-5E99BD1DFB77}"/>
                  </a:ext>
                </a:extLst>
              </p:cNvPr>
              <p:cNvSpPr>
                <a:spLocks/>
              </p:cNvSpPr>
              <p:nvPr/>
            </p:nvSpPr>
            <p:spPr bwMode="auto">
              <a:xfrm>
                <a:off x="4848225" y="1622425"/>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7" name="TextBox 13">
                <a:hlinkClick r:id="rId3" action="ppaction://hlinksldjump"/>
                <a:extLst>
                  <a:ext uri="{FF2B5EF4-FFF2-40B4-BE49-F238E27FC236}">
                    <a16:creationId xmlns:a16="http://schemas.microsoft.com/office/drawing/2014/main" id="{099EE624-9C48-4E08-9430-47FB123CF06D}"/>
                  </a:ext>
                </a:extLst>
              </p:cNvPr>
              <p:cNvSpPr txBox="1"/>
              <p:nvPr/>
            </p:nvSpPr>
            <p:spPr>
              <a:xfrm>
                <a:off x="4951090" y="1661386"/>
                <a:ext cx="2106459" cy="55198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1200" b="1" dirty="0" smtClean="0"/>
                  <a:t>Çocuk Gelişimi ve Eğitimi Alanı</a:t>
                </a:r>
                <a:endParaRPr kumimoji="0" lang="id-ID" sz="1200" b="1" i="0" u="none" strike="noStrike" kern="0" cap="none" spc="0" normalizeH="0" baseline="0" noProof="0" dirty="0">
                  <a:ln>
                    <a:noFill/>
                  </a:ln>
                  <a:solidFill>
                    <a:prstClr val="white"/>
                  </a:solidFill>
                  <a:effectLst/>
                  <a:uLnTx/>
                  <a:uFillTx/>
                  <a:latin typeface="ubuntu"/>
                </a:endParaRPr>
              </a:p>
            </p:txBody>
          </p:sp>
        </p:grpSp>
      </p:grpSp>
      <p:grpSp>
        <p:nvGrpSpPr>
          <p:cNvPr id="19" name="Group 49">
            <a:extLst>
              <a:ext uri="{FF2B5EF4-FFF2-40B4-BE49-F238E27FC236}">
                <a16:creationId xmlns:a16="http://schemas.microsoft.com/office/drawing/2014/main" id="{AD99AEFD-94D3-4F09-B490-EE9D4DEAFB2F}"/>
              </a:ext>
            </a:extLst>
          </p:cNvPr>
          <p:cNvGrpSpPr/>
          <p:nvPr/>
        </p:nvGrpSpPr>
        <p:grpSpPr>
          <a:xfrm>
            <a:off x="4125037" y="1734032"/>
            <a:ext cx="1938576" cy="627949"/>
            <a:chOff x="7307263" y="2900363"/>
            <a:chExt cx="2584768" cy="837265"/>
          </a:xfrm>
        </p:grpSpPr>
        <p:sp>
          <p:nvSpPr>
            <p:cNvPr id="20" name="Freeform 36">
              <a:hlinkClick r:id="rId4" action="ppaction://hlinksldjump"/>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36">
              <a:hlinkClick r:id="rId4" action="ppaction://hlinksldjump"/>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TextBox 18">
              <a:hlinkClick r:id="rId4" action="ppaction://hlinksldjump"/>
              <a:extLst>
                <a:ext uri="{FF2B5EF4-FFF2-40B4-BE49-F238E27FC236}">
                  <a16:creationId xmlns:a16="http://schemas.microsoft.com/office/drawing/2014/main" id="{0403C41F-E693-4ED5-BEA2-5F81588D823E}"/>
                </a:ext>
              </a:extLst>
            </p:cNvPr>
            <p:cNvSpPr txBox="1"/>
            <p:nvPr/>
          </p:nvSpPr>
          <p:spPr>
            <a:xfrm>
              <a:off x="7494072" y="2965714"/>
              <a:ext cx="2085475" cy="615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smtClean="0">
                  <a:ln>
                    <a:noFill/>
                  </a:ln>
                  <a:solidFill>
                    <a:prstClr val="black">
                      <a:lumMod val="95000"/>
                      <a:lumOff val="5000"/>
                    </a:prstClr>
                  </a:solidFill>
                  <a:effectLst/>
                  <a:uLnTx/>
                  <a:uFillTx/>
                  <a:latin typeface="calibri"/>
                </a:rPr>
                <a:t>Muhasebe ve Finans Alanı</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24" name="Group 51">
            <a:extLst>
              <a:ext uri="{FF2B5EF4-FFF2-40B4-BE49-F238E27FC236}">
                <a16:creationId xmlns:a16="http://schemas.microsoft.com/office/drawing/2014/main" id="{98C88AC1-09BB-40D9-B6AE-F75E42A9266D}"/>
              </a:ext>
            </a:extLst>
          </p:cNvPr>
          <p:cNvGrpSpPr/>
          <p:nvPr/>
        </p:nvGrpSpPr>
        <p:grpSpPr>
          <a:xfrm>
            <a:off x="2103106" y="1730323"/>
            <a:ext cx="1938471" cy="628360"/>
            <a:chOff x="2287410" y="2900363"/>
            <a:chExt cx="2584628" cy="837815"/>
          </a:xfrm>
        </p:grpSpPr>
        <p:sp>
          <p:nvSpPr>
            <p:cNvPr id="25" name="Freeform 36">
              <a:hlinkClick r:id="rId5" action="ppaction://hlinksldjump"/>
              <a:extLst>
                <a:ext uri="{FF2B5EF4-FFF2-40B4-BE49-F238E27FC236}">
                  <a16:creationId xmlns:a16="http://schemas.microsoft.com/office/drawing/2014/main" id="{DB0F3AE1-3836-4FDF-A28F-9645C9FD4B82}"/>
                </a:ext>
              </a:extLst>
            </p:cNvPr>
            <p:cNvSpPr>
              <a:spLocks/>
            </p:cNvSpPr>
            <p:nvPr/>
          </p:nvSpPr>
          <p:spPr bwMode="auto">
            <a:xfrm>
              <a:off x="2287410" y="296824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EC5724">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6" name="Freeform 37">
              <a:extLst>
                <a:ext uri="{FF2B5EF4-FFF2-40B4-BE49-F238E27FC236}">
                  <a16:creationId xmlns:a16="http://schemas.microsoft.com/office/drawing/2014/main" id="{E6FD21A4-41BC-40C5-8517-3F565ED75DBF}"/>
                </a:ext>
              </a:extLst>
            </p:cNvPr>
            <p:cNvSpPr>
              <a:spLocks/>
            </p:cNvSpPr>
            <p:nvPr/>
          </p:nvSpPr>
          <p:spPr bwMode="auto">
            <a:xfrm>
              <a:off x="2287588"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TextBox 22">
              <a:hlinkClick r:id="rId5" action="ppaction://hlinksldjump"/>
              <a:extLst>
                <a:ext uri="{FF2B5EF4-FFF2-40B4-BE49-F238E27FC236}">
                  <a16:creationId xmlns:a16="http://schemas.microsoft.com/office/drawing/2014/main" id="{1FEB2308-82B0-458E-8B66-292A4F820887}"/>
                </a:ext>
              </a:extLst>
            </p:cNvPr>
            <p:cNvSpPr txBox="1"/>
            <p:nvPr/>
          </p:nvSpPr>
          <p:spPr>
            <a:xfrm>
              <a:off x="2585855" y="2930026"/>
              <a:ext cx="1993455" cy="6155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smtClean="0">
                  <a:ln>
                    <a:noFill/>
                  </a:ln>
                  <a:solidFill>
                    <a:prstClr val="black">
                      <a:lumMod val="95000"/>
                      <a:lumOff val="5000"/>
                    </a:prstClr>
                  </a:solidFill>
                  <a:effectLst/>
                  <a:uLnTx/>
                  <a:uFillTx/>
                  <a:latin typeface="calibri"/>
                </a:rPr>
                <a:t>Pazarlama ve Perakende Alanı</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29" name="Group 55">
            <a:extLst>
              <a:ext uri="{FF2B5EF4-FFF2-40B4-BE49-F238E27FC236}">
                <a16:creationId xmlns:a16="http://schemas.microsoft.com/office/drawing/2014/main" id="{1FDC6282-8106-4C25-A250-EF829520E552}"/>
              </a:ext>
            </a:extLst>
          </p:cNvPr>
          <p:cNvGrpSpPr/>
          <p:nvPr/>
        </p:nvGrpSpPr>
        <p:grpSpPr>
          <a:xfrm>
            <a:off x="4124256" y="2395531"/>
            <a:ext cx="1939119" cy="637142"/>
            <a:chOff x="7306221" y="4213225"/>
            <a:chExt cx="2585492" cy="849523"/>
          </a:xfrm>
        </p:grpSpPr>
        <p:sp>
          <p:nvSpPr>
            <p:cNvPr id="30"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1" name="Freeform 38">
              <a:hlinkClick r:id="rId6" action="ppaction://hlinksldjump"/>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hlinkClick r:id="rId6" action="ppaction://hlinksldjump"/>
              <a:extLst>
                <a:ext uri="{FF2B5EF4-FFF2-40B4-BE49-F238E27FC236}">
                  <a16:creationId xmlns:a16="http://schemas.microsoft.com/office/drawing/2014/main" id="{B879C4F9-AF37-4D39-96C1-4061E4762379}"/>
                </a:ext>
              </a:extLst>
            </p:cNvPr>
            <p:cNvSpPr txBox="1"/>
            <p:nvPr/>
          </p:nvSpPr>
          <p:spPr>
            <a:xfrm>
              <a:off x="7495960" y="4330209"/>
              <a:ext cx="1844883" cy="615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200" b="1" kern="0" dirty="0" smtClean="0">
                  <a:solidFill>
                    <a:prstClr val="black">
                      <a:lumMod val="95000"/>
                      <a:lumOff val="5000"/>
                    </a:prstClr>
                  </a:solidFill>
                  <a:latin typeface="calibri"/>
                </a:rPr>
                <a:t>Gıda Teknolojisi Alanı</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34" name="Group 54">
            <a:extLst>
              <a:ext uri="{FF2B5EF4-FFF2-40B4-BE49-F238E27FC236}">
                <a16:creationId xmlns:a16="http://schemas.microsoft.com/office/drawing/2014/main" id="{75B3BC10-1588-4051-BB32-BD79672EA64A}"/>
              </a:ext>
            </a:extLst>
          </p:cNvPr>
          <p:cNvGrpSpPr/>
          <p:nvPr/>
        </p:nvGrpSpPr>
        <p:grpSpPr>
          <a:xfrm>
            <a:off x="6101573" y="2404415"/>
            <a:ext cx="1941790" cy="637142"/>
            <a:chOff x="2282985" y="4213225"/>
            <a:chExt cx="2589053" cy="849523"/>
          </a:xfrm>
        </p:grpSpPr>
        <p:sp>
          <p:nvSpPr>
            <p:cNvPr id="35"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39">
              <a:hlinkClick r:id="rId7" action="ppaction://hlinksldjump"/>
              <a:extLst>
                <a:ext uri="{FF2B5EF4-FFF2-40B4-BE49-F238E27FC236}">
                  <a16:creationId xmlns:a16="http://schemas.microsoft.com/office/drawing/2014/main" id="{B434642F-E8E4-49DB-A97F-0E1D71A2BE89}"/>
                </a:ext>
              </a:extLst>
            </p:cNvPr>
            <p:cNvSpPr>
              <a:spLocks/>
            </p:cNvSpPr>
            <p:nvPr/>
          </p:nvSpPr>
          <p:spPr bwMode="auto">
            <a:xfrm>
              <a:off x="2287588"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8" name="TextBox 30">
              <a:hlinkClick r:id="rId7" action="ppaction://hlinksldjump"/>
              <a:extLst>
                <a:ext uri="{FF2B5EF4-FFF2-40B4-BE49-F238E27FC236}">
                  <a16:creationId xmlns:a16="http://schemas.microsoft.com/office/drawing/2014/main" id="{BBCD1B50-35A7-49F9-B0C6-D86BEDE7AB8F}"/>
                </a:ext>
              </a:extLst>
            </p:cNvPr>
            <p:cNvSpPr txBox="1"/>
            <p:nvPr/>
          </p:nvSpPr>
          <p:spPr>
            <a:xfrm>
              <a:off x="2508602" y="4311889"/>
              <a:ext cx="1844882" cy="615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smtClean="0">
                  <a:ln>
                    <a:noFill/>
                  </a:ln>
                  <a:solidFill>
                    <a:prstClr val="black">
                      <a:lumMod val="95000"/>
                      <a:lumOff val="5000"/>
                    </a:prstClr>
                  </a:solidFill>
                  <a:effectLst/>
                  <a:uLnTx/>
                  <a:uFillTx/>
                  <a:latin typeface="calibri"/>
                </a:rPr>
                <a:t>Güzellik ve Saç Bakımı Alanı</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39" name="Group 58">
            <a:extLst>
              <a:ext uri="{FF2B5EF4-FFF2-40B4-BE49-F238E27FC236}">
                <a16:creationId xmlns:a16="http://schemas.microsoft.com/office/drawing/2014/main" id="{FEB66392-D5CA-4938-8DC8-E49B74549326}"/>
              </a:ext>
            </a:extLst>
          </p:cNvPr>
          <p:cNvGrpSpPr/>
          <p:nvPr/>
        </p:nvGrpSpPr>
        <p:grpSpPr>
          <a:xfrm>
            <a:off x="2160104" y="3719053"/>
            <a:ext cx="1918768" cy="633954"/>
            <a:chOff x="4847122" y="5545138"/>
            <a:chExt cx="2450615" cy="783951"/>
          </a:xfrm>
        </p:grpSpPr>
        <p:sp>
          <p:nvSpPr>
            <p:cNvPr id="40" name="Freeform 35">
              <a:extLst>
                <a:ext uri="{FF2B5EF4-FFF2-40B4-BE49-F238E27FC236}">
                  <a16:creationId xmlns:a16="http://schemas.microsoft.com/office/drawing/2014/main" id="{5839651C-D52F-4167-BD28-353D17E4FD7F}"/>
                </a:ext>
              </a:extLst>
            </p:cNvPr>
            <p:cNvSpPr>
              <a:spLocks/>
            </p:cNvSpPr>
            <p:nvPr/>
          </p:nvSpPr>
          <p:spPr bwMode="auto">
            <a:xfrm>
              <a:off x="4847122" y="5598839"/>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BB2326">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1" name="Freeform 40">
              <a:hlinkClick r:id="rId8" action="ppaction://hlinksldjump"/>
              <a:extLst>
                <a:ext uri="{FF2B5EF4-FFF2-40B4-BE49-F238E27FC236}">
                  <a16:creationId xmlns:a16="http://schemas.microsoft.com/office/drawing/2014/main" id="{3ADA59D2-B68F-4B5E-972A-93FC74A83F62}"/>
                </a:ext>
              </a:extLst>
            </p:cNvPr>
            <p:cNvSpPr>
              <a:spLocks/>
            </p:cNvSpPr>
            <p:nvPr/>
          </p:nvSpPr>
          <p:spPr bwMode="auto">
            <a:xfrm>
              <a:off x="4848225" y="5545138"/>
              <a:ext cx="2449512" cy="728662"/>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bg2">
                <a:lumMod val="90000"/>
              </a:schemeClr>
            </a:solidFill>
            <a:ln>
              <a:solidFill>
                <a:schemeClr val="bg2">
                  <a:lumMod val="90000"/>
                </a:schemeClr>
              </a:solid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3" name="TextBox 34">
              <a:hlinkClick r:id="rId8" action="ppaction://hlinksldjump"/>
              <a:extLst>
                <a:ext uri="{FF2B5EF4-FFF2-40B4-BE49-F238E27FC236}">
                  <a16:creationId xmlns:a16="http://schemas.microsoft.com/office/drawing/2014/main" id="{9C448426-5881-49A5-AFC9-983066E2C85F}"/>
                </a:ext>
              </a:extLst>
            </p:cNvPr>
            <p:cNvSpPr txBox="1"/>
            <p:nvPr/>
          </p:nvSpPr>
          <p:spPr>
            <a:xfrm>
              <a:off x="5021354" y="5771281"/>
              <a:ext cx="1844882" cy="34253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smtClean="0">
                  <a:ln>
                    <a:noFill/>
                  </a:ln>
                  <a:solidFill>
                    <a:prstClr val="black">
                      <a:lumMod val="95000"/>
                      <a:lumOff val="5000"/>
                    </a:prstClr>
                  </a:solidFill>
                  <a:effectLst/>
                  <a:uLnTx/>
                  <a:uFillTx/>
                  <a:latin typeface="calibri"/>
                </a:rPr>
                <a:t>Gemi Yapımı</a:t>
              </a:r>
              <a:r>
                <a:rPr kumimoji="0" lang="tr-TR" sz="1200" b="1" i="0" u="none" strike="noStrike" kern="0" cap="none" spc="0" normalizeH="0" noProof="0" dirty="0" smtClean="0">
                  <a:ln>
                    <a:noFill/>
                  </a:ln>
                  <a:solidFill>
                    <a:prstClr val="black">
                      <a:lumMod val="95000"/>
                      <a:lumOff val="5000"/>
                    </a:prstClr>
                  </a:solidFill>
                  <a:effectLst/>
                  <a:uLnTx/>
                  <a:uFillTx/>
                  <a:latin typeface="calibri"/>
                </a:rPr>
                <a:t> Alanı</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52" name="Group 51">
            <a:extLst>
              <a:ext uri="{FF2B5EF4-FFF2-40B4-BE49-F238E27FC236}">
                <a16:creationId xmlns:a16="http://schemas.microsoft.com/office/drawing/2014/main" id="{98C88AC1-09BB-40D9-B6AE-F75E42A9266D}"/>
              </a:ext>
            </a:extLst>
          </p:cNvPr>
          <p:cNvGrpSpPr/>
          <p:nvPr/>
        </p:nvGrpSpPr>
        <p:grpSpPr>
          <a:xfrm>
            <a:off x="92501" y="1030757"/>
            <a:ext cx="1938471" cy="628360"/>
            <a:chOff x="2287410" y="2900363"/>
            <a:chExt cx="2584628" cy="837815"/>
          </a:xfrm>
        </p:grpSpPr>
        <p:sp>
          <p:nvSpPr>
            <p:cNvPr id="53" name="Freeform 36">
              <a:extLst>
                <a:ext uri="{FF2B5EF4-FFF2-40B4-BE49-F238E27FC236}">
                  <a16:creationId xmlns:a16="http://schemas.microsoft.com/office/drawing/2014/main" id="{DB0F3AE1-3836-4FDF-A28F-9645C9FD4B82}"/>
                </a:ext>
              </a:extLst>
            </p:cNvPr>
            <p:cNvSpPr>
              <a:spLocks/>
            </p:cNvSpPr>
            <p:nvPr/>
          </p:nvSpPr>
          <p:spPr bwMode="auto">
            <a:xfrm>
              <a:off x="2287410" y="296824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EC5724">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Freeform 37">
              <a:hlinkClick r:id="rId9" action="ppaction://hlinksldjump"/>
              <a:extLst>
                <a:ext uri="{FF2B5EF4-FFF2-40B4-BE49-F238E27FC236}">
                  <a16:creationId xmlns:a16="http://schemas.microsoft.com/office/drawing/2014/main" id="{E6FD21A4-41BC-40C5-8517-3F565ED75DBF}"/>
                </a:ext>
              </a:extLst>
            </p:cNvPr>
            <p:cNvSpPr>
              <a:spLocks/>
            </p:cNvSpPr>
            <p:nvPr/>
          </p:nvSpPr>
          <p:spPr bwMode="auto">
            <a:xfrm>
              <a:off x="2287588"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5" name="TextBox 22">
              <a:hlinkClick r:id="rId9" action="ppaction://hlinksldjump"/>
              <a:extLst>
                <a:ext uri="{FF2B5EF4-FFF2-40B4-BE49-F238E27FC236}">
                  <a16:creationId xmlns:a16="http://schemas.microsoft.com/office/drawing/2014/main" id="{1FEB2308-82B0-458E-8B66-292A4F820887}"/>
                </a:ext>
              </a:extLst>
            </p:cNvPr>
            <p:cNvSpPr txBox="1"/>
            <p:nvPr/>
          </p:nvSpPr>
          <p:spPr>
            <a:xfrm>
              <a:off x="2620946" y="3080146"/>
              <a:ext cx="1844883" cy="4103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400" b="1" kern="0" dirty="0" smtClean="0">
                  <a:solidFill>
                    <a:prstClr val="black">
                      <a:lumMod val="95000"/>
                      <a:lumOff val="5000"/>
                    </a:prstClr>
                  </a:solidFill>
                  <a:latin typeface="calibri"/>
                </a:rPr>
                <a:t>Adalet Alanı</a:t>
              </a:r>
              <a:endParaRPr kumimoji="0" lang="en-US" sz="14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56" name="Group 54">
            <a:extLst>
              <a:ext uri="{FF2B5EF4-FFF2-40B4-BE49-F238E27FC236}">
                <a16:creationId xmlns:a16="http://schemas.microsoft.com/office/drawing/2014/main" id="{75B3BC10-1588-4051-BB32-BD79672EA64A}"/>
              </a:ext>
            </a:extLst>
          </p:cNvPr>
          <p:cNvGrpSpPr/>
          <p:nvPr/>
        </p:nvGrpSpPr>
        <p:grpSpPr>
          <a:xfrm>
            <a:off x="2115142" y="1044602"/>
            <a:ext cx="1941790" cy="649392"/>
            <a:chOff x="2282985" y="4213225"/>
            <a:chExt cx="2589053" cy="849523"/>
          </a:xfrm>
        </p:grpSpPr>
        <p:sp>
          <p:nvSpPr>
            <p:cNvPr id="5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8" name="Freeform 39">
              <a:hlinkClick r:id="rId10" action="ppaction://hlinksldjump"/>
              <a:extLst>
                <a:ext uri="{FF2B5EF4-FFF2-40B4-BE49-F238E27FC236}">
                  <a16:creationId xmlns:a16="http://schemas.microsoft.com/office/drawing/2014/main" id="{B434642F-E8E4-49DB-A97F-0E1D71A2BE89}"/>
                </a:ext>
              </a:extLst>
            </p:cNvPr>
            <p:cNvSpPr>
              <a:spLocks/>
            </p:cNvSpPr>
            <p:nvPr/>
          </p:nvSpPr>
          <p:spPr bwMode="auto">
            <a:xfrm>
              <a:off x="2287588"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9" name="TextBox 30">
              <a:hlinkClick r:id="rId10" action="ppaction://hlinksldjump"/>
              <a:extLst>
                <a:ext uri="{FF2B5EF4-FFF2-40B4-BE49-F238E27FC236}">
                  <a16:creationId xmlns:a16="http://schemas.microsoft.com/office/drawing/2014/main" id="{BBCD1B50-35A7-49F9-B0C6-D86BEDE7AB8F}"/>
                </a:ext>
              </a:extLst>
            </p:cNvPr>
            <p:cNvSpPr txBox="1"/>
            <p:nvPr/>
          </p:nvSpPr>
          <p:spPr>
            <a:xfrm>
              <a:off x="2547496" y="4253369"/>
              <a:ext cx="2149234" cy="60394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smtClean="0">
                  <a:ln>
                    <a:noFill/>
                  </a:ln>
                  <a:solidFill>
                    <a:prstClr val="black">
                      <a:lumMod val="95000"/>
                      <a:lumOff val="5000"/>
                    </a:prstClr>
                  </a:solidFill>
                  <a:effectLst/>
                  <a:uLnTx/>
                  <a:uFillTx/>
                  <a:latin typeface="calibri"/>
                </a:rPr>
                <a:t>Bilişim Teknolojileri Alanı</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60" name="Group 55">
            <a:extLst>
              <a:ext uri="{FF2B5EF4-FFF2-40B4-BE49-F238E27FC236}">
                <a16:creationId xmlns:a16="http://schemas.microsoft.com/office/drawing/2014/main" id="{1FDC6282-8106-4C25-A250-EF829520E552}"/>
              </a:ext>
            </a:extLst>
          </p:cNvPr>
          <p:cNvGrpSpPr/>
          <p:nvPr/>
        </p:nvGrpSpPr>
        <p:grpSpPr>
          <a:xfrm>
            <a:off x="6063613" y="1044602"/>
            <a:ext cx="1939119" cy="674205"/>
            <a:chOff x="7306221" y="4213225"/>
            <a:chExt cx="2585492" cy="849523"/>
          </a:xfrm>
        </p:grpSpPr>
        <p:sp>
          <p:nvSpPr>
            <p:cNvPr id="6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62" name="Freeform 38">
              <a:hlinkClick r:id="rId11" action="ppaction://hlinksldjump"/>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63" name="TextBox 26">
              <a:hlinkClick r:id="rId11" action="ppaction://hlinksldjump"/>
              <a:extLst>
                <a:ext uri="{FF2B5EF4-FFF2-40B4-BE49-F238E27FC236}">
                  <a16:creationId xmlns:a16="http://schemas.microsoft.com/office/drawing/2014/main" id="{B879C4F9-AF37-4D39-96C1-4061E4762379}"/>
                </a:ext>
              </a:extLst>
            </p:cNvPr>
            <p:cNvSpPr txBox="1"/>
            <p:nvPr/>
          </p:nvSpPr>
          <p:spPr>
            <a:xfrm>
              <a:off x="7582452" y="4237868"/>
              <a:ext cx="2122956" cy="5817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200" b="1" kern="0" dirty="0" smtClean="0">
                  <a:solidFill>
                    <a:prstClr val="black">
                      <a:lumMod val="95000"/>
                      <a:lumOff val="5000"/>
                    </a:prstClr>
                  </a:solidFill>
                  <a:latin typeface="calibri"/>
                </a:rPr>
                <a:t>Hemşire Yardımcılığı Alanı</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65" name="Group 54">
            <a:extLst>
              <a:ext uri="{FF2B5EF4-FFF2-40B4-BE49-F238E27FC236}">
                <a16:creationId xmlns:a16="http://schemas.microsoft.com/office/drawing/2014/main" id="{75B3BC10-1588-4051-BB32-BD79672EA64A}"/>
              </a:ext>
            </a:extLst>
          </p:cNvPr>
          <p:cNvGrpSpPr/>
          <p:nvPr/>
        </p:nvGrpSpPr>
        <p:grpSpPr>
          <a:xfrm>
            <a:off x="89049" y="1706983"/>
            <a:ext cx="1941790" cy="637142"/>
            <a:chOff x="2282985" y="4213225"/>
            <a:chExt cx="2589053" cy="849523"/>
          </a:xfrm>
        </p:grpSpPr>
        <p:sp>
          <p:nvSpPr>
            <p:cNvPr id="66"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67" name="Freeform 39">
              <a:hlinkClick r:id="rId12" action="ppaction://hlinksldjump"/>
              <a:extLst>
                <a:ext uri="{FF2B5EF4-FFF2-40B4-BE49-F238E27FC236}">
                  <a16:creationId xmlns:a16="http://schemas.microsoft.com/office/drawing/2014/main" id="{B434642F-E8E4-49DB-A97F-0E1D71A2BE89}"/>
                </a:ext>
              </a:extLst>
            </p:cNvPr>
            <p:cNvSpPr>
              <a:spLocks/>
            </p:cNvSpPr>
            <p:nvPr/>
          </p:nvSpPr>
          <p:spPr bwMode="auto">
            <a:xfrm>
              <a:off x="2287588"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68" name="TextBox 30">
              <a:hlinkClick r:id="rId12" action="ppaction://hlinksldjump"/>
              <a:extLst>
                <a:ext uri="{FF2B5EF4-FFF2-40B4-BE49-F238E27FC236}">
                  <a16:creationId xmlns:a16="http://schemas.microsoft.com/office/drawing/2014/main" id="{BBCD1B50-35A7-49F9-B0C6-D86BEDE7AB8F}"/>
                </a:ext>
              </a:extLst>
            </p:cNvPr>
            <p:cNvSpPr txBox="1"/>
            <p:nvPr/>
          </p:nvSpPr>
          <p:spPr>
            <a:xfrm>
              <a:off x="2535365" y="4276109"/>
              <a:ext cx="1844882" cy="615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smtClean="0">
                  <a:ln>
                    <a:noFill/>
                  </a:ln>
                  <a:solidFill>
                    <a:prstClr val="black">
                      <a:lumMod val="95000"/>
                      <a:lumOff val="5000"/>
                    </a:prstClr>
                  </a:solidFill>
                  <a:effectLst/>
                  <a:uLnTx/>
                  <a:uFillTx/>
                  <a:latin typeface="calibri"/>
                </a:rPr>
                <a:t>Ulaştırma Hizmetleri Alanı</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69" name="Group 48">
            <a:extLst>
              <a:ext uri="{FF2B5EF4-FFF2-40B4-BE49-F238E27FC236}">
                <a16:creationId xmlns:a16="http://schemas.microsoft.com/office/drawing/2014/main" id="{D7C27CD2-3407-4569-9B46-A08BFD35059A}"/>
              </a:ext>
            </a:extLst>
          </p:cNvPr>
          <p:cNvGrpSpPr/>
          <p:nvPr/>
        </p:nvGrpSpPr>
        <p:grpSpPr>
          <a:xfrm>
            <a:off x="6101573" y="1766463"/>
            <a:ext cx="1938338" cy="592216"/>
            <a:chOff x="4848225" y="1622425"/>
            <a:chExt cx="2451418" cy="789623"/>
          </a:xfrm>
        </p:grpSpPr>
        <p:sp>
          <p:nvSpPr>
            <p:cNvPr id="70" name="Freeform 35">
              <a:extLst>
                <a:ext uri="{FF2B5EF4-FFF2-40B4-BE49-F238E27FC236}">
                  <a16:creationId xmlns:a16="http://schemas.microsoft.com/office/drawing/2014/main" id="{C5FF6D8B-92DB-488E-B95C-F2347A917521}"/>
                </a:ext>
              </a:extLst>
            </p:cNvPr>
            <p:cNvSpPr>
              <a:spLocks/>
            </p:cNvSpPr>
            <p:nvPr/>
          </p:nvSpPr>
          <p:spPr bwMode="auto">
            <a:xfrm>
              <a:off x="4850131" y="1681798"/>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71" name="Group 43">
              <a:extLst>
                <a:ext uri="{FF2B5EF4-FFF2-40B4-BE49-F238E27FC236}">
                  <a16:creationId xmlns:a16="http://schemas.microsoft.com/office/drawing/2014/main" id="{F39827A9-E8CD-4297-B688-53F1E3283E44}"/>
                </a:ext>
              </a:extLst>
            </p:cNvPr>
            <p:cNvGrpSpPr/>
            <p:nvPr/>
          </p:nvGrpSpPr>
          <p:grpSpPr>
            <a:xfrm>
              <a:off x="4848225" y="1622425"/>
              <a:ext cx="2449512" cy="730250"/>
              <a:chOff x="4848225" y="1622425"/>
              <a:chExt cx="2449512" cy="730250"/>
            </a:xfrm>
          </p:grpSpPr>
          <p:sp>
            <p:nvSpPr>
              <p:cNvPr id="72" name="Freeform 35">
                <a:hlinkClick r:id="rId13" action="ppaction://hlinksldjump"/>
                <a:extLst>
                  <a:ext uri="{FF2B5EF4-FFF2-40B4-BE49-F238E27FC236}">
                    <a16:creationId xmlns:a16="http://schemas.microsoft.com/office/drawing/2014/main" id="{81A4BFF3-E0DC-406B-B5AB-5E99BD1DFB77}"/>
                  </a:ext>
                </a:extLst>
              </p:cNvPr>
              <p:cNvSpPr>
                <a:spLocks/>
              </p:cNvSpPr>
              <p:nvPr/>
            </p:nvSpPr>
            <p:spPr bwMode="auto">
              <a:xfrm>
                <a:off x="4848225" y="1622425"/>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73" name="TextBox 13">
                <a:hlinkClick r:id="rId13" action="ppaction://hlinksldjump"/>
                <a:extLst>
                  <a:ext uri="{FF2B5EF4-FFF2-40B4-BE49-F238E27FC236}">
                    <a16:creationId xmlns:a16="http://schemas.microsoft.com/office/drawing/2014/main" id="{099EE624-9C48-4E08-9430-47FB123CF06D}"/>
                  </a:ext>
                </a:extLst>
              </p:cNvPr>
              <p:cNvSpPr txBox="1"/>
              <p:nvPr/>
            </p:nvSpPr>
            <p:spPr>
              <a:xfrm>
                <a:off x="4951089" y="1661386"/>
                <a:ext cx="2106459" cy="615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1200" b="1" dirty="0" smtClean="0"/>
                  <a:t>Sağlık Bakım Teknisyenliği Alanı</a:t>
                </a:r>
                <a:endParaRPr kumimoji="0" lang="id-ID" sz="1200" b="1" i="0" u="none" strike="noStrike" kern="0" cap="none" spc="0" normalizeH="0" baseline="0" noProof="0" dirty="0">
                  <a:ln>
                    <a:noFill/>
                  </a:ln>
                  <a:solidFill>
                    <a:prstClr val="white"/>
                  </a:solidFill>
                  <a:effectLst/>
                  <a:uLnTx/>
                  <a:uFillTx/>
                  <a:latin typeface="ubuntu"/>
                </a:endParaRPr>
              </a:p>
            </p:txBody>
          </p:sp>
        </p:grpSp>
      </p:grpSp>
      <p:grpSp>
        <p:nvGrpSpPr>
          <p:cNvPr id="74" name="Group 54">
            <a:extLst>
              <a:ext uri="{FF2B5EF4-FFF2-40B4-BE49-F238E27FC236}">
                <a16:creationId xmlns:a16="http://schemas.microsoft.com/office/drawing/2014/main" id="{75B3BC10-1588-4051-BB32-BD79672EA64A}"/>
              </a:ext>
            </a:extLst>
          </p:cNvPr>
          <p:cNvGrpSpPr/>
          <p:nvPr/>
        </p:nvGrpSpPr>
        <p:grpSpPr>
          <a:xfrm>
            <a:off x="2099654" y="2383258"/>
            <a:ext cx="1941790" cy="637142"/>
            <a:chOff x="2282985" y="4213225"/>
            <a:chExt cx="2589053" cy="849523"/>
          </a:xfrm>
        </p:grpSpPr>
        <p:sp>
          <p:nvSpPr>
            <p:cNvPr id="75"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76" name="Freeform 39">
              <a:hlinkClick r:id="rId14" action="ppaction://hlinksldjump"/>
              <a:extLst>
                <a:ext uri="{FF2B5EF4-FFF2-40B4-BE49-F238E27FC236}">
                  <a16:creationId xmlns:a16="http://schemas.microsoft.com/office/drawing/2014/main" id="{B434642F-E8E4-49DB-A97F-0E1D71A2BE89}"/>
                </a:ext>
              </a:extLst>
            </p:cNvPr>
            <p:cNvSpPr>
              <a:spLocks/>
            </p:cNvSpPr>
            <p:nvPr/>
          </p:nvSpPr>
          <p:spPr bwMode="auto">
            <a:xfrm>
              <a:off x="2287588"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77" name="TextBox 30">
              <a:hlinkClick r:id="rId15" action="ppaction://hlinksldjump"/>
              <a:extLst>
                <a:ext uri="{FF2B5EF4-FFF2-40B4-BE49-F238E27FC236}">
                  <a16:creationId xmlns:a16="http://schemas.microsoft.com/office/drawing/2014/main" id="{BBCD1B50-35A7-49F9-B0C6-D86BEDE7AB8F}"/>
                </a:ext>
              </a:extLst>
            </p:cNvPr>
            <p:cNvSpPr txBox="1"/>
            <p:nvPr/>
          </p:nvSpPr>
          <p:spPr>
            <a:xfrm>
              <a:off x="2586033" y="4362116"/>
              <a:ext cx="1844882" cy="615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smtClean="0">
                  <a:ln>
                    <a:noFill/>
                  </a:ln>
                  <a:solidFill>
                    <a:prstClr val="black">
                      <a:lumMod val="95000"/>
                      <a:lumOff val="5000"/>
                    </a:prstClr>
                  </a:solidFill>
                  <a:effectLst/>
                  <a:uLnTx/>
                  <a:uFillTx/>
                  <a:latin typeface="calibri"/>
                </a:rPr>
                <a:t>Grafik ve Fotoğraf Alanı</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78" name="Group 51">
            <a:extLst>
              <a:ext uri="{FF2B5EF4-FFF2-40B4-BE49-F238E27FC236}">
                <a16:creationId xmlns:a16="http://schemas.microsoft.com/office/drawing/2014/main" id="{98C88AC1-09BB-40D9-B6AE-F75E42A9266D}"/>
              </a:ext>
            </a:extLst>
          </p:cNvPr>
          <p:cNvGrpSpPr/>
          <p:nvPr/>
        </p:nvGrpSpPr>
        <p:grpSpPr>
          <a:xfrm>
            <a:off x="6133689" y="3093939"/>
            <a:ext cx="1938471" cy="628360"/>
            <a:chOff x="2287410" y="2900363"/>
            <a:chExt cx="2584628" cy="837815"/>
          </a:xfrm>
        </p:grpSpPr>
        <p:sp>
          <p:nvSpPr>
            <p:cNvPr id="79" name="Freeform 36">
              <a:extLst>
                <a:ext uri="{FF2B5EF4-FFF2-40B4-BE49-F238E27FC236}">
                  <a16:creationId xmlns:a16="http://schemas.microsoft.com/office/drawing/2014/main" id="{DB0F3AE1-3836-4FDF-A28F-9645C9FD4B82}"/>
                </a:ext>
              </a:extLst>
            </p:cNvPr>
            <p:cNvSpPr>
              <a:spLocks/>
            </p:cNvSpPr>
            <p:nvPr/>
          </p:nvSpPr>
          <p:spPr bwMode="auto">
            <a:xfrm>
              <a:off x="2287410" y="296824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EC5724">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80" name="Freeform 37">
              <a:hlinkClick r:id="rId16" action="ppaction://hlinksldjump"/>
              <a:extLst>
                <a:ext uri="{FF2B5EF4-FFF2-40B4-BE49-F238E27FC236}">
                  <a16:creationId xmlns:a16="http://schemas.microsoft.com/office/drawing/2014/main" id="{E6FD21A4-41BC-40C5-8517-3F565ED75DBF}"/>
                </a:ext>
              </a:extLst>
            </p:cNvPr>
            <p:cNvSpPr>
              <a:spLocks/>
            </p:cNvSpPr>
            <p:nvPr/>
          </p:nvSpPr>
          <p:spPr bwMode="auto">
            <a:xfrm>
              <a:off x="2287588"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81" name="TextBox 22">
              <a:hlinkClick r:id="rId16" action="ppaction://hlinksldjump"/>
              <a:extLst>
                <a:ext uri="{FF2B5EF4-FFF2-40B4-BE49-F238E27FC236}">
                  <a16:creationId xmlns:a16="http://schemas.microsoft.com/office/drawing/2014/main" id="{1FEB2308-82B0-458E-8B66-292A4F820887}"/>
                </a:ext>
              </a:extLst>
            </p:cNvPr>
            <p:cNvSpPr txBox="1"/>
            <p:nvPr/>
          </p:nvSpPr>
          <p:spPr>
            <a:xfrm>
              <a:off x="2458115" y="2958064"/>
              <a:ext cx="1844883" cy="6155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200" b="1" kern="0" dirty="0" smtClean="0">
                  <a:solidFill>
                    <a:prstClr val="black">
                      <a:lumMod val="95000"/>
                      <a:lumOff val="5000"/>
                    </a:prstClr>
                  </a:solidFill>
                  <a:latin typeface="calibri"/>
                </a:rPr>
                <a:t>Kimya Teknolojisi Alanı</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82" name="Group 54">
            <a:extLst>
              <a:ext uri="{FF2B5EF4-FFF2-40B4-BE49-F238E27FC236}">
                <a16:creationId xmlns:a16="http://schemas.microsoft.com/office/drawing/2014/main" id="{75B3BC10-1588-4051-BB32-BD79672EA64A}"/>
              </a:ext>
            </a:extLst>
          </p:cNvPr>
          <p:cNvGrpSpPr/>
          <p:nvPr/>
        </p:nvGrpSpPr>
        <p:grpSpPr>
          <a:xfrm>
            <a:off x="4128449" y="3066223"/>
            <a:ext cx="1941790" cy="637142"/>
            <a:chOff x="2282985" y="4213225"/>
            <a:chExt cx="2589053" cy="849523"/>
          </a:xfrm>
        </p:grpSpPr>
        <p:sp>
          <p:nvSpPr>
            <p:cNvPr id="83"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84" name="Freeform 39">
              <a:hlinkClick r:id="rId17" action="ppaction://hlinksldjump"/>
              <a:extLst>
                <a:ext uri="{FF2B5EF4-FFF2-40B4-BE49-F238E27FC236}">
                  <a16:creationId xmlns:a16="http://schemas.microsoft.com/office/drawing/2014/main" id="{B434642F-E8E4-49DB-A97F-0E1D71A2BE89}"/>
                </a:ext>
              </a:extLst>
            </p:cNvPr>
            <p:cNvSpPr>
              <a:spLocks/>
            </p:cNvSpPr>
            <p:nvPr/>
          </p:nvSpPr>
          <p:spPr bwMode="auto">
            <a:xfrm>
              <a:off x="2287588"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85" name="TextBox 30">
              <a:hlinkClick r:id="rId17" action="ppaction://hlinksldjump"/>
              <a:extLst>
                <a:ext uri="{FF2B5EF4-FFF2-40B4-BE49-F238E27FC236}">
                  <a16:creationId xmlns:a16="http://schemas.microsoft.com/office/drawing/2014/main" id="{BBCD1B50-35A7-49F9-B0C6-D86BEDE7AB8F}"/>
                </a:ext>
              </a:extLst>
            </p:cNvPr>
            <p:cNvSpPr txBox="1"/>
            <p:nvPr/>
          </p:nvSpPr>
          <p:spPr>
            <a:xfrm>
              <a:off x="2449360" y="4241229"/>
              <a:ext cx="2149234" cy="615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smtClean="0">
                  <a:ln>
                    <a:noFill/>
                  </a:ln>
                  <a:solidFill>
                    <a:prstClr val="black">
                      <a:lumMod val="95000"/>
                      <a:lumOff val="5000"/>
                    </a:prstClr>
                  </a:solidFill>
                  <a:effectLst/>
                  <a:uLnTx/>
                  <a:uFillTx/>
                  <a:latin typeface="calibri"/>
                </a:rPr>
                <a:t>Elektrik</a:t>
              </a:r>
              <a:r>
                <a:rPr lang="tr-TR" sz="1200" b="1" kern="0" dirty="0" smtClean="0">
                  <a:solidFill>
                    <a:prstClr val="black">
                      <a:lumMod val="95000"/>
                      <a:lumOff val="5000"/>
                    </a:prstClr>
                  </a:solidFill>
                  <a:latin typeface="calibri"/>
                </a:rPr>
                <a:t>-Elektronik Teknolojileri Alanı</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86" name="Group 48">
            <a:extLst>
              <a:ext uri="{FF2B5EF4-FFF2-40B4-BE49-F238E27FC236}">
                <a16:creationId xmlns:a16="http://schemas.microsoft.com/office/drawing/2014/main" id="{D7C27CD2-3407-4569-9B46-A08BFD35059A}"/>
              </a:ext>
            </a:extLst>
          </p:cNvPr>
          <p:cNvGrpSpPr/>
          <p:nvPr/>
        </p:nvGrpSpPr>
        <p:grpSpPr>
          <a:xfrm>
            <a:off x="2085257" y="3073607"/>
            <a:ext cx="1992750" cy="592216"/>
            <a:chOff x="4763065" y="1622425"/>
            <a:chExt cx="2536578" cy="789623"/>
          </a:xfrm>
        </p:grpSpPr>
        <p:sp>
          <p:nvSpPr>
            <p:cNvPr id="87" name="Freeform 35">
              <a:extLst>
                <a:ext uri="{FF2B5EF4-FFF2-40B4-BE49-F238E27FC236}">
                  <a16:creationId xmlns:a16="http://schemas.microsoft.com/office/drawing/2014/main" id="{C5FF6D8B-92DB-488E-B95C-F2347A917521}"/>
                </a:ext>
              </a:extLst>
            </p:cNvPr>
            <p:cNvSpPr>
              <a:spLocks/>
            </p:cNvSpPr>
            <p:nvPr/>
          </p:nvSpPr>
          <p:spPr bwMode="auto">
            <a:xfrm>
              <a:off x="4850131" y="1681798"/>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88" name="Group 43">
              <a:extLst>
                <a:ext uri="{FF2B5EF4-FFF2-40B4-BE49-F238E27FC236}">
                  <a16:creationId xmlns:a16="http://schemas.microsoft.com/office/drawing/2014/main" id="{F39827A9-E8CD-4297-B688-53F1E3283E44}"/>
                </a:ext>
              </a:extLst>
            </p:cNvPr>
            <p:cNvGrpSpPr/>
            <p:nvPr/>
          </p:nvGrpSpPr>
          <p:grpSpPr>
            <a:xfrm>
              <a:off x="4763065" y="1622425"/>
              <a:ext cx="2534672" cy="730250"/>
              <a:chOff x="4763065" y="1622425"/>
              <a:chExt cx="2534672" cy="730250"/>
            </a:xfrm>
          </p:grpSpPr>
          <p:sp>
            <p:nvSpPr>
              <p:cNvPr id="89" name="Freeform 35">
                <a:hlinkClick r:id="rId18" action="ppaction://hlinksldjump"/>
                <a:extLst>
                  <a:ext uri="{FF2B5EF4-FFF2-40B4-BE49-F238E27FC236}">
                    <a16:creationId xmlns:a16="http://schemas.microsoft.com/office/drawing/2014/main" id="{81A4BFF3-E0DC-406B-B5AB-5E99BD1DFB77}"/>
                  </a:ext>
                </a:extLst>
              </p:cNvPr>
              <p:cNvSpPr>
                <a:spLocks/>
              </p:cNvSpPr>
              <p:nvPr/>
            </p:nvSpPr>
            <p:spPr bwMode="auto">
              <a:xfrm>
                <a:off x="4848225" y="1622425"/>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90" name="TextBox 13">
                <a:hlinkClick r:id="rId18" action="ppaction://hlinksldjump"/>
                <a:extLst>
                  <a:ext uri="{FF2B5EF4-FFF2-40B4-BE49-F238E27FC236}">
                    <a16:creationId xmlns:a16="http://schemas.microsoft.com/office/drawing/2014/main" id="{099EE624-9C48-4E08-9430-47FB123CF06D}"/>
                  </a:ext>
                </a:extLst>
              </p:cNvPr>
              <p:cNvSpPr txBox="1"/>
              <p:nvPr/>
            </p:nvSpPr>
            <p:spPr>
              <a:xfrm>
                <a:off x="4763065" y="1674680"/>
                <a:ext cx="2106460" cy="615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1200" b="1" dirty="0" smtClean="0"/>
                  <a:t>Yiyecek ve İçecek Hizmetleri Alanı</a:t>
                </a:r>
                <a:endParaRPr kumimoji="0" lang="id-ID" sz="1200" b="1" i="0" u="none" strike="noStrike" kern="0" cap="none" spc="0" normalizeH="0" baseline="0" noProof="0" dirty="0">
                  <a:ln>
                    <a:noFill/>
                  </a:ln>
                  <a:solidFill>
                    <a:prstClr val="white"/>
                  </a:solidFill>
                  <a:effectLst/>
                  <a:uLnTx/>
                  <a:uFillTx/>
                  <a:latin typeface="ubuntu"/>
                </a:endParaRPr>
              </a:p>
            </p:txBody>
          </p:sp>
        </p:grpSp>
      </p:grpSp>
      <p:grpSp>
        <p:nvGrpSpPr>
          <p:cNvPr id="91" name="Group 55">
            <a:extLst>
              <a:ext uri="{FF2B5EF4-FFF2-40B4-BE49-F238E27FC236}">
                <a16:creationId xmlns:a16="http://schemas.microsoft.com/office/drawing/2014/main" id="{1FDC6282-8106-4C25-A250-EF829520E552}"/>
              </a:ext>
            </a:extLst>
          </p:cNvPr>
          <p:cNvGrpSpPr/>
          <p:nvPr/>
        </p:nvGrpSpPr>
        <p:grpSpPr>
          <a:xfrm>
            <a:off x="139237" y="3066270"/>
            <a:ext cx="1939119" cy="646332"/>
            <a:chOff x="7306221" y="4200972"/>
            <a:chExt cx="2585492" cy="861776"/>
          </a:xfrm>
        </p:grpSpPr>
        <p:sp>
          <p:nvSpPr>
            <p:cNvPr id="92"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93" name="Freeform 38">
              <a:hlinkClick r:id="rId19" action="ppaction://hlinksldjump"/>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94" name="TextBox 26">
              <a:hlinkClick r:id="rId19" action="ppaction://hlinksldjump"/>
              <a:extLst>
                <a:ext uri="{FF2B5EF4-FFF2-40B4-BE49-F238E27FC236}">
                  <a16:creationId xmlns:a16="http://schemas.microsoft.com/office/drawing/2014/main" id="{B879C4F9-AF37-4D39-96C1-4061E4762379}"/>
                </a:ext>
              </a:extLst>
            </p:cNvPr>
            <p:cNvSpPr txBox="1"/>
            <p:nvPr/>
          </p:nvSpPr>
          <p:spPr>
            <a:xfrm>
              <a:off x="7438405" y="4200972"/>
              <a:ext cx="2122956" cy="861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200" b="1" kern="0" dirty="0" smtClean="0">
                  <a:solidFill>
                    <a:prstClr val="black">
                      <a:lumMod val="95000"/>
                      <a:lumOff val="5000"/>
                    </a:prstClr>
                  </a:solidFill>
                  <a:latin typeface="calibri"/>
                </a:rPr>
                <a:t>Konaklama ve Seyahat Hizmetleri Alanı</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95" name="Group 49">
            <a:extLst>
              <a:ext uri="{FF2B5EF4-FFF2-40B4-BE49-F238E27FC236}">
                <a16:creationId xmlns:a16="http://schemas.microsoft.com/office/drawing/2014/main" id="{AD99AEFD-94D3-4F09-B490-EE9D4DEAFB2F}"/>
              </a:ext>
            </a:extLst>
          </p:cNvPr>
          <p:cNvGrpSpPr/>
          <p:nvPr/>
        </p:nvGrpSpPr>
        <p:grpSpPr>
          <a:xfrm>
            <a:off x="173230" y="3742000"/>
            <a:ext cx="1938576" cy="627949"/>
            <a:chOff x="7307263" y="2900363"/>
            <a:chExt cx="2584768" cy="837265"/>
          </a:xfrm>
        </p:grpSpPr>
        <p:sp>
          <p:nvSpPr>
            <p:cNvPr id="96"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97" name="Freeform 36">
              <a:hlinkClick r:id="rId20" action="ppaction://hlinksldjump"/>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98" name="TextBox 18">
              <a:hlinkClick r:id="rId20" action="ppaction://hlinksldjump"/>
              <a:extLst>
                <a:ext uri="{FF2B5EF4-FFF2-40B4-BE49-F238E27FC236}">
                  <a16:creationId xmlns:a16="http://schemas.microsoft.com/office/drawing/2014/main" id="{0403C41F-E693-4ED5-BEA2-5F81588D823E}"/>
                </a:ext>
              </a:extLst>
            </p:cNvPr>
            <p:cNvSpPr txBox="1"/>
            <p:nvPr/>
          </p:nvSpPr>
          <p:spPr>
            <a:xfrm>
              <a:off x="7447402" y="2953603"/>
              <a:ext cx="2085475" cy="615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smtClean="0">
                  <a:ln>
                    <a:noFill/>
                  </a:ln>
                  <a:solidFill>
                    <a:prstClr val="black">
                      <a:lumMod val="95000"/>
                      <a:lumOff val="5000"/>
                    </a:prstClr>
                  </a:solidFill>
                  <a:effectLst/>
                  <a:uLnTx/>
                  <a:uFillTx/>
                  <a:latin typeface="calibri"/>
                </a:rPr>
                <a:t>Makine Teknolojisi Alanı</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99" name="Group 58">
            <a:extLst>
              <a:ext uri="{FF2B5EF4-FFF2-40B4-BE49-F238E27FC236}">
                <a16:creationId xmlns:a16="http://schemas.microsoft.com/office/drawing/2014/main" id="{FEB66392-D5CA-4938-8DC8-E49B74549326}"/>
              </a:ext>
            </a:extLst>
          </p:cNvPr>
          <p:cNvGrpSpPr/>
          <p:nvPr/>
        </p:nvGrpSpPr>
        <p:grpSpPr>
          <a:xfrm>
            <a:off x="108619" y="2393504"/>
            <a:ext cx="1918768" cy="633954"/>
            <a:chOff x="4847122" y="5545138"/>
            <a:chExt cx="2450615" cy="783951"/>
          </a:xfrm>
        </p:grpSpPr>
        <p:sp>
          <p:nvSpPr>
            <p:cNvPr id="100" name="Freeform 35">
              <a:extLst>
                <a:ext uri="{FF2B5EF4-FFF2-40B4-BE49-F238E27FC236}">
                  <a16:creationId xmlns:a16="http://schemas.microsoft.com/office/drawing/2014/main" id="{5839651C-D52F-4167-BD28-353D17E4FD7F}"/>
                </a:ext>
              </a:extLst>
            </p:cNvPr>
            <p:cNvSpPr>
              <a:spLocks/>
            </p:cNvSpPr>
            <p:nvPr/>
          </p:nvSpPr>
          <p:spPr bwMode="auto">
            <a:xfrm>
              <a:off x="4847122" y="5598839"/>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BB2326">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01" name="Freeform 40">
              <a:extLst>
                <a:ext uri="{FF2B5EF4-FFF2-40B4-BE49-F238E27FC236}">
                  <a16:creationId xmlns:a16="http://schemas.microsoft.com/office/drawing/2014/main" id="{3ADA59D2-B68F-4B5E-972A-93FC74A83F62}"/>
                </a:ext>
              </a:extLst>
            </p:cNvPr>
            <p:cNvSpPr>
              <a:spLocks/>
            </p:cNvSpPr>
            <p:nvPr/>
          </p:nvSpPr>
          <p:spPr bwMode="auto">
            <a:xfrm>
              <a:off x="4848225" y="5545138"/>
              <a:ext cx="2449512" cy="728662"/>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BB2326"/>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02" name="TextBox 34">
              <a:hlinkClick r:id="rId21" action="ppaction://hlinksldjump"/>
              <a:extLst>
                <a:ext uri="{FF2B5EF4-FFF2-40B4-BE49-F238E27FC236}">
                  <a16:creationId xmlns:a16="http://schemas.microsoft.com/office/drawing/2014/main" id="{9C448426-5881-49A5-AFC9-983066E2C85F}"/>
                </a:ext>
              </a:extLst>
            </p:cNvPr>
            <p:cNvSpPr txBox="1"/>
            <p:nvPr/>
          </p:nvSpPr>
          <p:spPr>
            <a:xfrm>
              <a:off x="4965347" y="5645898"/>
              <a:ext cx="2249469" cy="5708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smtClean="0">
                  <a:ln>
                    <a:noFill/>
                  </a:ln>
                  <a:solidFill>
                    <a:prstClr val="black">
                      <a:lumMod val="95000"/>
                      <a:lumOff val="5000"/>
                    </a:prstClr>
                  </a:solidFill>
                  <a:effectLst/>
                  <a:uLnTx/>
                  <a:uFillTx/>
                  <a:latin typeface="calibri"/>
                </a:rPr>
                <a:t>Büro Yönetimi ve Yönetici</a:t>
              </a:r>
              <a:r>
                <a:rPr kumimoji="0" lang="tr-TR" sz="1200" b="1" i="0" u="none" strike="noStrike" kern="0" cap="none" spc="0" normalizeH="0" noProof="0" dirty="0" smtClean="0">
                  <a:ln>
                    <a:noFill/>
                  </a:ln>
                  <a:solidFill>
                    <a:prstClr val="black">
                      <a:lumMod val="95000"/>
                      <a:lumOff val="5000"/>
                    </a:prstClr>
                  </a:solidFill>
                  <a:effectLst/>
                  <a:uLnTx/>
                  <a:uFillTx/>
                  <a:latin typeface="calibri"/>
                </a:rPr>
                <a:t> Asistanlığı Alanı</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103" name="Group 55">
            <a:extLst>
              <a:ext uri="{FF2B5EF4-FFF2-40B4-BE49-F238E27FC236}">
                <a16:creationId xmlns:a16="http://schemas.microsoft.com/office/drawing/2014/main" id="{1FDC6282-8106-4C25-A250-EF829520E552}"/>
              </a:ext>
            </a:extLst>
          </p:cNvPr>
          <p:cNvGrpSpPr/>
          <p:nvPr/>
        </p:nvGrpSpPr>
        <p:grpSpPr>
          <a:xfrm>
            <a:off x="4163235" y="3742690"/>
            <a:ext cx="1939119" cy="627260"/>
            <a:chOff x="7306221" y="4213225"/>
            <a:chExt cx="2585492" cy="849523"/>
          </a:xfrm>
        </p:grpSpPr>
        <p:sp>
          <p:nvSpPr>
            <p:cNvPr id="104"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05" name="Freeform 38">
              <a:hlinkClick r:id="rId22" action="ppaction://hlinksldjump"/>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06" name="TextBox 26">
              <a:hlinkClick r:id="rId22" action="ppaction://hlinksldjump"/>
              <a:extLst>
                <a:ext uri="{FF2B5EF4-FFF2-40B4-BE49-F238E27FC236}">
                  <a16:creationId xmlns:a16="http://schemas.microsoft.com/office/drawing/2014/main" id="{B879C4F9-AF37-4D39-96C1-4061E4762379}"/>
                </a:ext>
              </a:extLst>
            </p:cNvPr>
            <p:cNvSpPr txBox="1"/>
            <p:nvPr/>
          </p:nvSpPr>
          <p:spPr>
            <a:xfrm>
              <a:off x="7452493" y="4276905"/>
              <a:ext cx="2122956" cy="6252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200" b="1" kern="0" dirty="0" smtClean="0">
                  <a:solidFill>
                    <a:prstClr val="black">
                      <a:lumMod val="95000"/>
                      <a:lumOff val="5000"/>
                    </a:prstClr>
                  </a:solidFill>
                  <a:latin typeface="calibri"/>
                </a:rPr>
                <a:t>Metal Teknolojisi Alanı</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107" name="Group 54">
            <a:extLst>
              <a:ext uri="{FF2B5EF4-FFF2-40B4-BE49-F238E27FC236}">
                <a16:creationId xmlns:a16="http://schemas.microsoft.com/office/drawing/2014/main" id="{75B3BC10-1588-4051-BB32-BD79672EA64A}"/>
              </a:ext>
            </a:extLst>
          </p:cNvPr>
          <p:cNvGrpSpPr/>
          <p:nvPr/>
        </p:nvGrpSpPr>
        <p:grpSpPr>
          <a:xfrm>
            <a:off x="6169016" y="3742006"/>
            <a:ext cx="1941790" cy="649393"/>
            <a:chOff x="2282985" y="4213225"/>
            <a:chExt cx="2589053" cy="849523"/>
          </a:xfrm>
        </p:grpSpPr>
        <p:sp>
          <p:nvSpPr>
            <p:cNvPr id="108"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09" name="Freeform 39">
              <a:hlinkClick r:id="rId23" action="ppaction://hlinksldjump"/>
              <a:extLst>
                <a:ext uri="{FF2B5EF4-FFF2-40B4-BE49-F238E27FC236}">
                  <a16:creationId xmlns:a16="http://schemas.microsoft.com/office/drawing/2014/main" id="{B434642F-E8E4-49DB-A97F-0E1D71A2BE89}"/>
                </a:ext>
              </a:extLst>
            </p:cNvPr>
            <p:cNvSpPr>
              <a:spLocks/>
            </p:cNvSpPr>
            <p:nvPr/>
          </p:nvSpPr>
          <p:spPr bwMode="auto">
            <a:xfrm>
              <a:off x="2287588"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0" name="TextBox 30">
              <a:hlinkClick r:id="rId23" action="ppaction://hlinksldjump"/>
              <a:extLst>
                <a:ext uri="{FF2B5EF4-FFF2-40B4-BE49-F238E27FC236}">
                  <a16:creationId xmlns:a16="http://schemas.microsoft.com/office/drawing/2014/main" id="{BBCD1B50-35A7-49F9-B0C6-D86BEDE7AB8F}"/>
                </a:ext>
              </a:extLst>
            </p:cNvPr>
            <p:cNvSpPr txBox="1"/>
            <p:nvPr/>
          </p:nvSpPr>
          <p:spPr>
            <a:xfrm>
              <a:off x="2453490" y="4324272"/>
              <a:ext cx="2149234" cy="6039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smtClean="0">
                  <a:ln>
                    <a:noFill/>
                  </a:ln>
                  <a:solidFill>
                    <a:prstClr val="black">
                      <a:lumMod val="95000"/>
                      <a:lumOff val="5000"/>
                    </a:prstClr>
                  </a:solidFill>
                  <a:effectLst/>
                  <a:uLnTx/>
                  <a:uFillTx/>
                  <a:latin typeface="calibri"/>
                </a:rPr>
                <a:t>Mobilya ve İç Tasarım Alanı</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111" name="Group 48">
            <a:extLst>
              <a:ext uri="{FF2B5EF4-FFF2-40B4-BE49-F238E27FC236}">
                <a16:creationId xmlns:a16="http://schemas.microsoft.com/office/drawing/2014/main" id="{D7C27CD2-3407-4569-9B46-A08BFD35059A}"/>
              </a:ext>
            </a:extLst>
          </p:cNvPr>
          <p:cNvGrpSpPr/>
          <p:nvPr/>
        </p:nvGrpSpPr>
        <p:grpSpPr>
          <a:xfrm>
            <a:off x="201185" y="4398448"/>
            <a:ext cx="1838564" cy="660421"/>
            <a:chOff x="4848225" y="1622425"/>
            <a:chExt cx="2451418" cy="789623"/>
          </a:xfrm>
        </p:grpSpPr>
        <p:sp>
          <p:nvSpPr>
            <p:cNvPr id="112" name="Freeform 35">
              <a:extLst>
                <a:ext uri="{FF2B5EF4-FFF2-40B4-BE49-F238E27FC236}">
                  <a16:creationId xmlns:a16="http://schemas.microsoft.com/office/drawing/2014/main" id="{C5FF6D8B-92DB-488E-B95C-F2347A917521}"/>
                </a:ext>
              </a:extLst>
            </p:cNvPr>
            <p:cNvSpPr>
              <a:spLocks/>
            </p:cNvSpPr>
            <p:nvPr/>
          </p:nvSpPr>
          <p:spPr bwMode="auto">
            <a:xfrm>
              <a:off x="4850131" y="1681798"/>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13" name="Group 43">
              <a:extLst>
                <a:ext uri="{FF2B5EF4-FFF2-40B4-BE49-F238E27FC236}">
                  <a16:creationId xmlns:a16="http://schemas.microsoft.com/office/drawing/2014/main" id="{F39827A9-E8CD-4297-B688-53F1E3283E44}"/>
                </a:ext>
              </a:extLst>
            </p:cNvPr>
            <p:cNvGrpSpPr/>
            <p:nvPr/>
          </p:nvGrpSpPr>
          <p:grpSpPr>
            <a:xfrm>
              <a:off x="4848225" y="1622425"/>
              <a:ext cx="2449512" cy="730250"/>
              <a:chOff x="4848225" y="1622425"/>
              <a:chExt cx="2449512" cy="730250"/>
            </a:xfrm>
          </p:grpSpPr>
          <p:sp>
            <p:nvSpPr>
              <p:cNvPr id="114" name="Freeform 35">
                <a:hlinkClick r:id="rId24" action="ppaction://hlinksldjump"/>
                <a:extLst>
                  <a:ext uri="{FF2B5EF4-FFF2-40B4-BE49-F238E27FC236}">
                    <a16:creationId xmlns:a16="http://schemas.microsoft.com/office/drawing/2014/main" id="{81A4BFF3-E0DC-406B-B5AB-5E99BD1DFB77}"/>
                  </a:ext>
                </a:extLst>
              </p:cNvPr>
              <p:cNvSpPr>
                <a:spLocks/>
              </p:cNvSpPr>
              <p:nvPr/>
            </p:nvSpPr>
            <p:spPr bwMode="auto">
              <a:xfrm>
                <a:off x="4848225" y="1622425"/>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5" name="TextBox 13">
                <a:hlinkClick r:id="rId24" action="ppaction://hlinksldjump"/>
                <a:extLst>
                  <a:ext uri="{FF2B5EF4-FFF2-40B4-BE49-F238E27FC236}">
                    <a16:creationId xmlns:a16="http://schemas.microsoft.com/office/drawing/2014/main" id="{099EE624-9C48-4E08-9430-47FB123CF06D}"/>
                  </a:ext>
                </a:extLst>
              </p:cNvPr>
              <p:cNvSpPr txBox="1"/>
              <p:nvPr/>
            </p:nvSpPr>
            <p:spPr>
              <a:xfrm>
                <a:off x="4951090" y="1661386"/>
                <a:ext cx="2106459" cy="55198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200" b="1" dirty="0" smtClean="0"/>
                  <a:t>Tesisat Teknolojisi Alanı</a:t>
                </a:r>
                <a:endParaRPr kumimoji="0" lang="id-ID" sz="1200" b="1" i="0" u="none" strike="noStrike" kern="0" cap="none" spc="0" normalizeH="0" baseline="0" noProof="0" dirty="0">
                  <a:ln>
                    <a:noFill/>
                  </a:ln>
                  <a:solidFill>
                    <a:prstClr val="white"/>
                  </a:solidFill>
                  <a:effectLst/>
                  <a:uLnTx/>
                  <a:uFillTx/>
                  <a:latin typeface="ubuntu"/>
                </a:endParaRPr>
              </a:p>
            </p:txBody>
          </p:sp>
        </p:grpSp>
      </p:grpSp>
      <p:grpSp>
        <p:nvGrpSpPr>
          <p:cNvPr id="116" name="Group 54">
            <a:extLst>
              <a:ext uri="{FF2B5EF4-FFF2-40B4-BE49-F238E27FC236}">
                <a16:creationId xmlns:a16="http://schemas.microsoft.com/office/drawing/2014/main" id="{75B3BC10-1588-4051-BB32-BD79672EA64A}"/>
              </a:ext>
            </a:extLst>
          </p:cNvPr>
          <p:cNvGrpSpPr/>
          <p:nvPr/>
        </p:nvGrpSpPr>
        <p:grpSpPr>
          <a:xfrm>
            <a:off x="2134721" y="4387138"/>
            <a:ext cx="1941790" cy="649393"/>
            <a:chOff x="2282985" y="4213225"/>
            <a:chExt cx="2589053" cy="849523"/>
          </a:xfrm>
        </p:grpSpPr>
        <p:sp>
          <p:nvSpPr>
            <p:cNvPr id="1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8" name="Freeform 39">
              <a:hlinkClick r:id="rId25" action="ppaction://hlinksldjump"/>
              <a:extLst>
                <a:ext uri="{FF2B5EF4-FFF2-40B4-BE49-F238E27FC236}">
                  <a16:creationId xmlns:a16="http://schemas.microsoft.com/office/drawing/2014/main" id="{B434642F-E8E4-49DB-A97F-0E1D71A2BE89}"/>
                </a:ext>
              </a:extLst>
            </p:cNvPr>
            <p:cNvSpPr>
              <a:spLocks/>
            </p:cNvSpPr>
            <p:nvPr/>
          </p:nvSpPr>
          <p:spPr bwMode="auto">
            <a:xfrm>
              <a:off x="2287588"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9" name="TextBox 30">
              <a:hlinkClick r:id="rId25" action="ppaction://hlinksldjump"/>
              <a:extLst>
                <a:ext uri="{FF2B5EF4-FFF2-40B4-BE49-F238E27FC236}">
                  <a16:creationId xmlns:a16="http://schemas.microsoft.com/office/drawing/2014/main" id="{BBCD1B50-35A7-49F9-B0C6-D86BEDE7AB8F}"/>
                </a:ext>
              </a:extLst>
            </p:cNvPr>
            <p:cNvSpPr txBox="1"/>
            <p:nvPr/>
          </p:nvSpPr>
          <p:spPr>
            <a:xfrm>
              <a:off x="2443045" y="4325543"/>
              <a:ext cx="2149234" cy="6039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smtClean="0">
                  <a:ln>
                    <a:noFill/>
                  </a:ln>
                  <a:solidFill>
                    <a:prstClr val="black">
                      <a:lumMod val="95000"/>
                      <a:lumOff val="5000"/>
                    </a:prstClr>
                  </a:solidFill>
                  <a:effectLst/>
                  <a:uLnTx/>
                  <a:uFillTx/>
                  <a:latin typeface="calibri"/>
                </a:rPr>
                <a:t>Motorlu Araçlar   Teknolojisi Alanı</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sp>
        <p:nvSpPr>
          <p:cNvPr id="124" name="Freeform 32">
            <a:extLst>
              <a:ext uri="{FF2B5EF4-FFF2-40B4-BE49-F238E27FC236}">
                <a16:creationId xmlns:a16="http://schemas.microsoft.com/office/drawing/2014/main" id="{74444165-31B0-4DE4-82A7-F22CFCD1183F}"/>
              </a:ext>
            </a:extLst>
          </p:cNvPr>
          <p:cNvSpPr>
            <a:spLocks/>
          </p:cNvSpPr>
          <p:nvPr/>
        </p:nvSpPr>
        <p:spPr bwMode="auto">
          <a:xfrm rot="5400000">
            <a:off x="6590371" y="2998261"/>
            <a:ext cx="3355711" cy="99972"/>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25" name="Freeform 32">
            <a:extLst>
              <a:ext uri="{FF2B5EF4-FFF2-40B4-BE49-F238E27FC236}">
                <a16:creationId xmlns:a16="http://schemas.microsoft.com/office/drawing/2014/main" id="{74444165-31B0-4DE4-82A7-F22CFCD1183F}"/>
              </a:ext>
            </a:extLst>
          </p:cNvPr>
          <p:cNvSpPr>
            <a:spLocks/>
          </p:cNvSpPr>
          <p:nvPr/>
        </p:nvSpPr>
        <p:spPr bwMode="auto">
          <a:xfrm>
            <a:off x="8035467" y="1252787"/>
            <a:ext cx="282746" cy="2365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26" name="Chevron 36">
            <a:extLst>
              <a:ext uri="{FF2B5EF4-FFF2-40B4-BE49-F238E27FC236}">
                <a16:creationId xmlns:a16="http://schemas.microsoft.com/office/drawing/2014/main" id="{DA9EE836-6A58-4BE5-B34F-9BC5F3A2181D}"/>
              </a:ext>
            </a:extLst>
          </p:cNvPr>
          <p:cNvSpPr/>
          <p:nvPr/>
        </p:nvSpPr>
        <p:spPr>
          <a:xfrm rot="5400000">
            <a:off x="8189775" y="1805831"/>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127" name="Chevron 36">
            <a:extLst>
              <a:ext uri="{FF2B5EF4-FFF2-40B4-BE49-F238E27FC236}">
                <a16:creationId xmlns:a16="http://schemas.microsoft.com/office/drawing/2014/main" id="{DA9EE836-6A58-4BE5-B34F-9BC5F3A2181D}"/>
              </a:ext>
            </a:extLst>
          </p:cNvPr>
          <p:cNvSpPr/>
          <p:nvPr/>
        </p:nvSpPr>
        <p:spPr>
          <a:xfrm rot="5400000">
            <a:off x="8189775" y="3389921"/>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128" name="Freeform 31">
            <a:extLst>
              <a:ext uri="{FF2B5EF4-FFF2-40B4-BE49-F238E27FC236}">
                <a16:creationId xmlns:a16="http://schemas.microsoft.com/office/drawing/2014/main" id="{F8D9A116-25C6-46A5-BE9A-49CE2209F0F8}"/>
              </a:ext>
            </a:extLst>
          </p:cNvPr>
          <p:cNvSpPr>
            <a:spLocks/>
          </p:cNvSpPr>
          <p:nvPr/>
        </p:nvSpPr>
        <p:spPr bwMode="auto">
          <a:xfrm>
            <a:off x="6296895" y="4620626"/>
            <a:ext cx="2021318" cy="105477"/>
          </a:xfrm>
          <a:custGeom>
            <a:avLst/>
            <a:gdLst>
              <a:gd name="T0" fmla="*/ 1950 w 1950"/>
              <a:gd name="T1" fmla="*/ 0 h 67"/>
              <a:gd name="T2" fmla="*/ 1882 w 1950"/>
              <a:gd name="T3" fmla="*/ 67 h 67"/>
              <a:gd name="T4" fmla="*/ 0 w 1950"/>
              <a:gd name="T5" fmla="*/ 67 h 67"/>
            </a:gdLst>
            <a:ahLst/>
            <a:cxnLst>
              <a:cxn ang="0">
                <a:pos x="T0" y="T1"/>
              </a:cxn>
              <a:cxn ang="0">
                <a:pos x="T2" y="T3"/>
              </a:cxn>
              <a:cxn ang="0">
                <a:pos x="T4" y="T5"/>
              </a:cxn>
            </a:cxnLst>
            <a:rect l="0" t="0" r="r" b="b"/>
            <a:pathLst>
              <a:path w="1950" h="67">
                <a:moveTo>
                  <a:pt x="1950" y="0"/>
                </a:moveTo>
                <a:cubicBezTo>
                  <a:pt x="1950" y="37"/>
                  <a:pt x="1920" y="67"/>
                  <a:pt x="1882" y="67"/>
                </a:cubicBezTo>
                <a:cubicBezTo>
                  <a:pt x="0" y="67"/>
                  <a:pt x="0" y="67"/>
                  <a:pt x="0"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29" name="Chevron 37">
            <a:extLst>
              <a:ext uri="{FF2B5EF4-FFF2-40B4-BE49-F238E27FC236}">
                <a16:creationId xmlns:a16="http://schemas.microsoft.com/office/drawing/2014/main" id="{9240CC6D-AB71-4990-A847-4CA6BDD11EF4}"/>
              </a:ext>
            </a:extLst>
          </p:cNvPr>
          <p:cNvSpPr/>
          <p:nvPr/>
        </p:nvSpPr>
        <p:spPr>
          <a:xfrm rot="10800000">
            <a:off x="6224512" y="4600697"/>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130" name="TextBox 92">
            <a:extLst>
              <a:ext uri="{FF2B5EF4-FFF2-40B4-BE49-F238E27FC236}">
                <a16:creationId xmlns:a16="http://schemas.microsoft.com/office/drawing/2014/main" id="{800B1100-3523-4F93-A8EB-7393DEC03669}"/>
              </a:ext>
            </a:extLst>
          </p:cNvPr>
          <p:cNvSpPr txBox="1"/>
          <p:nvPr/>
        </p:nvSpPr>
        <p:spPr>
          <a:xfrm rot="16200000">
            <a:off x="6776953" y="2827979"/>
            <a:ext cx="3800464" cy="307777"/>
          </a:xfrm>
          <a:prstGeom prst="rect">
            <a:avLst/>
          </a:prstGeom>
          <a:noFill/>
        </p:spPr>
        <p:txBody>
          <a:bodyPr wrap="none" rtlCol="0">
            <a:spAutoFit/>
          </a:bodyPr>
          <a:lstStyle/>
          <a:p>
            <a:pPr algn="ctr" defTabSz="914400" eaLnBrk="1" fontAlgn="auto" hangingPunct="1">
              <a:spcBef>
                <a:spcPts val="0"/>
              </a:spcBef>
              <a:spcAft>
                <a:spcPts val="0"/>
              </a:spcAft>
            </a:pPr>
            <a:r>
              <a:rPr lang="tr-TR" sz="1400" b="1" dirty="0" smtClean="0">
                <a:effectLst>
                  <a:outerShdw blurRad="38100" dist="38100" dir="2700000" algn="tl">
                    <a:srgbClr val="000000">
                      <a:alpha val="43137"/>
                    </a:srgbClr>
                  </a:outerShdw>
                </a:effectLst>
              </a:rPr>
              <a:t>Toplam </a:t>
            </a:r>
            <a:r>
              <a:rPr lang="tr-TR" sz="1400" b="1" dirty="0" smtClean="0">
                <a:effectLst>
                  <a:outerShdw blurRad="38100" dist="38100" dir="2700000" algn="tl">
                    <a:srgbClr val="000000">
                      <a:alpha val="43137"/>
                    </a:srgbClr>
                  </a:outerShdw>
                </a:effectLst>
              </a:rPr>
              <a:t>23 </a:t>
            </a:r>
            <a:r>
              <a:rPr lang="tr-TR" sz="1400" b="1" dirty="0" smtClean="0">
                <a:effectLst>
                  <a:outerShdw blurRad="38100" dist="38100" dir="2700000" algn="tl">
                    <a:srgbClr val="000000">
                      <a:alpha val="43137"/>
                    </a:srgbClr>
                  </a:outerShdw>
                </a:effectLst>
              </a:rPr>
              <a:t>Alan 6 Mesleki Teknik Anadolu Lisesi</a:t>
            </a:r>
            <a:endParaRPr lang="id-ID" sz="1400" b="1" dirty="0">
              <a:effectLst>
                <a:outerShdw blurRad="38100" dist="38100" dir="2700000" algn="tl">
                  <a:srgbClr val="000000">
                    <a:alpha val="43137"/>
                  </a:srgbClr>
                </a:outerShdw>
              </a:effectLst>
            </a:endParaRPr>
          </a:p>
        </p:txBody>
      </p:sp>
      <p:grpSp>
        <p:nvGrpSpPr>
          <p:cNvPr id="120" name="Group 48">
            <a:extLst>
              <a:ext uri="{FF2B5EF4-FFF2-40B4-BE49-F238E27FC236}">
                <a16:creationId xmlns:a16="http://schemas.microsoft.com/office/drawing/2014/main" id="{D7C27CD2-3407-4569-9B46-A08BFD35059A}"/>
              </a:ext>
            </a:extLst>
          </p:cNvPr>
          <p:cNvGrpSpPr/>
          <p:nvPr/>
        </p:nvGrpSpPr>
        <p:grpSpPr>
          <a:xfrm>
            <a:off x="4181682" y="4412580"/>
            <a:ext cx="1938338" cy="592216"/>
            <a:chOff x="4848225" y="1622425"/>
            <a:chExt cx="2451418" cy="789623"/>
          </a:xfrm>
        </p:grpSpPr>
        <p:sp>
          <p:nvSpPr>
            <p:cNvPr id="121" name="Freeform 35">
              <a:extLst>
                <a:ext uri="{FF2B5EF4-FFF2-40B4-BE49-F238E27FC236}">
                  <a16:creationId xmlns:a16="http://schemas.microsoft.com/office/drawing/2014/main" id="{C5FF6D8B-92DB-488E-B95C-F2347A917521}"/>
                </a:ext>
              </a:extLst>
            </p:cNvPr>
            <p:cNvSpPr>
              <a:spLocks/>
            </p:cNvSpPr>
            <p:nvPr/>
          </p:nvSpPr>
          <p:spPr bwMode="auto">
            <a:xfrm>
              <a:off x="4850131" y="1681798"/>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22" name="Group 43">
              <a:extLst>
                <a:ext uri="{FF2B5EF4-FFF2-40B4-BE49-F238E27FC236}">
                  <a16:creationId xmlns:a16="http://schemas.microsoft.com/office/drawing/2014/main" id="{F39827A9-E8CD-4297-B688-53F1E3283E44}"/>
                </a:ext>
              </a:extLst>
            </p:cNvPr>
            <p:cNvGrpSpPr/>
            <p:nvPr/>
          </p:nvGrpSpPr>
          <p:grpSpPr>
            <a:xfrm>
              <a:off x="4848225" y="1622425"/>
              <a:ext cx="2449512" cy="730250"/>
              <a:chOff x="4848225" y="1622425"/>
              <a:chExt cx="2449512" cy="730250"/>
            </a:xfrm>
          </p:grpSpPr>
          <p:sp>
            <p:nvSpPr>
              <p:cNvPr id="123" name="Freeform 35">
                <a:hlinkClick r:id="rId26" action="ppaction://hlinksldjump"/>
                <a:extLst>
                  <a:ext uri="{FF2B5EF4-FFF2-40B4-BE49-F238E27FC236}">
                    <a16:creationId xmlns:a16="http://schemas.microsoft.com/office/drawing/2014/main" id="{81A4BFF3-E0DC-406B-B5AB-5E99BD1DFB77}"/>
                  </a:ext>
                </a:extLst>
              </p:cNvPr>
              <p:cNvSpPr>
                <a:spLocks/>
              </p:cNvSpPr>
              <p:nvPr/>
            </p:nvSpPr>
            <p:spPr bwMode="auto">
              <a:xfrm>
                <a:off x="4848225" y="1622425"/>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31" name="TextBox 13">
                <a:hlinkClick r:id="rId26" action="ppaction://hlinksldjump"/>
                <a:extLst>
                  <a:ext uri="{FF2B5EF4-FFF2-40B4-BE49-F238E27FC236}">
                    <a16:creationId xmlns:a16="http://schemas.microsoft.com/office/drawing/2014/main" id="{099EE624-9C48-4E08-9430-47FB123CF06D}"/>
                  </a:ext>
                </a:extLst>
              </p:cNvPr>
              <p:cNvSpPr txBox="1"/>
              <p:nvPr/>
            </p:nvSpPr>
            <p:spPr>
              <a:xfrm>
                <a:off x="4953779" y="1818206"/>
                <a:ext cx="2106459" cy="36933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1200" b="1" dirty="0" smtClean="0"/>
                  <a:t>Ebe Yardımcılığı </a:t>
                </a:r>
                <a:r>
                  <a:rPr lang="tr-TR" sz="1200" b="1" dirty="0" smtClean="0"/>
                  <a:t>Alanı</a:t>
                </a:r>
                <a:endParaRPr kumimoji="0" lang="id-ID" sz="1200" b="1" i="0" u="none" strike="noStrike" kern="0" cap="none" spc="0" normalizeH="0" baseline="0" noProof="0" dirty="0">
                  <a:ln>
                    <a:noFill/>
                  </a:ln>
                  <a:solidFill>
                    <a:prstClr val="white"/>
                  </a:solidFill>
                  <a:effectLst/>
                  <a:uLnTx/>
                  <a:uFillTx/>
                  <a:latin typeface="ubuntu"/>
                </a:endParaRPr>
              </a:p>
            </p:txBody>
          </p:sp>
        </p:grpSp>
      </p:grpSp>
    </p:spTree>
    <p:custDataLst>
      <p:tags r:id="rId1"/>
    </p:custDataLst>
    <p:extLst>
      <p:ext uri="{BB962C8B-B14F-4D97-AF65-F5344CB8AC3E}">
        <p14:creationId xmlns:p14="http://schemas.microsoft.com/office/powerpoint/2010/main" val="410771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anim calcmode="lin" valueType="num">
                                      <p:cBhvr>
                                        <p:cTn id="13" dur="750" fill="hold"/>
                                        <p:tgtEl>
                                          <p:spTgt spid="19"/>
                                        </p:tgtEl>
                                        <p:attrNameLst>
                                          <p:attrName>ppt_x</p:attrName>
                                        </p:attrNameLst>
                                      </p:cBhvr>
                                      <p:tavLst>
                                        <p:tav tm="0">
                                          <p:val>
                                            <p:strVal val="#ppt_x"/>
                                          </p:val>
                                        </p:tav>
                                        <p:tav tm="100000">
                                          <p:val>
                                            <p:strVal val="#ppt_x"/>
                                          </p:val>
                                        </p:tav>
                                      </p:tavLst>
                                    </p:anim>
                                    <p:anim calcmode="lin" valueType="num">
                                      <p:cBhvr>
                                        <p:cTn id="14" dur="75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750"/>
                                        <p:tgtEl>
                                          <p:spTgt spid="24"/>
                                        </p:tgtEl>
                                      </p:cBhvr>
                                    </p:animEffect>
                                    <p:anim calcmode="lin" valueType="num">
                                      <p:cBhvr>
                                        <p:cTn id="18" dur="750" fill="hold"/>
                                        <p:tgtEl>
                                          <p:spTgt spid="24"/>
                                        </p:tgtEl>
                                        <p:attrNameLst>
                                          <p:attrName>ppt_x</p:attrName>
                                        </p:attrNameLst>
                                      </p:cBhvr>
                                      <p:tavLst>
                                        <p:tav tm="0">
                                          <p:val>
                                            <p:strVal val="#ppt_x"/>
                                          </p:val>
                                        </p:tav>
                                        <p:tav tm="100000">
                                          <p:val>
                                            <p:strVal val="#ppt_x"/>
                                          </p:val>
                                        </p:tav>
                                      </p:tavLst>
                                    </p:anim>
                                    <p:anim calcmode="lin" valueType="num">
                                      <p:cBhvr>
                                        <p:cTn id="19" dur="75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750"/>
                                        <p:tgtEl>
                                          <p:spTgt spid="34"/>
                                        </p:tgtEl>
                                      </p:cBhvr>
                                    </p:animEffect>
                                    <p:anim calcmode="lin" valueType="num">
                                      <p:cBhvr>
                                        <p:cTn id="23" dur="750" fill="hold"/>
                                        <p:tgtEl>
                                          <p:spTgt spid="34"/>
                                        </p:tgtEl>
                                        <p:attrNameLst>
                                          <p:attrName>ppt_x</p:attrName>
                                        </p:attrNameLst>
                                      </p:cBhvr>
                                      <p:tavLst>
                                        <p:tav tm="0">
                                          <p:val>
                                            <p:strVal val="#ppt_x"/>
                                          </p:val>
                                        </p:tav>
                                        <p:tav tm="100000">
                                          <p:val>
                                            <p:strVal val="#ppt_x"/>
                                          </p:val>
                                        </p:tav>
                                      </p:tavLst>
                                    </p:anim>
                                    <p:anim calcmode="lin" valueType="num">
                                      <p:cBhvr>
                                        <p:cTn id="24" dur="750" fill="hold"/>
                                        <p:tgtEl>
                                          <p:spTgt spid="34"/>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25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50"/>
                                        <p:tgtEl>
                                          <p:spTgt spid="29"/>
                                        </p:tgtEl>
                                      </p:cBhvr>
                                    </p:animEffect>
                                    <p:anim calcmode="lin" valueType="num">
                                      <p:cBhvr>
                                        <p:cTn id="28" dur="750" fill="hold"/>
                                        <p:tgtEl>
                                          <p:spTgt spid="29"/>
                                        </p:tgtEl>
                                        <p:attrNameLst>
                                          <p:attrName>ppt_x</p:attrName>
                                        </p:attrNameLst>
                                      </p:cBhvr>
                                      <p:tavLst>
                                        <p:tav tm="0">
                                          <p:val>
                                            <p:strVal val="#ppt_x"/>
                                          </p:val>
                                        </p:tav>
                                        <p:tav tm="100000">
                                          <p:val>
                                            <p:strVal val="#ppt_x"/>
                                          </p:val>
                                        </p:tav>
                                      </p:tavLst>
                                    </p:anim>
                                    <p:anim calcmode="lin" valueType="num">
                                      <p:cBhvr>
                                        <p:cTn id="29" dur="750" fill="hold"/>
                                        <p:tgtEl>
                                          <p:spTgt spid="29"/>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7" presetClass="entr" presetSubtype="0"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750"/>
                                        <p:tgtEl>
                                          <p:spTgt spid="39"/>
                                        </p:tgtEl>
                                      </p:cBhvr>
                                    </p:animEffect>
                                    <p:anim calcmode="lin" valueType="num">
                                      <p:cBhvr>
                                        <p:cTn id="34" dur="750" fill="hold"/>
                                        <p:tgtEl>
                                          <p:spTgt spid="39"/>
                                        </p:tgtEl>
                                        <p:attrNameLst>
                                          <p:attrName>ppt_x</p:attrName>
                                        </p:attrNameLst>
                                      </p:cBhvr>
                                      <p:tavLst>
                                        <p:tav tm="0">
                                          <p:val>
                                            <p:strVal val="#ppt_x"/>
                                          </p:val>
                                        </p:tav>
                                        <p:tav tm="100000">
                                          <p:val>
                                            <p:strVal val="#ppt_x"/>
                                          </p:val>
                                        </p:tav>
                                      </p:tavLst>
                                    </p:anim>
                                    <p:anim calcmode="lin" valueType="num">
                                      <p:cBhvr>
                                        <p:cTn id="35" dur="750" fill="hold"/>
                                        <p:tgtEl>
                                          <p:spTgt spid="39"/>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750"/>
                                        <p:tgtEl>
                                          <p:spTgt spid="52"/>
                                        </p:tgtEl>
                                      </p:cBhvr>
                                    </p:animEffect>
                                    <p:anim calcmode="lin" valueType="num">
                                      <p:cBhvr>
                                        <p:cTn id="39" dur="750" fill="hold"/>
                                        <p:tgtEl>
                                          <p:spTgt spid="52"/>
                                        </p:tgtEl>
                                        <p:attrNameLst>
                                          <p:attrName>ppt_x</p:attrName>
                                        </p:attrNameLst>
                                      </p:cBhvr>
                                      <p:tavLst>
                                        <p:tav tm="0">
                                          <p:val>
                                            <p:strVal val="#ppt_x"/>
                                          </p:val>
                                        </p:tav>
                                        <p:tav tm="100000">
                                          <p:val>
                                            <p:strVal val="#ppt_x"/>
                                          </p:val>
                                        </p:tav>
                                      </p:tavLst>
                                    </p:anim>
                                    <p:anim calcmode="lin" valueType="num">
                                      <p:cBhvr>
                                        <p:cTn id="40" dur="750" fill="hold"/>
                                        <p:tgtEl>
                                          <p:spTgt spid="5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750"/>
                                        <p:tgtEl>
                                          <p:spTgt spid="56"/>
                                        </p:tgtEl>
                                      </p:cBhvr>
                                    </p:animEffect>
                                    <p:anim calcmode="lin" valueType="num">
                                      <p:cBhvr>
                                        <p:cTn id="44" dur="750" fill="hold"/>
                                        <p:tgtEl>
                                          <p:spTgt spid="56"/>
                                        </p:tgtEl>
                                        <p:attrNameLst>
                                          <p:attrName>ppt_x</p:attrName>
                                        </p:attrNameLst>
                                      </p:cBhvr>
                                      <p:tavLst>
                                        <p:tav tm="0">
                                          <p:val>
                                            <p:strVal val="#ppt_x"/>
                                          </p:val>
                                        </p:tav>
                                        <p:tav tm="100000">
                                          <p:val>
                                            <p:strVal val="#ppt_x"/>
                                          </p:val>
                                        </p:tav>
                                      </p:tavLst>
                                    </p:anim>
                                    <p:anim calcmode="lin" valueType="num">
                                      <p:cBhvr>
                                        <p:cTn id="45" dur="750" fill="hold"/>
                                        <p:tgtEl>
                                          <p:spTgt spid="56"/>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25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750"/>
                                        <p:tgtEl>
                                          <p:spTgt spid="60"/>
                                        </p:tgtEl>
                                      </p:cBhvr>
                                    </p:animEffect>
                                    <p:anim calcmode="lin" valueType="num">
                                      <p:cBhvr>
                                        <p:cTn id="49" dur="750" fill="hold"/>
                                        <p:tgtEl>
                                          <p:spTgt spid="60"/>
                                        </p:tgtEl>
                                        <p:attrNameLst>
                                          <p:attrName>ppt_x</p:attrName>
                                        </p:attrNameLst>
                                      </p:cBhvr>
                                      <p:tavLst>
                                        <p:tav tm="0">
                                          <p:val>
                                            <p:strVal val="#ppt_x"/>
                                          </p:val>
                                        </p:tav>
                                        <p:tav tm="100000">
                                          <p:val>
                                            <p:strVal val="#ppt_x"/>
                                          </p:val>
                                        </p:tav>
                                      </p:tavLst>
                                    </p:anim>
                                    <p:anim calcmode="lin" valueType="num">
                                      <p:cBhvr>
                                        <p:cTn id="50" dur="750" fill="hold"/>
                                        <p:tgtEl>
                                          <p:spTgt spid="60"/>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750"/>
                                        <p:tgtEl>
                                          <p:spTgt spid="65"/>
                                        </p:tgtEl>
                                      </p:cBhvr>
                                    </p:animEffect>
                                    <p:anim calcmode="lin" valueType="num">
                                      <p:cBhvr>
                                        <p:cTn id="54" dur="750" fill="hold"/>
                                        <p:tgtEl>
                                          <p:spTgt spid="65"/>
                                        </p:tgtEl>
                                        <p:attrNameLst>
                                          <p:attrName>ppt_x</p:attrName>
                                        </p:attrNameLst>
                                      </p:cBhvr>
                                      <p:tavLst>
                                        <p:tav tm="0">
                                          <p:val>
                                            <p:strVal val="#ppt_x"/>
                                          </p:val>
                                        </p:tav>
                                        <p:tav tm="100000">
                                          <p:val>
                                            <p:strVal val="#ppt_x"/>
                                          </p:val>
                                        </p:tav>
                                      </p:tavLst>
                                    </p:anim>
                                    <p:anim calcmode="lin" valueType="num">
                                      <p:cBhvr>
                                        <p:cTn id="55" dur="75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7" presetClass="entr" presetSubtype="0" fill="hold"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750"/>
                                        <p:tgtEl>
                                          <p:spTgt spid="69"/>
                                        </p:tgtEl>
                                      </p:cBhvr>
                                    </p:animEffect>
                                    <p:anim calcmode="lin" valueType="num">
                                      <p:cBhvr>
                                        <p:cTn id="60" dur="750" fill="hold"/>
                                        <p:tgtEl>
                                          <p:spTgt spid="69"/>
                                        </p:tgtEl>
                                        <p:attrNameLst>
                                          <p:attrName>ppt_x</p:attrName>
                                        </p:attrNameLst>
                                      </p:cBhvr>
                                      <p:tavLst>
                                        <p:tav tm="0">
                                          <p:val>
                                            <p:strVal val="#ppt_x"/>
                                          </p:val>
                                        </p:tav>
                                        <p:tav tm="100000">
                                          <p:val>
                                            <p:strVal val="#ppt_x"/>
                                          </p:val>
                                        </p:tav>
                                      </p:tavLst>
                                    </p:anim>
                                    <p:anim calcmode="lin" valueType="num">
                                      <p:cBhvr>
                                        <p:cTn id="61" dur="750" fill="hold"/>
                                        <p:tgtEl>
                                          <p:spTgt spid="69"/>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fade">
                                      <p:cBhvr>
                                        <p:cTn id="64" dur="750"/>
                                        <p:tgtEl>
                                          <p:spTgt spid="74"/>
                                        </p:tgtEl>
                                      </p:cBhvr>
                                    </p:animEffect>
                                    <p:anim calcmode="lin" valueType="num">
                                      <p:cBhvr>
                                        <p:cTn id="65" dur="750" fill="hold"/>
                                        <p:tgtEl>
                                          <p:spTgt spid="74"/>
                                        </p:tgtEl>
                                        <p:attrNameLst>
                                          <p:attrName>ppt_x</p:attrName>
                                        </p:attrNameLst>
                                      </p:cBhvr>
                                      <p:tavLst>
                                        <p:tav tm="0">
                                          <p:val>
                                            <p:strVal val="#ppt_x"/>
                                          </p:val>
                                        </p:tav>
                                        <p:tav tm="100000">
                                          <p:val>
                                            <p:strVal val="#ppt_x"/>
                                          </p:val>
                                        </p:tav>
                                      </p:tavLst>
                                    </p:anim>
                                    <p:anim calcmode="lin" valueType="num">
                                      <p:cBhvr>
                                        <p:cTn id="66" dur="750" fill="hold"/>
                                        <p:tgtEl>
                                          <p:spTgt spid="74"/>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750"/>
                                        <p:tgtEl>
                                          <p:spTgt spid="78"/>
                                        </p:tgtEl>
                                      </p:cBhvr>
                                    </p:animEffect>
                                    <p:anim calcmode="lin" valueType="num">
                                      <p:cBhvr>
                                        <p:cTn id="70" dur="750" fill="hold"/>
                                        <p:tgtEl>
                                          <p:spTgt spid="78"/>
                                        </p:tgtEl>
                                        <p:attrNameLst>
                                          <p:attrName>ppt_x</p:attrName>
                                        </p:attrNameLst>
                                      </p:cBhvr>
                                      <p:tavLst>
                                        <p:tav tm="0">
                                          <p:val>
                                            <p:strVal val="#ppt_x"/>
                                          </p:val>
                                        </p:tav>
                                        <p:tav tm="100000">
                                          <p:val>
                                            <p:strVal val="#ppt_x"/>
                                          </p:val>
                                        </p:tav>
                                      </p:tavLst>
                                    </p:anim>
                                    <p:anim calcmode="lin" valueType="num">
                                      <p:cBhvr>
                                        <p:cTn id="71" dur="750" fill="hold"/>
                                        <p:tgtEl>
                                          <p:spTgt spid="78"/>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fade">
                                      <p:cBhvr>
                                        <p:cTn id="74" dur="750"/>
                                        <p:tgtEl>
                                          <p:spTgt spid="82"/>
                                        </p:tgtEl>
                                      </p:cBhvr>
                                    </p:animEffect>
                                    <p:anim calcmode="lin" valueType="num">
                                      <p:cBhvr>
                                        <p:cTn id="75" dur="750" fill="hold"/>
                                        <p:tgtEl>
                                          <p:spTgt spid="82"/>
                                        </p:tgtEl>
                                        <p:attrNameLst>
                                          <p:attrName>ppt_x</p:attrName>
                                        </p:attrNameLst>
                                      </p:cBhvr>
                                      <p:tavLst>
                                        <p:tav tm="0">
                                          <p:val>
                                            <p:strVal val="#ppt_x"/>
                                          </p:val>
                                        </p:tav>
                                        <p:tav tm="100000">
                                          <p:val>
                                            <p:strVal val="#ppt_x"/>
                                          </p:val>
                                        </p:tav>
                                      </p:tavLst>
                                    </p:anim>
                                    <p:anim calcmode="lin" valueType="num">
                                      <p:cBhvr>
                                        <p:cTn id="76" dur="750" fill="hold"/>
                                        <p:tgtEl>
                                          <p:spTgt spid="82"/>
                                        </p:tgtEl>
                                        <p:attrNameLst>
                                          <p:attrName>ppt_y</p:attrName>
                                        </p:attrNameLst>
                                      </p:cBhvr>
                                      <p:tavLst>
                                        <p:tav tm="0">
                                          <p:val>
                                            <p:strVal val="#ppt_y-.1"/>
                                          </p:val>
                                        </p:tav>
                                        <p:tav tm="100000">
                                          <p:val>
                                            <p:strVal val="#ppt_y"/>
                                          </p:val>
                                        </p:tav>
                                      </p:tavLst>
                                    </p:anim>
                                  </p:childTnLst>
                                </p:cTn>
                              </p:par>
                            </p:childTnLst>
                          </p:cTn>
                        </p:par>
                        <p:par>
                          <p:cTn id="77" fill="hold">
                            <p:stCondLst>
                              <p:cond delay="2750"/>
                            </p:stCondLst>
                            <p:childTnLst>
                              <p:par>
                                <p:cTn id="78" presetID="47" presetClass="entr" presetSubtype="0" fill="hold" nodeType="after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750"/>
                                        <p:tgtEl>
                                          <p:spTgt spid="86"/>
                                        </p:tgtEl>
                                      </p:cBhvr>
                                    </p:animEffect>
                                    <p:anim calcmode="lin" valueType="num">
                                      <p:cBhvr>
                                        <p:cTn id="81" dur="750" fill="hold"/>
                                        <p:tgtEl>
                                          <p:spTgt spid="86"/>
                                        </p:tgtEl>
                                        <p:attrNameLst>
                                          <p:attrName>ppt_x</p:attrName>
                                        </p:attrNameLst>
                                      </p:cBhvr>
                                      <p:tavLst>
                                        <p:tav tm="0">
                                          <p:val>
                                            <p:strVal val="#ppt_x"/>
                                          </p:val>
                                        </p:tav>
                                        <p:tav tm="100000">
                                          <p:val>
                                            <p:strVal val="#ppt_x"/>
                                          </p:val>
                                        </p:tav>
                                      </p:tavLst>
                                    </p:anim>
                                    <p:anim calcmode="lin" valueType="num">
                                      <p:cBhvr>
                                        <p:cTn id="82" dur="750" fill="hold"/>
                                        <p:tgtEl>
                                          <p:spTgt spid="86"/>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250"/>
                                  </p:stCondLst>
                                  <p:childTnLst>
                                    <p:set>
                                      <p:cBhvr>
                                        <p:cTn id="84" dur="1" fill="hold">
                                          <p:stCondLst>
                                            <p:cond delay="0"/>
                                          </p:stCondLst>
                                        </p:cTn>
                                        <p:tgtEl>
                                          <p:spTgt spid="91"/>
                                        </p:tgtEl>
                                        <p:attrNameLst>
                                          <p:attrName>style.visibility</p:attrName>
                                        </p:attrNameLst>
                                      </p:cBhvr>
                                      <p:to>
                                        <p:strVal val="visible"/>
                                      </p:to>
                                    </p:set>
                                    <p:animEffect transition="in" filter="fade">
                                      <p:cBhvr>
                                        <p:cTn id="85" dur="750"/>
                                        <p:tgtEl>
                                          <p:spTgt spid="91"/>
                                        </p:tgtEl>
                                      </p:cBhvr>
                                    </p:animEffect>
                                    <p:anim calcmode="lin" valueType="num">
                                      <p:cBhvr>
                                        <p:cTn id="86" dur="750" fill="hold"/>
                                        <p:tgtEl>
                                          <p:spTgt spid="91"/>
                                        </p:tgtEl>
                                        <p:attrNameLst>
                                          <p:attrName>ppt_x</p:attrName>
                                        </p:attrNameLst>
                                      </p:cBhvr>
                                      <p:tavLst>
                                        <p:tav tm="0">
                                          <p:val>
                                            <p:strVal val="#ppt_x"/>
                                          </p:val>
                                        </p:tav>
                                        <p:tav tm="100000">
                                          <p:val>
                                            <p:strVal val="#ppt_x"/>
                                          </p:val>
                                        </p:tav>
                                      </p:tavLst>
                                    </p:anim>
                                    <p:anim calcmode="lin" valueType="num">
                                      <p:cBhvr>
                                        <p:cTn id="87" dur="750" fill="hold"/>
                                        <p:tgtEl>
                                          <p:spTgt spid="91"/>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95"/>
                                        </p:tgtEl>
                                        <p:attrNameLst>
                                          <p:attrName>style.visibility</p:attrName>
                                        </p:attrNameLst>
                                      </p:cBhvr>
                                      <p:to>
                                        <p:strVal val="visible"/>
                                      </p:to>
                                    </p:set>
                                    <p:animEffect transition="in" filter="fade">
                                      <p:cBhvr>
                                        <p:cTn id="90" dur="750"/>
                                        <p:tgtEl>
                                          <p:spTgt spid="95"/>
                                        </p:tgtEl>
                                      </p:cBhvr>
                                    </p:animEffect>
                                    <p:anim calcmode="lin" valueType="num">
                                      <p:cBhvr>
                                        <p:cTn id="91" dur="750" fill="hold"/>
                                        <p:tgtEl>
                                          <p:spTgt spid="95"/>
                                        </p:tgtEl>
                                        <p:attrNameLst>
                                          <p:attrName>ppt_x</p:attrName>
                                        </p:attrNameLst>
                                      </p:cBhvr>
                                      <p:tavLst>
                                        <p:tav tm="0">
                                          <p:val>
                                            <p:strVal val="#ppt_x"/>
                                          </p:val>
                                        </p:tav>
                                        <p:tav tm="100000">
                                          <p:val>
                                            <p:strVal val="#ppt_x"/>
                                          </p:val>
                                        </p:tav>
                                      </p:tavLst>
                                    </p:anim>
                                    <p:anim calcmode="lin" valueType="num">
                                      <p:cBhvr>
                                        <p:cTn id="92" dur="750" fill="hold"/>
                                        <p:tgtEl>
                                          <p:spTgt spid="95"/>
                                        </p:tgtEl>
                                        <p:attrNameLst>
                                          <p:attrName>ppt_y</p:attrName>
                                        </p:attrNameLst>
                                      </p:cBhvr>
                                      <p:tavLst>
                                        <p:tav tm="0">
                                          <p:val>
                                            <p:strVal val="#ppt_y-.1"/>
                                          </p:val>
                                        </p:tav>
                                        <p:tav tm="100000">
                                          <p:val>
                                            <p:strVal val="#ppt_y"/>
                                          </p:val>
                                        </p:tav>
                                      </p:tavLst>
                                    </p:anim>
                                  </p:childTnLst>
                                </p:cTn>
                              </p:par>
                            </p:childTnLst>
                          </p:cTn>
                        </p:par>
                        <p:par>
                          <p:cTn id="93" fill="hold">
                            <p:stCondLst>
                              <p:cond delay="3750"/>
                            </p:stCondLst>
                            <p:childTnLst>
                              <p:par>
                                <p:cTn id="94" presetID="47" presetClass="entr" presetSubtype="0" fill="hold" nodeType="afterEffect">
                                  <p:stCondLst>
                                    <p:cond delay="0"/>
                                  </p:stCondLst>
                                  <p:childTnLst>
                                    <p:set>
                                      <p:cBhvr>
                                        <p:cTn id="95" dur="1" fill="hold">
                                          <p:stCondLst>
                                            <p:cond delay="0"/>
                                          </p:stCondLst>
                                        </p:cTn>
                                        <p:tgtEl>
                                          <p:spTgt spid="99"/>
                                        </p:tgtEl>
                                        <p:attrNameLst>
                                          <p:attrName>style.visibility</p:attrName>
                                        </p:attrNameLst>
                                      </p:cBhvr>
                                      <p:to>
                                        <p:strVal val="visible"/>
                                      </p:to>
                                    </p:set>
                                    <p:animEffect transition="in" filter="fade">
                                      <p:cBhvr>
                                        <p:cTn id="96" dur="750"/>
                                        <p:tgtEl>
                                          <p:spTgt spid="99"/>
                                        </p:tgtEl>
                                      </p:cBhvr>
                                    </p:animEffect>
                                    <p:anim calcmode="lin" valueType="num">
                                      <p:cBhvr>
                                        <p:cTn id="97" dur="750" fill="hold"/>
                                        <p:tgtEl>
                                          <p:spTgt spid="99"/>
                                        </p:tgtEl>
                                        <p:attrNameLst>
                                          <p:attrName>ppt_x</p:attrName>
                                        </p:attrNameLst>
                                      </p:cBhvr>
                                      <p:tavLst>
                                        <p:tav tm="0">
                                          <p:val>
                                            <p:strVal val="#ppt_x"/>
                                          </p:val>
                                        </p:tav>
                                        <p:tav tm="100000">
                                          <p:val>
                                            <p:strVal val="#ppt_x"/>
                                          </p:val>
                                        </p:tav>
                                      </p:tavLst>
                                    </p:anim>
                                    <p:anim calcmode="lin" valueType="num">
                                      <p:cBhvr>
                                        <p:cTn id="98" dur="750" fill="hold"/>
                                        <p:tgtEl>
                                          <p:spTgt spid="99"/>
                                        </p:tgtEl>
                                        <p:attrNameLst>
                                          <p:attrName>ppt_y</p:attrName>
                                        </p:attrNameLst>
                                      </p:cBhvr>
                                      <p:tavLst>
                                        <p:tav tm="0">
                                          <p:val>
                                            <p:strVal val="#ppt_y-.1"/>
                                          </p:val>
                                        </p:tav>
                                        <p:tav tm="100000">
                                          <p:val>
                                            <p:strVal val="#ppt_y"/>
                                          </p:val>
                                        </p:tav>
                                      </p:tavLst>
                                    </p:anim>
                                  </p:childTnLst>
                                </p:cTn>
                              </p:par>
                              <p:par>
                                <p:cTn id="99" presetID="47" presetClass="entr" presetSubtype="0" fill="hold" nodeType="withEffect">
                                  <p:stCondLst>
                                    <p:cond delay="250"/>
                                  </p:stCondLst>
                                  <p:childTnLst>
                                    <p:set>
                                      <p:cBhvr>
                                        <p:cTn id="100" dur="1" fill="hold">
                                          <p:stCondLst>
                                            <p:cond delay="0"/>
                                          </p:stCondLst>
                                        </p:cTn>
                                        <p:tgtEl>
                                          <p:spTgt spid="103"/>
                                        </p:tgtEl>
                                        <p:attrNameLst>
                                          <p:attrName>style.visibility</p:attrName>
                                        </p:attrNameLst>
                                      </p:cBhvr>
                                      <p:to>
                                        <p:strVal val="visible"/>
                                      </p:to>
                                    </p:set>
                                    <p:animEffect transition="in" filter="fade">
                                      <p:cBhvr>
                                        <p:cTn id="101" dur="750"/>
                                        <p:tgtEl>
                                          <p:spTgt spid="103"/>
                                        </p:tgtEl>
                                      </p:cBhvr>
                                    </p:animEffect>
                                    <p:anim calcmode="lin" valueType="num">
                                      <p:cBhvr>
                                        <p:cTn id="102" dur="750" fill="hold"/>
                                        <p:tgtEl>
                                          <p:spTgt spid="103"/>
                                        </p:tgtEl>
                                        <p:attrNameLst>
                                          <p:attrName>ppt_x</p:attrName>
                                        </p:attrNameLst>
                                      </p:cBhvr>
                                      <p:tavLst>
                                        <p:tav tm="0">
                                          <p:val>
                                            <p:strVal val="#ppt_x"/>
                                          </p:val>
                                        </p:tav>
                                        <p:tav tm="100000">
                                          <p:val>
                                            <p:strVal val="#ppt_x"/>
                                          </p:val>
                                        </p:tav>
                                      </p:tavLst>
                                    </p:anim>
                                    <p:anim calcmode="lin" valueType="num">
                                      <p:cBhvr>
                                        <p:cTn id="103" dur="750" fill="hold"/>
                                        <p:tgtEl>
                                          <p:spTgt spid="103"/>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107"/>
                                        </p:tgtEl>
                                        <p:attrNameLst>
                                          <p:attrName>style.visibility</p:attrName>
                                        </p:attrNameLst>
                                      </p:cBhvr>
                                      <p:to>
                                        <p:strVal val="visible"/>
                                      </p:to>
                                    </p:set>
                                    <p:animEffect transition="in" filter="fade">
                                      <p:cBhvr>
                                        <p:cTn id="106" dur="750"/>
                                        <p:tgtEl>
                                          <p:spTgt spid="107"/>
                                        </p:tgtEl>
                                      </p:cBhvr>
                                    </p:animEffect>
                                    <p:anim calcmode="lin" valueType="num">
                                      <p:cBhvr>
                                        <p:cTn id="107" dur="750" fill="hold"/>
                                        <p:tgtEl>
                                          <p:spTgt spid="107"/>
                                        </p:tgtEl>
                                        <p:attrNameLst>
                                          <p:attrName>ppt_x</p:attrName>
                                        </p:attrNameLst>
                                      </p:cBhvr>
                                      <p:tavLst>
                                        <p:tav tm="0">
                                          <p:val>
                                            <p:strVal val="#ppt_x"/>
                                          </p:val>
                                        </p:tav>
                                        <p:tav tm="100000">
                                          <p:val>
                                            <p:strVal val="#ppt_x"/>
                                          </p:val>
                                        </p:tav>
                                      </p:tavLst>
                                    </p:anim>
                                    <p:anim calcmode="lin" valueType="num">
                                      <p:cBhvr>
                                        <p:cTn id="108" dur="750" fill="hold"/>
                                        <p:tgtEl>
                                          <p:spTgt spid="107"/>
                                        </p:tgtEl>
                                        <p:attrNameLst>
                                          <p:attrName>ppt_y</p:attrName>
                                        </p:attrNameLst>
                                      </p:cBhvr>
                                      <p:tavLst>
                                        <p:tav tm="0">
                                          <p:val>
                                            <p:strVal val="#ppt_y-.1"/>
                                          </p:val>
                                        </p:tav>
                                        <p:tav tm="100000">
                                          <p:val>
                                            <p:strVal val="#ppt_y"/>
                                          </p:val>
                                        </p:tav>
                                      </p:tavLst>
                                    </p:anim>
                                  </p:childTnLst>
                                </p:cTn>
                              </p:par>
                            </p:childTnLst>
                          </p:cTn>
                        </p:par>
                        <p:par>
                          <p:cTn id="109" fill="hold">
                            <p:stCondLst>
                              <p:cond delay="4750"/>
                            </p:stCondLst>
                            <p:childTnLst>
                              <p:par>
                                <p:cTn id="110" presetID="47" presetClass="entr" presetSubtype="0" fill="hold" nodeType="afterEffect">
                                  <p:stCondLst>
                                    <p:cond delay="0"/>
                                  </p:stCondLst>
                                  <p:childTnLst>
                                    <p:set>
                                      <p:cBhvr>
                                        <p:cTn id="111" dur="1" fill="hold">
                                          <p:stCondLst>
                                            <p:cond delay="0"/>
                                          </p:stCondLst>
                                        </p:cTn>
                                        <p:tgtEl>
                                          <p:spTgt spid="111"/>
                                        </p:tgtEl>
                                        <p:attrNameLst>
                                          <p:attrName>style.visibility</p:attrName>
                                        </p:attrNameLst>
                                      </p:cBhvr>
                                      <p:to>
                                        <p:strVal val="visible"/>
                                      </p:to>
                                    </p:set>
                                    <p:animEffect transition="in" filter="fade">
                                      <p:cBhvr>
                                        <p:cTn id="112" dur="750"/>
                                        <p:tgtEl>
                                          <p:spTgt spid="111"/>
                                        </p:tgtEl>
                                      </p:cBhvr>
                                    </p:animEffect>
                                    <p:anim calcmode="lin" valueType="num">
                                      <p:cBhvr>
                                        <p:cTn id="113" dur="750" fill="hold"/>
                                        <p:tgtEl>
                                          <p:spTgt spid="111"/>
                                        </p:tgtEl>
                                        <p:attrNameLst>
                                          <p:attrName>ppt_x</p:attrName>
                                        </p:attrNameLst>
                                      </p:cBhvr>
                                      <p:tavLst>
                                        <p:tav tm="0">
                                          <p:val>
                                            <p:strVal val="#ppt_x"/>
                                          </p:val>
                                        </p:tav>
                                        <p:tav tm="100000">
                                          <p:val>
                                            <p:strVal val="#ppt_x"/>
                                          </p:val>
                                        </p:tav>
                                      </p:tavLst>
                                    </p:anim>
                                    <p:anim calcmode="lin" valueType="num">
                                      <p:cBhvr>
                                        <p:cTn id="114" dur="750" fill="hold"/>
                                        <p:tgtEl>
                                          <p:spTgt spid="111"/>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116"/>
                                        </p:tgtEl>
                                        <p:attrNameLst>
                                          <p:attrName>style.visibility</p:attrName>
                                        </p:attrNameLst>
                                      </p:cBhvr>
                                      <p:to>
                                        <p:strVal val="visible"/>
                                      </p:to>
                                    </p:set>
                                    <p:animEffect transition="in" filter="fade">
                                      <p:cBhvr>
                                        <p:cTn id="117" dur="750"/>
                                        <p:tgtEl>
                                          <p:spTgt spid="116"/>
                                        </p:tgtEl>
                                      </p:cBhvr>
                                    </p:animEffect>
                                    <p:anim calcmode="lin" valueType="num">
                                      <p:cBhvr>
                                        <p:cTn id="118" dur="750" fill="hold"/>
                                        <p:tgtEl>
                                          <p:spTgt spid="116"/>
                                        </p:tgtEl>
                                        <p:attrNameLst>
                                          <p:attrName>ppt_x</p:attrName>
                                        </p:attrNameLst>
                                      </p:cBhvr>
                                      <p:tavLst>
                                        <p:tav tm="0">
                                          <p:val>
                                            <p:strVal val="#ppt_x"/>
                                          </p:val>
                                        </p:tav>
                                        <p:tav tm="100000">
                                          <p:val>
                                            <p:strVal val="#ppt_x"/>
                                          </p:val>
                                        </p:tav>
                                      </p:tavLst>
                                    </p:anim>
                                    <p:anim calcmode="lin" valueType="num">
                                      <p:cBhvr>
                                        <p:cTn id="119" dur="750" fill="hold"/>
                                        <p:tgtEl>
                                          <p:spTgt spid="116"/>
                                        </p:tgtEl>
                                        <p:attrNameLst>
                                          <p:attrName>ppt_y</p:attrName>
                                        </p:attrNameLst>
                                      </p:cBhvr>
                                      <p:tavLst>
                                        <p:tav tm="0">
                                          <p:val>
                                            <p:strVal val="#ppt_y-.1"/>
                                          </p:val>
                                        </p:tav>
                                        <p:tav tm="100000">
                                          <p:val>
                                            <p:strVal val="#ppt_y"/>
                                          </p:val>
                                        </p:tav>
                                      </p:tavLst>
                                    </p:anim>
                                  </p:childTnLst>
                                </p:cTn>
                              </p:par>
                            </p:childTnLst>
                          </p:cTn>
                        </p:par>
                        <p:par>
                          <p:cTn id="120" fill="hold">
                            <p:stCondLst>
                              <p:cond delay="5500"/>
                            </p:stCondLst>
                            <p:childTnLst>
                              <p:par>
                                <p:cTn id="121" presetID="22" presetClass="entr" presetSubtype="8" fill="hold" grpId="0" nodeType="afterEffect">
                                  <p:stCondLst>
                                    <p:cond delay="0"/>
                                  </p:stCondLst>
                                  <p:childTnLst>
                                    <p:set>
                                      <p:cBhvr>
                                        <p:cTn id="122" dur="1" fill="hold">
                                          <p:stCondLst>
                                            <p:cond delay="0"/>
                                          </p:stCondLst>
                                        </p:cTn>
                                        <p:tgtEl>
                                          <p:spTgt spid="124"/>
                                        </p:tgtEl>
                                        <p:attrNameLst>
                                          <p:attrName>style.visibility</p:attrName>
                                        </p:attrNameLst>
                                      </p:cBhvr>
                                      <p:to>
                                        <p:strVal val="visible"/>
                                      </p:to>
                                    </p:set>
                                    <p:animEffect transition="in" filter="wipe(left)">
                                      <p:cBhvr>
                                        <p:cTn id="123" dur="500"/>
                                        <p:tgtEl>
                                          <p:spTgt spid="124"/>
                                        </p:tgtEl>
                                      </p:cBhvr>
                                    </p:animEffect>
                                  </p:childTnLst>
                                </p:cTn>
                              </p:par>
                            </p:childTnLst>
                          </p:cTn>
                        </p:par>
                        <p:par>
                          <p:cTn id="124" fill="hold">
                            <p:stCondLst>
                              <p:cond delay="6000"/>
                            </p:stCondLst>
                            <p:childTnLst>
                              <p:par>
                                <p:cTn id="125" presetID="22" presetClass="entr" presetSubtype="8" fill="hold" grpId="0" nodeType="afterEffect">
                                  <p:stCondLst>
                                    <p:cond delay="0"/>
                                  </p:stCondLst>
                                  <p:childTnLst>
                                    <p:set>
                                      <p:cBhvr>
                                        <p:cTn id="126" dur="1" fill="hold">
                                          <p:stCondLst>
                                            <p:cond delay="0"/>
                                          </p:stCondLst>
                                        </p:cTn>
                                        <p:tgtEl>
                                          <p:spTgt spid="125"/>
                                        </p:tgtEl>
                                        <p:attrNameLst>
                                          <p:attrName>style.visibility</p:attrName>
                                        </p:attrNameLst>
                                      </p:cBhvr>
                                      <p:to>
                                        <p:strVal val="visible"/>
                                      </p:to>
                                    </p:set>
                                    <p:animEffect transition="in" filter="wipe(left)">
                                      <p:cBhvr>
                                        <p:cTn id="127" dur="500"/>
                                        <p:tgtEl>
                                          <p:spTgt spid="125"/>
                                        </p:tgtEl>
                                      </p:cBhvr>
                                    </p:animEffect>
                                  </p:childTnLst>
                                </p:cTn>
                              </p:par>
                              <p:par>
                                <p:cTn id="128" presetID="12" presetClass="entr" presetSubtype="1" fill="hold" grpId="0" nodeType="withEffect">
                                  <p:stCondLst>
                                    <p:cond delay="0"/>
                                  </p:stCondLst>
                                  <p:childTnLst>
                                    <p:set>
                                      <p:cBhvr>
                                        <p:cTn id="129" dur="1" fill="hold">
                                          <p:stCondLst>
                                            <p:cond delay="0"/>
                                          </p:stCondLst>
                                        </p:cTn>
                                        <p:tgtEl>
                                          <p:spTgt spid="126"/>
                                        </p:tgtEl>
                                        <p:attrNameLst>
                                          <p:attrName>style.visibility</p:attrName>
                                        </p:attrNameLst>
                                      </p:cBhvr>
                                      <p:to>
                                        <p:strVal val="visible"/>
                                      </p:to>
                                    </p:set>
                                    <p:anim calcmode="lin" valueType="num">
                                      <p:cBhvr additive="base">
                                        <p:cTn id="130" dur="500"/>
                                        <p:tgtEl>
                                          <p:spTgt spid="126"/>
                                        </p:tgtEl>
                                        <p:attrNameLst>
                                          <p:attrName>ppt_y</p:attrName>
                                        </p:attrNameLst>
                                      </p:cBhvr>
                                      <p:tavLst>
                                        <p:tav tm="0">
                                          <p:val>
                                            <p:strVal val="#ppt_y-#ppt_h*1.125000"/>
                                          </p:val>
                                        </p:tav>
                                        <p:tav tm="100000">
                                          <p:val>
                                            <p:strVal val="#ppt_y"/>
                                          </p:val>
                                        </p:tav>
                                      </p:tavLst>
                                    </p:anim>
                                    <p:animEffect transition="in" filter="wipe(down)">
                                      <p:cBhvr>
                                        <p:cTn id="131" dur="500"/>
                                        <p:tgtEl>
                                          <p:spTgt spid="126"/>
                                        </p:tgtEl>
                                      </p:cBhvr>
                                    </p:animEffect>
                                  </p:childTnLst>
                                </p:cTn>
                              </p:par>
                              <p:par>
                                <p:cTn id="132" presetID="12" presetClass="entr" presetSubtype="1" fill="hold" grpId="0" nodeType="withEffect">
                                  <p:stCondLst>
                                    <p:cond delay="0"/>
                                  </p:stCondLst>
                                  <p:childTnLst>
                                    <p:set>
                                      <p:cBhvr>
                                        <p:cTn id="133" dur="1" fill="hold">
                                          <p:stCondLst>
                                            <p:cond delay="0"/>
                                          </p:stCondLst>
                                        </p:cTn>
                                        <p:tgtEl>
                                          <p:spTgt spid="127"/>
                                        </p:tgtEl>
                                        <p:attrNameLst>
                                          <p:attrName>style.visibility</p:attrName>
                                        </p:attrNameLst>
                                      </p:cBhvr>
                                      <p:to>
                                        <p:strVal val="visible"/>
                                      </p:to>
                                    </p:set>
                                    <p:anim calcmode="lin" valueType="num">
                                      <p:cBhvr additive="base">
                                        <p:cTn id="134" dur="500"/>
                                        <p:tgtEl>
                                          <p:spTgt spid="127"/>
                                        </p:tgtEl>
                                        <p:attrNameLst>
                                          <p:attrName>ppt_y</p:attrName>
                                        </p:attrNameLst>
                                      </p:cBhvr>
                                      <p:tavLst>
                                        <p:tav tm="0">
                                          <p:val>
                                            <p:strVal val="#ppt_y-#ppt_h*1.125000"/>
                                          </p:val>
                                        </p:tav>
                                        <p:tav tm="100000">
                                          <p:val>
                                            <p:strVal val="#ppt_y"/>
                                          </p:val>
                                        </p:tav>
                                      </p:tavLst>
                                    </p:anim>
                                    <p:animEffect transition="in" filter="wipe(down)">
                                      <p:cBhvr>
                                        <p:cTn id="135" dur="500"/>
                                        <p:tgtEl>
                                          <p:spTgt spid="127"/>
                                        </p:tgtEl>
                                      </p:cBhvr>
                                    </p:animEffect>
                                  </p:childTnLst>
                                </p:cTn>
                              </p:par>
                            </p:childTnLst>
                          </p:cTn>
                        </p:par>
                        <p:par>
                          <p:cTn id="136" fill="hold">
                            <p:stCondLst>
                              <p:cond delay="6500"/>
                            </p:stCondLst>
                            <p:childTnLst>
                              <p:par>
                                <p:cTn id="137" presetID="22" presetClass="entr" presetSubtype="2" fill="hold" grpId="0" nodeType="afterEffect">
                                  <p:stCondLst>
                                    <p:cond delay="0"/>
                                  </p:stCondLst>
                                  <p:childTnLst>
                                    <p:set>
                                      <p:cBhvr>
                                        <p:cTn id="138" dur="1" fill="hold">
                                          <p:stCondLst>
                                            <p:cond delay="0"/>
                                          </p:stCondLst>
                                        </p:cTn>
                                        <p:tgtEl>
                                          <p:spTgt spid="128"/>
                                        </p:tgtEl>
                                        <p:attrNameLst>
                                          <p:attrName>style.visibility</p:attrName>
                                        </p:attrNameLst>
                                      </p:cBhvr>
                                      <p:to>
                                        <p:strVal val="visible"/>
                                      </p:to>
                                    </p:set>
                                    <p:animEffect transition="in" filter="wipe(right)">
                                      <p:cBhvr>
                                        <p:cTn id="139" dur="500"/>
                                        <p:tgtEl>
                                          <p:spTgt spid="128"/>
                                        </p:tgtEl>
                                      </p:cBhvr>
                                    </p:animEffect>
                                  </p:childTnLst>
                                </p:cTn>
                              </p:par>
                              <p:par>
                                <p:cTn id="140" presetID="12" presetClass="entr" presetSubtype="2" fill="hold" grpId="0" nodeType="withEffect">
                                  <p:stCondLst>
                                    <p:cond delay="0"/>
                                  </p:stCondLst>
                                  <p:childTnLst>
                                    <p:set>
                                      <p:cBhvr>
                                        <p:cTn id="141" dur="1" fill="hold">
                                          <p:stCondLst>
                                            <p:cond delay="0"/>
                                          </p:stCondLst>
                                        </p:cTn>
                                        <p:tgtEl>
                                          <p:spTgt spid="129"/>
                                        </p:tgtEl>
                                        <p:attrNameLst>
                                          <p:attrName>style.visibility</p:attrName>
                                        </p:attrNameLst>
                                      </p:cBhvr>
                                      <p:to>
                                        <p:strVal val="visible"/>
                                      </p:to>
                                    </p:set>
                                    <p:anim calcmode="lin" valueType="num">
                                      <p:cBhvr additive="base">
                                        <p:cTn id="142" dur="500"/>
                                        <p:tgtEl>
                                          <p:spTgt spid="129"/>
                                        </p:tgtEl>
                                        <p:attrNameLst>
                                          <p:attrName>ppt_x</p:attrName>
                                        </p:attrNameLst>
                                      </p:cBhvr>
                                      <p:tavLst>
                                        <p:tav tm="0">
                                          <p:val>
                                            <p:strVal val="#ppt_x+#ppt_w*1.125000"/>
                                          </p:val>
                                        </p:tav>
                                        <p:tav tm="100000">
                                          <p:val>
                                            <p:strVal val="#ppt_x"/>
                                          </p:val>
                                        </p:tav>
                                      </p:tavLst>
                                    </p:anim>
                                    <p:animEffect transition="in" filter="wipe(left)">
                                      <p:cBhvr>
                                        <p:cTn id="143" dur="500"/>
                                        <p:tgtEl>
                                          <p:spTgt spid="129"/>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30"/>
                                        </p:tgtEl>
                                        <p:attrNameLst>
                                          <p:attrName>style.visibility</p:attrName>
                                        </p:attrNameLst>
                                      </p:cBhvr>
                                      <p:to>
                                        <p:strVal val="visible"/>
                                      </p:to>
                                    </p:set>
                                    <p:animEffect transition="in" filter="fade">
                                      <p:cBhvr>
                                        <p:cTn id="147" dur="500"/>
                                        <p:tgtEl>
                                          <p:spTgt spid="130"/>
                                        </p:tgtEl>
                                      </p:cBhvr>
                                    </p:animEffect>
                                  </p:childTnLst>
                                </p:cTn>
                              </p:par>
                            </p:childTnLst>
                          </p:cTn>
                        </p:par>
                        <p:par>
                          <p:cTn id="148" fill="hold">
                            <p:stCondLst>
                              <p:cond delay="7500"/>
                            </p:stCondLst>
                            <p:childTnLst>
                              <p:par>
                                <p:cTn id="149" presetID="47" presetClass="entr" presetSubtype="0" fill="hold" nodeType="afterEffect">
                                  <p:stCondLst>
                                    <p:cond delay="0"/>
                                  </p:stCondLst>
                                  <p:childTnLst>
                                    <p:set>
                                      <p:cBhvr>
                                        <p:cTn id="150" dur="1" fill="hold">
                                          <p:stCondLst>
                                            <p:cond delay="0"/>
                                          </p:stCondLst>
                                        </p:cTn>
                                        <p:tgtEl>
                                          <p:spTgt spid="120"/>
                                        </p:tgtEl>
                                        <p:attrNameLst>
                                          <p:attrName>style.visibility</p:attrName>
                                        </p:attrNameLst>
                                      </p:cBhvr>
                                      <p:to>
                                        <p:strVal val="visible"/>
                                      </p:to>
                                    </p:set>
                                    <p:animEffect transition="in" filter="fade">
                                      <p:cBhvr>
                                        <p:cTn id="151" dur="750"/>
                                        <p:tgtEl>
                                          <p:spTgt spid="120"/>
                                        </p:tgtEl>
                                      </p:cBhvr>
                                    </p:animEffect>
                                    <p:anim calcmode="lin" valueType="num">
                                      <p:cBhvr>
                                        <p:cTn id="152" dur="750" fill="hold"/>
                                        <p:tgtEl>
                                          <p:spTgt spid="120"/>
                                        </p:tgtEl>
                                        <p:attrNameLst>
                                          <p:attrName>ppt_x</p:attrName>
                                        </p:attrNameLst>
                                      </p:cBhvr>
                                      <p:tavLst>
                                        <p:tav tm="0">
                                          <p:val>
                                            <p:strVal val="#ppt_x"/>
                                          </p:val>
                                        </p:tav>
                                        <p:tav tm="100000">
                                          <p:val>
                                            <p:strVal val="#ppt_x"/>
                                          </p:val>
                                        </p:tav>
                                      </p:tavLst>
                                    </p:anim>
                                    <p:anim calcmode="lin" valueType="num">
                                      <p:cBhvr>
                                        <p:cTn id="153" dur="75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5" grpId="0" animBg="1"/>
      <p:bldP spid="126" grpId="0" animBg="1"/>
      <p:bldP spid="127" grpId="0" animBg="1"/>
      <p:bldP spid="128" grpId="0" animBg="1"/>
      <p:bldP spid="129" grpId="0" animBg="1"/>
      <p:bldP spid="1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sz="4200" b="1" dirty="0"/>
              <a:t>Konaklama ve Seyahat Hizmetleri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3631763"/>
          </a:xfrm>
          <a:prstGeom prst="rect">
            <a:avLst/>
          </a:prstGeom>
        </p:spPr>
        <p:txBody>
          <a:bodyPr wrap="square">
            <a:spAutoFit/>
          </a:bodyPr>
          <a:lstStyle/>
          <a:p>
            <a:pPr algn="just"/>
            <a:r>
              <a:rPr lang="tr-TR" altLang="tr-TR" sz="1200" b="1" dirty="0" smtClean="0"/>
              <a:t>Konaklama </a:t>
            </a:r>
            <a:r>
              <a:rPr lang="tr-TR" altLang="tr-TR" sz="1200" b="1" dirty="0"/>
              <a:t>ve Seyahat Hizmetleri Alanı</a:t>
            </a:r>
          </a:p>
          <a:p>
            <a:pPr algn="just"/>
            <a:r>
              <a:rPr lang="tr-TR" altLang="tr-TR" sz="1200" dirty="0"/>
              <a:t>Konaklama ve seyahat hizmetleri, konaklama tesisleri, konukların karşılanması, konuk ihtiyaçları ve kayıtları, konaklama tesisleri, kat hizmetleri, konuk hizmetleri, departmanın temizlik ve düzeni, tur programları, transfer işlemleri ve konukların karşılanması, yer ayırtma, konaklama işletmeleri ve rezervasyon ile ilgili yeterlikleri kazandırmaya yönelik eğitim ve öğretim verildiği alandır. </a:t>
            </a:r>
          </a:p>
          <a:p>
            <a:pPr algn="just"/>
            <a:r>
              <a:rPr lang="tr-TR" altLang="tr-TR" sz="1200" dirty="0" smtClean="0"/>
              <a:t>Turizm </a:t>
            </a:r>
            <a:r>
              <a:rPr lang="tr-TR" altLang="tr-TR" sz="1200" dirty="0"/>
              <a:t>işletmeciliğinin temelini oluşturan konaklama ve seyahat işletmeciliğinde insan unsuru daima ön plandadır. Ayrıca konaklama hizmetlerine yönelik reklam ve sigorta hizmetleri, oto kiralama şirketleri, oto park hizmetleri, konaklama destek hizmetleri, satış ve satış sonrası hizmetlere paralel hizmetler de düşünüldüğünde iş kolunun geniş boyutta dolaylı istihdama yol açtığı da bir gerçektir. Bu Alanda Yer Alan Dal Programları </a:t>
            </a:r>
          </a:p>
          <a:p>
            <a:r>
              <a:rPr lang="tr-TR" altLang="tr-TR" sz="1200" dirty="0"/>
              <a:t>Ön Büro, </a:t>
            </a:r>
          </a:p>
          <a:p>
            <a:r>
              <a:rPr lang="tr-TR" altLang="tr-TR" sz="1200" dirty="0"/>
              <a:t>Kat Hizmetleri, </a:t>
            </a:r>
          </a:p>
          <a:p>
            <a:r>
              <a:rPr lang="tr-TR" altLang="tr-TR" sz="1200" dirty="0"/>
              <a:t>Rezervasyon, </a:t>
            </a:r>
          </a:p>
          <a:p>
            <a:r>
              <a:rPr lang="tr-TR" altLang="tr-TR" sz="1200" b="1" dirty="0">
                <a:solidFill>
                  <a:srgbClr val="FF0000"/>
                </a:solidFill>
              </a:rPr>
              <a:t>Operasyon</a:t>
            </a:r>
            <a:r>
              <a:rPr lang="tr-TR" altLang="tr-TR" sz="1200" dirty="0"/>
              <a:t> dallarında eğitim verilmektedir. </a:t>
            </a:r>
          </a:p>
          <a:p>
            <a:pPr algn="just"/>
            <a:r>
              <a:rPr lang="tr-TR" altLang="tr-TR" sz="1400" dirty="0" smtClean="0"/>
              <a:t> </a:t>
            </a:r>
            <a:endParaRPr lang="tr-TR" altLang="tr-TR" sz="1400" dirty="0"/>
          </a:p>
        </p:txBody>
      </p:sp>
    </p:spTree>
    <p:custDataLst>
      <p:tags r:id="rId1"/>
    </p:custDataLst>
    <p:extLst>
      <p:ext uri="{BB962C8B-B14F-4D97-AF65-F5344CB8AC3E}">
        <p14:creationId xmlns:p14="http://schemas.microsoft.com/office/powerpoint/2010/main" val="381722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sz="4200" b="1" dirty="0"/>
              <a:t>Konaklama ve Seyahat Hizmetleri Alanı</a:t>
            </a:r>
          </a:p>
        </p:txBody>
      </p:sp>
      <p:sp>
        <p:nvSpPr>
          <p:cNvPr id="10" name="Right Arrow 90">
            <a:extLst>
              <a:ext uri="{FF2B5EF4-FFF2-40B4-BE49-F238E27FC236}">
                <a16:creationId xmlns:a16="http://schemas.microsoft.com/office/drawing/2014/main" id="{19046930-95D5-476B-B84C-0839312CDD0E}"/>
              </a:ext>
            </a:extLst>
          </p:cNvPr>
          <p:cNvSpPr/>
          <p:nvPr/>
        </p:nvSpPr>
        <p:spPr>
          <a:xfrm>
            <a:off x="3772322" y="3504271"/>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174421" y="3718668"/>
            <a:ext cx="3850991" cy="806657"/>
            <a:chOff x="4650361" y="592619"/>
            <a:chExt cx="2681439" cy="9655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334375"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650361" y="633006"/>
              <a:ext cx="2647373" cy="925122"/>
              <a:chOff x="4650361" y="633006"/>
              <a:chExt cx="2647373" cy="925122"/>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650361" y="674003"/>
                <a:ext cx="2602797" cy="884125"/>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2 Yıllık ( </a:t>
                </a:r>
                <a:r>
                  <a:rPr lang="tr-TR" sz="1400" b="1" dirty="0" err="1" smtClean="0">
                    <a:solidFill>
                      <a:schemeClr val="bg1"/>
                    </a:solidFill>
                    <a:latin typeface="ubuntu"/>
                  </a:rPr>
                  <a:t>Önlisans</a:t>
                </a:r>
                <a:r>
                  <a:rPr lang="tr-TR" sz="1400" b="1" dirty="0" smtClean="0">
                    <a:solidFill>
                      <a:schemeClr val="bg1"/>
                    </a:solidFill>
                    <a:latin typeface="ubuntu"/>
                  </a:rPr>
                  <a:t> )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1" y="2973447"/>
            <a:ext cx="3514163" cy="656693"/>
            <a:chOff x="2282985" y="4213225"/>
            <a:chExt cx="2648517"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BÖLÜMLER</a:t>
            </a:r>
            <a:endParaRPr kumimoji="0" lang="en-US" sz="60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674917" y="2499282"/>
            <a:ext cx="2159275" cy="2804429"/>
          </a:xfrm>
          <a:prstGeom prst="rect">
            <a:avLst/>
          </a:prstGeom>
        </p:spPr>
      </p:pic>
      <p:sp>
        <p:nvSpPr>
          <p:cNvPr id="21" name="TextBox 30">
            <a:extLst>
              <a:ext uri="{FF2B5EF4-FFF2-40B4-BE49-F238E27FC236}">
                <a16:creationId xmlns:a16="http://schemas.microsoft.com/office/drawing/2014/main" id="{BBCD1B50-35A7-49F9-B0C6-D86BEDE7AB8F}"/>
              </a:ext>
            </a:extLst>
          </p:cNvPr>
          <p:cNvSpPr txBox="1"/>
          <p:nvPr/>
        </p:nvSpPr>
        <p:spPr>
          <a:xfrm>
            <a:off x="161366" y="3084381"/>
            <a:ext cx="3977079" cy="338554"/>
          </a:xfrm>
          <a:prstGeom prst="rect">
            <a:avLst/>
          </a:prstGeom>
          <a:noFill/>
        </p:spPr>
        <p:txBody>
          <a:bodyPr wrap="square" rtlCol="0">
            <a:spAutoFit/>
          </a:bodyPr>
          <a:lstStyle/>
          <a:p>
            <a:r>
              <a:rPr lang="tr-TR" altLang="tr-TR" sz="1600" b="1" dirty="0"/>
              <a:t>Konaklama ve Seyahat Hizmetleri Alanı</a:t>
            </a:r>
          </a:p>
        </p:txBody>
      </p:sp>
      <p:graphicFrame>
        <p:nvGraphicFramePr>
          <p:cNvPr id="4" name="Tablo 3"/>
          <p:cNvGraphicFramePr>
            <a:graphicFrameLocks noGrp="1"/>
          </p:cNvGraphicFramePr>
          <p:nvPr>
            <p:extLst>
              <p:ext uri="{D42A27DB-BD31-4B8C-83A1-F6EECF244321}">
                <p14:modId xmlns:p14="http://schemas.microsoft.com/office/powerpoint/2010/main" val="1010866828"/>
              </p:ext>
            </p:extLst>
          </p:nvPr>
        </p:nvGraphicFramePr>
        <p:xfrm>
          <a:off x="5131577" y="2853777"/>
          <a:ext cx="3331105" cy="1967292"/>
        </p:xfrm>
        <a:graphic>
          <a:graphicData uri="http://schemas.openxmlformats.org/drawingml/2006/table">
            <a:tbl>
              <a:tblPr firstRow="1" firstCol="1" lastRow="1" lastCol="1" bandRow="1" bandCol="1">
                <a:tableStyleId>{5C22544A-7EE6-4342-B048-85BDC9FD1C3A}</a:tableStyleId>
              </a:tblPr>
              <a:tblGrid>
                <a:gridCol w="2545927">
                  <a:extLst>
                    <a:ext uri="{9D8B030D-6E8A-4147-A177-3AD203B41FA5}">
                      <a16:colId xmlns:a16="http://schemas.microsoft.com/office/drawing/2014/main" val="1777499326"/>
                    </a:ext>
                  </a:extLst>
                </a:gridCol>
                <a:gridCol w="785178">
                  <a:extLst>
                    <a:ext uri="{9D8B030D-6E8A-4147-A177-3AD203B41FA5}">
                      <a16:colId xmlns:a16="http://schemas.microsoft.com/office/drawing/2014/main" val="291079303"/>
                    </a:ext>
                  </a:extLst>
                </a:gridCol>
              </a:tblGrid>
              <a:tr h="218588">
                <a:tc>
                  <a:txBody>
                    <a:bodyPr/>
                    <a:lstStyle/>
                    <a:p>
                      <a:pPr marL="13335">
                        <a:lnSpc>
                          <a:spcPct val="107000"/>
                        </a:lnSpc>
                        <a:spcBef>
                          <a:spcPts val="125"/>
                        </a:spcBef>
                        <a:spcAft>
                          <a:spcPts val="0"/>
                        </a:spcAft>
                      </a:pPr>
                      <a:r>
                        <a:rPr lang="en-US" sz="1200">
                          <a:solidFill>
                            <a:schemeClr val="tx1"/>
                          </a:solidFill>
                          <a:effectLst/>
                        </a:rPr>
                        <a:t>Aşçılık</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409469085"/>
                  </a:ext>
                </a:extLst>
              </a:tr>
              <a:tr h="218588">
                <a:tc>
                  <a:txBody>
                    <a:bodyPr/>
                    <a:lstStyle/>
                    <a:p>
                      <a:pPr marL="13335">
                        <a:lnSpc>
                          <a:spcPct val="107000"/>
                        </a:lnSpc>
                        <a:spcBef>
                          <a:spcPts val="125"/>
                        </a:spcBef>
                        <a:spcAft>
                          <a:spcPts val="0"/>
                        </a:spcAft>
                      </a:pPr>
                      <a:r>
                        <a:rPr lang="en-US" sz="1200">
                          <a:solidFill>
                            <a:schemeClr val="tx1"/>
                          </a:solidFill>
                          <a:effectLst/>
                        </a:rPr>
                        <a:t>İkram Hizmetleri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830863895"/>
                  </a:ext>
                </a:extLst>
              </a:tr>
              <a:tr h="218588">
                <a:tc>
                  <a:txBody>
                    <a:bodyPr/>
                    <a:lstStyle/>
                    <a:p>
                      <a:pPr marL="13335">
                        <a:lnSpc>
                          <a:spcPct val="107000"/>
                        </a:lnSpc>
                        <a:spcBef>
                          <a:spcPts val="125"/>
                        </a:spcBef>
                        <a:spcAft>
                          <a:spcPts val="0"/>
                        </a:spcAft>
                      </a:pPr>
                      <a:r>
                        <a:rPr lang="en-US" sz="1200">
                          <a:solidFill>
                            <a:schemeClr val="tx1"/>
                          </a:solidFill>
                          <a:effectLst/>
                        </a:rPr>
                        <a:t>Kültürel</a:t>
                      </a:r>
                      <a:r>
                        <a:rPr lang="en-US" sz="1200" spc="5">
                          <a:solidFill>
                            <a:schemeClr val="tx1"/>
                          </a:solidFill>
                          <a:effectLst/>
                        </a:rPr>
                        <a:t> </a:t>
                      </a:r>
                      <a:r>
                        <a:rPr lang="en-US" sz="1200">
                          <a:solidFill>
                            <a:schemeClr val="tx1"/>
                          </a:solidFill>
                          <a:effectLst/>
                        </a:rPr>
                        <a:t>Miras ve Turizm</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822654010"/>
                  </a:ext>
                </a:extLst>
              </a:tr>
              <a:tr h="218588">
                <a:tc>
                  <a:txBody>
                    <a:bodyPr/>
                    <a:lstStyle/>
                    <a:p>
                      <a:pPr marL="13335">
                        <a:lnSpc>
                          <a:spcPct val="107000"/>
                        </a:lnSpc>
                        <a:spcBef>
                          <a:spcPts val="125"/>
                        </a:spcBef>
                        <a:spcAft>
                          <a:spcPts val="0"/>
                        </a:spcAft>
                      </a:pPr>
                      <a:r>
                        <a:rPr lang="en-US" sz="1200">
                          <a:solidFill>
                            <a:schemeClr val="tx1"/>
                          </a:solidFill>
                          <a:effectLst/>
                        </a:rPr>
                        <a:t>Otobüs Kaptanlığı</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751491545"/>
                  </a:ext>
                </a:extLst>
              </a:tr>
              <a:tr h="218588">
                <a:tc>
                  <a:txBody>
                    <a:bodyPr/>
                    <a:lstStyle/>
                    <a:p>
                      <a:pPr marL="13335">
                        <a:lnSpc>
                          <a:spcPct val="107000"/>
                        </a:lnSpc>
                        <a:spcBef>
                          <a:spcPts val="125"/>
                        </a:spcBef>
                        <a:spcAft>
                          <a:spcPts val="0"/>
                        </a:spcAft>
                      </a:pPr>
                      <a:r>
                        <a:rPr lang="en-US" sz="1200">
                          <a:solidFill>
                            <a:schemeClr val="tx1"/>
                          </a:solidFill>
                          <a:effectLst/>
                        </a:rPr>
                        <a:t>Sağlık Turizmi İşletmeciliği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239311163"/>
                  </a:ext>
                </a:extLst>
              </a:tr>
              <a:tr h="218588">
                <a:tc>
                  <a:txBody>
                    <a:bodyPr/>
                    <a:lstStyle/>
                    <a:p>
                      <a:pPr marL="13335">
                        <a:lnSpc>
                          <a:spcPct val="107000"/>
                        </a:lnSpc>
                        <a:spcBef>
                          <a:spcPts val="125"/>
                        </a:spcBef>
                        <a:spcAft>
                          <a:spcPts val="0"/>
                        </a:spcAft>
                      </a:pPr>
                      <a:r>
                        <a:rPr lang="en-US" sz="1200">
                          <a:solidFill>
                            <a:schemeClr val="tx1"/>
                          </a:solidFill>
                          <a:effectLst/>
                        </a:rPr>
                        <a:t>Turist Rehberliği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130688145"/>
                  </a:ext>
                </a:extLst>
              </a:tr>
              <a:tr h="218588">
                <a:tc>
                  <a:txBody>
                    <a:bodyPr/>
                    <a:lstStyle/>
                    <a:p>
                      <a:pPr marL="13335">
                        <a:lnSpc>
                          <a:spcPct val="107000"/>
                        </a:lnSpc>
                        <a:spcBef>
                          <a:spcPts val="125"/>
                        </a:spcBef>
                        <a:spcAft>
                          <a:spcPts val="0"/>
                        </a:spcAft>
                      </a:pPr>
                      <a:r>
                        <a:rPr lang="en-US" sz="1200">
                          <a:solidFill>
                            <a:schemeClr val="tx1"/>
                          </a:solidFill>
                          <a:effectLst/>
                        </a:rPr>
                        <a:t>Turizm Animasyonu</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626308647"/>
                  </a:ext>
                </a:extLst>
              </a:tr>
              <a:tr h="218588">
                <a:tc>
                  <a:txBody>
                    <a:bodyPr/>
                    <a:lstStyle/>
                    <a:p>
                      <a:pPr marL="13335">
                        <a:lnSpc>
                          <a:spcPct val="107000"/>
                        </a:lnSpc>
                        <a:spcBef>
                          <a:spcPts val="125"/>
                        </a:spcBef>
                        <a:spcAft>
                          <a:spcPts val="0"/>
                        </a:spcAft>
                      </a:pPr>
                      <a:r>
                        <a:rPr lang="en-US" sz="1200">
                          <a:solidFill>
                            <a:schemeClr val="tx1"/>
                          </a:solidFill>
                          <a:effectLst/>
                        </a:rPr>
                        <a:t>Turizm ve Otel İşletmeciliği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614872221"/>
                  </a:ext>
                </a:extLst>
              </a:tr>
              <a:tr h="218588">
                <a:tc>
                  <a:txBody>
                    <a:bodyPr/>
                    <a:lstStyle/>
                    <a:p>
                      <a:pPr marL="13335">
                        <a:lnSpc>
                          <a:spcPct val="107000"/>
                        </a:lnSpc>
                        <a:spcBef>
                          <a:spcPts val="125"/>
                        </a:spcBef>
                        <a:spcAft>
                          <a:spcPts val="0"/>
                        </a:spcAft>
                      </a:pPr>
                      <a:r>
                        <a:rPr lang="en-US" sz="1200">
                          <a:solidFill>
                            <a:schemeClr val="tx1"/>
                          </a:solidFill>
                          <a:effectLst/>
                        </a:rPr>
                        <a:t>Turizm ve Seyahat Hizmetleri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dirty="0">
                          <a:solidFill>
                            <a:schemeClr val="tx1"/>
                          </a:solidFill>
                          <a:effectLst/>
                        </a:rPr>
                        <a:t>TYT</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476252843"/>
                  </a:ext>
                </a:extLst>
              </a:tr>
            </a:tbl>
          </a:graphicData>
        </a:graphic>
      </p:graphicFrame>
    </p:spTree>
    <p:custDataLst>
      <p:tags r:id="rId1"/>
    </p:custDataLst>
    <p:extLst>
      <p:ext uri="{BB962C8B-B14F-4D97-AF65-F5344CB8AC3E}">
        <p14:creationId xmlns:p14="http://schemas.microsoft.com/office/powerpoint/2010/main" val="340146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sz="4200" b="1" dirty="0"/>
              <a:t>Konaklama ve Seyahat Hizmetleri Alanı</a:t>
            </a: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145494" y="3463054"/>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4251026" y="3159881"/>
            <a:ext cx="2159435" cy="1429191"/>
            <a:chOff x="1929749" y="747482"/>
            <a:chExt cx="2535260" cy="751635"/>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2015497" y="754539"/>
              <a:ext cx="2449512" cy="744578"/>
              <a:chOff x="2015497" y="754539"/>
              <a:chExt cx="2449512" cy="744578"/>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2015497" y="754539"/>
                <a:ext cx="2363763" cy="744578"/>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latin typeface="+mn-lt"/>
                  </a:rPr>
                  <a:t>      </a:t>
                </a:r>
                <a:r>
                  <a:rPr lang="tr-TR" altLang="tr-TR" sz="1200" b="1" dirty="0">
                    <a:latin typeface="+mn-lt"/>
                  </a:rPr>
                  <a:t>Konaklama ve Seyahat Hizmetleri Alanı</a:t>
                </a:r>
              </a:p>
              <a:p>
                <a:pPr algn="ctr" defTabSz="914400" eaLnBrk="1" fontAlgn="auto" hangingPunct="1">
                  <a:spcBef>
                    <a:spcPts val="0"/>
                  </a:spcBef>
                  <a:spcAft>
                    <a:spcPts val="0"/>
                  </a:spcAft>
                  <a:defRPr/>
                </a:pPr>
                <a:r>
                  <a:rPr lang="tr-TR" sz="1200" b="1" dirty="0" smtClean="0">
                    <a:latin typeface="+mn-lt"/>
                  </a:rPr>
                  <a:t>ön </a:t>
                </a:r>
                <a:r>
                  <a:rPr lang="tr-TR" sz="1200" b="1" dirty="0">
                    <a:latin typeface="+mn-lt"/>
                  </a:rPr>
                  <a:t>lisans programını tamamlayanlar dikey geçiş sınavı (DGS) ile </a:t>
                </a:r>
                <a:r>
                  <a:rPr lang="tr-TR" sz="1200" b="1" dirty="0" smtClean="0">
                    <a:latin typeface="+mn-lt"/>
                  </a:rPr>
                  <a:t>tablodaki </a:t>
                </a:r>
                <a:r>
                  <a:rPr lang="tr-TR" sz="1200" b="1" dirty="0">
                    <a:latin typeface="+mn-lt"/>
                  </a:rPr>
                  <a:t>lisans programlarına geçiş </a:t>
                </a:r>
                <a:r>
                  <a:rPr lang="tr-TR" sz="1200" b="1" dirty="0" smtClean="0">
                    <a:latin typeface="+mn-lt"/>
                  </a:rPr>
                  <a:t>yapabilirler.</a:t>
                </a:r>
                <a:endParaRPr kumimoji="0" lang="id-ID" sz="1200" b="1" i="0" u="none" strike="noStrike" kern="0" cap="none" spc="0" normalizeH="0" baseline="0" noProof="0" dirty="0">
                  <a:ln>
                    <a:noFill/>
                  </a:ln>
                  <a:effectLst/>
                  <a:uLnTx/>
                  <a:uFillTx/>
                  <a:latin typeface="+mn-lt"/>
                </a:endParaRPr>
              </a:p>
            </p:txBody>
          </p:sp>
        </p:grpSp>
      </p:gr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833" y="1010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512462" y="810895"/>
            <a:ext cx="4556619"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sp>
        <p:nvSpPr>
          <p:cNvPr id="4" name="Dikdörtgen 3"/>
          <p:cNvSpPr/>
          <p:nvPr/>
        </p:nvSpPr>
        <p:spPr>
          <a:xfrm>
            <a:off x="330181" y="1113363"/>
            <a:ext cx="2545977" cy="3600986"/>
          </a:xfrm>
          <a:prstGeom prst="rect">
            <a:avLst/>
          </a:prstGeom>
        </p:spPr>
        <p:txBody>
          <a:bodyPr wrap="square">
            <a:spAutoFit/>
          </a:bodyPr>
          <a:lstStyle/>
          <a:p>
            <a:pPr algn="just" fontAlgn="b"/>
            <a:r>
              <a:rPr lang="tr-TR" altLang="tr-TR" sz="1200" b="1" dirty="0">
                <a:latin typeface="+mn-lt"/>
              </a:rPr>
              <a:t>Konaklama ve Seyahat Hizmetleri </a:t>
            </a:r>
            <a:r>
              <a:rPr lang="tr-TR" altLang="tr-TR" sz="1200" b="1" dirty="0" smtClean="0">
                <a:latin typeface="+mn-lt"/>
              </a:rPr>
              <a:t>Alanı </a:t>
            </a:r>
            <a:r>
              <a:rPr lang="tr-TR" sz="1200" b="1" dirty="0" err="1" smtClean="0">
                <a:solidFill>
                  <a:srgbClr val="000000"/>
                </a:solidFill>
                <a:latin typeface="+mn-lt"/>
              </a:rPr>
              <a:t>önlisans</a:t>
            </a:r>
            <a:r>
              <a:rPr lang="tr-TR" sz="1200" b="1" dirty="0" smtClean="0">
                <a:solidFill>
                  <a:srgbClr val="000000"/>
                </a:solidFill>
                <a:latin typeface="+mn-lt"/>
              </a:rPr>
              <a:t> bölümlerinden </a:t>
            </a:r>
            <a:r>
              <a:rPr lang="tr-TR" sz="1200" b="1" dirty="0">
                <a:solidFill>
                  <a:srgbClr val="000000"/>
                </a:solidFill>
                <a:latin typeface="+mn-lt"/>
              </a:rPr>
              <a:t>mezun olan adaylar DGS ( Dikey Geçiş Sınavı ) ile 4 yıllık bölümlere geçiş yapabilmektedirler. </a:t>
            </a:r>
            <a:r>
              <a:rPr lang="tr-TR" altLang="tr-TR" sz="1200" b="1" dirty="0">
                <a:latin typeface="+mn-lt"/>
              </a:rPr>
              <a:t>Konaklama ve Seyahat Hizmetleri </a:t>
            </a:r>
            <a:r>
              <a:rPr lang="tr-TR" altLang="tr-TR" sz="1200" b="1" dirty="0" smtClean="0">
                <a:latin typeface="+mn-lt"/>
              </a:rPr>
              <a:t>Alanı </a:t>
            </a:r>
            <a:r>
              <a:rPr lang="tr-TR" sz="1200" b="1" dirty="0" smtClean="0">
                <a:solidFill>
                  <a:srgbClr val="000000"/>
                </a:solidFill>
                <a:latin typeface="+mn-lt"/>
              </a:rPr>
              <a:t>mezunu </a:t>
            </a:r>
            <a:r>
              <a:rPr lang="tr-TR" sz="1200" b="1" dirty="0">
                <a:solidFill>
                  <a:srgbClr val="000000"/>
                </a:solidFill>
                <a:latin typeface="+mn-lt"/>
              </a:rPr>
              <a:t>olarak adayların DGS ile geçiş yapabileceği 4 yıllık bölümler: </a:t>
            </a:r>
          </a:p>
          <a:p>
            <a:pPr algn="just" fontAlgn="b"/>
            <a:endParaRPr lang="tr-TR" sz="1200" b="1" dirty="0" smtClean="0">
              <a:latin typeface="+mn-lt"/>
            </a:endParaRPr>
          </a:p>
          <a:p>
            <a:pPr fontAlgn="b"/>
            <a:r>
              <a:rPr lang="tr-TR" sz="1200" b="1" dirty="0">
                <a:latin typeface="+mn-lt"/>
              </a:rPr>
              <a:t>İşletme</a:t>
            </a:r>
          </a:p>
          <a:p>
            <a:pPr fontAlgn="b"/>
            <a:r>
              <a:rPr lang="tr-TR" sz="1200" b="1" dirty="0">
                <a:latin typeface="+mn-lt"/>
              </a:rPr>
              <a:t>İşletme Enformatiği</a:t>
            </a:r>
          </a:p>
          <a:p>
            <a:pPr fontAlgn="b"/>
            <a:r>
              <a:rPr lang="tr-TR" sz="1200" b="1" dirty="0">
                <a:latin typeface="+mn-lt"/>
              </a:rPr>
              <a:t>İşletme Yönetimi</a:t>
            </a:r>
          </a:p>
          <a:p>
            <a:pPr fontAlgn="b"/>
            <a:r>
              <a:rPr lang="tr-TR" sz="1200" b="1" dirty="0">
                <a:latin typeface="+mn-lt"/>
              </a:rPr>
              <a:t>İşletme-Ekonomi</a:t>
            </a:r>
          </a:p>
          <a:p>
            <a:pPr fontAlgn="b"/>
            <a:r>
              <a:rPr lang="tr-TR" sz="1200" b="1" dirty="0">
                <a:latin typeface="+mn-lt"/>
              </a:rPr>
              <a:t>Lojistik</a:t>
            </a:r>
          </a:p>
          <a:p>
            <a:pPr fontAlgn="b"/>
            <a:r>
              <a:rPr lang="tr-TR" sz="1200" b="1" dirty="0">
                <a:latin typeface="+mn-lt"/>
              </a:rPr>
              <a:t>Lojistik Yönetimi</a:t>
            </a:r>
          </a:p>
          <a:p>
            <a:pPr fontAlgn="b"/>
            <a:r>
              <a:rPr lang="tr-TR" sz="1200" b="1" dirty="0">
                <a:latin typeface="+mn-lt"/>
              </a:rPr>
              <a:t>Seyahat İşletmeciliği</a:t>
            </a:r>
          </a:p>
          <a:p>
            <a:pPr fontAlgn="b"/>
            <a:r>
              <a:rPr lang="tr-TR" sz="1200" b="1" dirty="0">
                <a:latin typeface="+mn-lt"/>
              </a:rPr>
              <a:t>Seyahat İşletmeciliği ve Turizm Rehberliği</a:t>
            </a:r>
          </a:p>
          <a:p>
            <a:pPr fontAlgn="b"/>
            <a:r>
              <a:rPr lang="tr-TR" sz="1200" b="1" dirty="0">
                <a:latin typeface="+mn-lt"/>
              </a:rPr>
              <a:t>Turizm </a:t>
            </a:r>
            <a:r>
              <a:rPr lang="tr-TR" sz="1200" b="1" dirty="0" smtClean="0">
                <a:latin typeface="+mn-lt"/>
              </a:rPr>
              <a:t>İşletmeciliği</a:t>
            </a:r>
            <a:endParaRPr lang="tr-TR" sz="1200" b="1" dirty="0">
              <a:latin typeface="+mn-lt"/>
            </a:endParaRPr>
          </a:p>
        </p:txBody>
      </p:sp>
    </p:spTree>
    <p:custDataLst>
      <p:tags r:id="rId1"/>
    </p:custDataLst>
    <p:extLst>
      <p:ext uri="{BB962C8B-B14F-4D97-AF65-F5344CB8AC3E}">
        <p14:creationId xmlns:p14="http://schemas.microsoft.com/office/powerpoint/2010/main" val="98574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b="1" dirty="0"/>
              <a:t>Çocuk Gelişimi ve Eğitimi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51928" y="3286808"/>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smtClean="0">
                <a:solidFill>
                  <a:srgbClr val="00B050"/>
                </a:solidFill>
                <a:effectLst>
                  <a:outerShdw blurRad="38100" dist="38100" dir="2700000" algn="tl">
                    <a:srgbClr val="000000">
                      <a:alpha val="43137"/>
                    </a:srgbClr>
                  </a:outerShdw>
                </a:effectLst>
                <a:latin typeface="ubuntu"/>
              </a:rPr>
              <a:t>Hafsa Sultan M.T.A.L</a:t>
            </a:r>
            <a:endParaRPr lang="id-ID" sz="2400" b="1" dirty="0">
              <a:solidFill>
                <a:srgbClr val="00B050"/>
              </a:solidFill>
              <a:effectLst>
                <a:outerShdw blurRad="38100" dist="38100" dir="2700000" algn="tl">
                  <a:srgbClr val="000000">
                    <a:alpha val="43137"/>
                  </a:srgbClr>
                </a:outerShdw>
              </a:effectLst>
              <a:latin typeface="ubuntu"/>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47600F09-3738-49FE-B6F2-24FFCA6AD975}"/>
              </a:ext>
            </a:extLst>
          </p:cNvPr>
          <p:cNvSpPr txBox="1"/>
          <p:nvPr/>
        </p:nvSpPr>
        <p:spPr>
          <a:xfrm>
            <a:off x="5847685" y="3318655"/>
            <a:ext cx="285704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altLang="tr-TR" sz="1400" b="1" dirty="0" smtClean="0">
                <a:solidFill>
                  <a:srgbClr val="FF0000"/>
                </a:solidFill>
              </a:rPr>
              <a:t>Erken Çocukluk Dönemi</a:t>
            </a:r>
          </a:p>
          <a:p>
            <a:pPr algn="just"/>
            <a:r>
              <a:rPr lang="tr-TR" altLang="tr-TR" sz="1400" b="1" dirty="0" smtClean="0">
                <a:solidFill>
                  <a:srgbClr val="FF0000"/>
                </a:solidFill>
              </a:rPr>
              <a:t>Özel Eğitim</a:t>
            </a:r>
            <a:endParaRPr lang="tr-TR" altLang="tr-TR" sz="1400" dirty="0"/>
          </a:p>
        </p:txBody>
      </p:sp>
      <p:sp>
        <p:nvSpPr>
          <p:cNvPr id="46" name="Freeform 32">
            <a:extLst>
              <a:ext uri="{FF2B5EF4-FFF2-40B4-BE49-F238E27FC236}">
                <a16:creationId xmlns:a16="http://schemas.microsoft.com/office/drawing/2014/main" id="{74444165-31B0-4DE4-82A7-F22CFCD1183F}"/>
              </a:ext>
            </a:extLst>
          </p:cNvPr>
          <p:cNvSpPr>
            <a:spLocks/>
          </p:cNvSpPr>
          <p:nvPr/>
        </p:nvSpPr>
        <p:spPr bwMode="auto">
          <a:xfrm>
            <a:off x="3545009" y="3524261"/>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2"/>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316105" y="4245040"/>
              <a:ext cx="2583235" cy="483154"/>
            </a:xfrm>
            <a:prstGeom prst="rect">
              <a:avLst/>
            </a:prstGeom>
            <a:noFill/>
          </p:spPr>
          <p:txBody>
            <a:bodyPr wrap="square" rtlCol="0">
              <a:spAutoFit/>
            </a:bodyPr>
            <a:lstStyle/>
            <a:p>
              <a:pPr algn="just"/>
              <a:r>
                <a:rPr lang="tr-TR" altLang="tr-TR" sz="1800" b="1" dirty="0"/>
                <a:t>Çocuk Gelişimi ve Eğitimi Alanı</a:t>
              </a: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27241" y="2196594"/>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3" name="Resim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50249" y="2097514"/>
            <a:ext cx="2492557" cy="1357275"/>
          </a:xfrm>
          <a:prstGeom prst="rect">
            <a:avLst/>
          </a:prstGeom>
        </p:spPr>
      </p:pic>
    </p:spTree>
    <p:custDataLst>
      <p:tags r:id="rId1"/>
    </p:custDataLst>
    <p:extLst>
      <p:ext uri="{BB962C8B-B14F-4D97-AF65-F5344CB8AC3E}">
        <p14:creationId xmlns:p14="http://schemas.microsoft.com/office/powerpoint/2010/main" val="198946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p:tgtEl>
                                          <p:spTgt spid="38"/>
                                        </p:tgtEl>
                                        <p:attrNameLst>
                                          <p:attrName>ppt_x</p:attrName>
                                        </p:attrNameLst>
                                      </p:cBhvr>
                                      <p:tavLst>
                                        <p:tav tm="0">
                                          <p:val>
                                            <p:strVal val="#ppt_x-#ppt_w*1.125000"/>
                                          </p:val>
                                        </p:tav>
                                        <p:tav tm="100000">
                                          <p:val>
                                            <p:strVal val="#ppt_x"/>
                                          </p:val>
                                        </p:tav>
                                      </p:tavLst>
                                    </p:anim>
                                    <p:animEffect transition="in" filter="wipe(right)">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par>
                                <p:cTn id="26" presetID="47"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anim calcmode="lin" valueType="num">
                                      <p:cBhvr>
                                        <p:cTn id="29" dur="750" fill="hold"/>
                                        <p:tgtEl>
                                          <p:spTgt spid="25"/>
                                        </p:tgtEl>
                                        <p:attrNameLst>
                                          <p:attrName>ppt_x</p:attrName>
                                        </p:attrNameLst>
                                      </p:cBhvr>
                                      <p:tavLst>
                                        <p:tav tm="0">
                                          <p:val>
                                            <p:strVal val="#ppt_x"/>
                                          </p:val>
                                        </p:tav>
                                        <p:tav tm="100000">
                                          <p:val>
                                            <p:strVal val="#ppt_x"/>
                                          </p:val>
                                        </p:tav>
                                      </p:tavLst>
                                    </p:anim>
                                    <p:anim calcmode="lin" valueType="num">
                                      <p:cBhvr>
                                        <p:cTn id="30" dur="75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750"/>
                                        <p:tgtEl>
                                          <p:spTgt spid="51"/>
                                        </p:tgtEl>
                                      </p:cBhvr>
                                    </p:animEffect>
                                    <p:anim calcmode="lin" valueType="num">
                                      <p:cBhvr>
                                        <p:cTn id="39" dur="750" fill="hold"/>
                                        <p:tgtEl>
                                          <p:spTgt spid="51"/>
                                        </p:tgtEl>
                                        <p:attrNameLst>
                                          <p:attrName>ppt_x</p:attrName>
                                        </p:attrNameLst>
                                      </p:cBhvr>
                                      <p:tavLst>
                                        <p:tav tm="0">
                                          <p:val>
                                            <p:strVal val="#ppt_x"/>
                                          </p:val>
                                        </p:tav>
                                        <p:tav tm="100000">
                                          <p:val>
                                            <p:strVal val="#ppt_x"/>
                                          </p:val>
                                        </p:tav>
                                      </p:tavLst>
                                    </p:anim>
                                    <p:anim calcmode="lin" valueType="num">
                                      <p:cBhvr>
                                        <p:cTn id="40"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8" grpId="0" animBg="1"/>
      <p:bldP spid="42" grpId="0"/>
      <p:bldP spid="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b="1" dirty="0"/>
              <a:t>Çocuk Gelişimi ve Eğitimi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3631763"/>
          </a:xfrm>
          <a:prstGeom prst="rect">
            <a:avLst/>
          </a:prstGeom>
        </p:spPr>
        <p:txBody>
          <a:bodyPr wrap="square">
            <a:spAutoFit/>
          </a:bodyPr>
          <a:lstStyle/>
          <a:p>
            <a:pPr algn="just"/>
            <a:r>
              <a:rPr lang="tr-TR" altLang="tr-TR" sz="1200" b="1" dirty="0" smtClean="0"/>
              <a:t>Çocuk </a:t>
            </a:r>
            <a:r>
              <a:rPr lang="tr-TR" altLang="tr-TR" sz="1200" b="1" dirty="0"/>
              <a:t>Gelişimi ve Eğitimi Alanı</a:t>
            </a:r>
          </a:p>
          <a:p>
            <a:pPr algn="just"/>
            <a:r>
              <a:rPr lang="tr-TR" altLang="tr-TR" sz="1200" dirty="0"/>
              <a:t>Erken çocukluk öğretmen yardımcısının sahip olduğu, çocuğun gelişim ilkelerine uygun eğitim programını uygulamada öğretmene yardımcı olma yeterliklerini kazandırmaya yönelik eğitim ve öğretim verilen alandır.</a:t>
            </a:r>
          </a:p>
          <a:p>
            <a:pPr algn="just"/>
            <a:r>
              <a:rPr lang="tr-TR" altLang="tr-TR" sz="1200" dirty="0"/>
              <a:t>Meslek liselerinin Çocuk Gelişimi ve Eğitimi alanından mezun olanlar, </a:t>
            </a:r>
            <a:r>
              <a:rPr lang="tr-TR" altLang="tr-TR" sz="1200" dirty="0" smtClean="0"/>
              <a:t>Üniversite yerleştirme sınavında başarılı </a:t>
            </a:r>
            <a:r>
              <a:rPr lang="tr-TR" altLang="tr-TR" sz="1200" dirty="0"/>
              <a:t>olurlarsa </a:t>
            </a:r>
            <a:r>
              <a:rPr lang="tr-TR" altLang="tr-TR" sz="1200" dirty="0" smtClean="0"/>
              <a:t>2 yıllık </a:t>
            </a:r>
            <a:r>
              <a:rPr lang="tr-TR" altLang="tr-TR" sz="1200" dirty="0" err="1" smtClean="0"/>
              <a:t>önlisans</a:t>
            </a:r>
            <a:r>
              <a:rPr lang="tr-TR" altLang="tr-TR" sz="1200" dirty="0" smtClean="0"/>
              <a:t> programlarına ek puan ile </a:t>
            </a:r>
            <a:r>
              <a:rPr lang="tr-TR" altLang="tr-TR" sz="1200" dirty="0" err="1" smtClean="0"/>
              <a:t>yerleşebilirler.Lisans</a:t>
            </a:r>
            <a:r>
              <a:rPr lang="tr-TR" altLang="tr-TR" sz="1200" dirty="0" smtClean="0"/>
              <a:t> mezunu olmaları durumunda kamu </a:t>
            </a:r>
            <a:r>
              <a:rPr lang="tr-TR" altLang="tr-TR" sz="1200" dirty="0"/>
              <a:t>kuruluşlarına bağlı </a:t>
            </a:r>
            <a:r>
              <a:rPr lang="tr-TR" altLang="tr-TR" sz="1200" dirty="0" smtClean="0"/>
              <a:t>kreşlerde, </a:t>
            </a:r>
            <a:r>
              <a:rPr lang="tr-TR" altLang="tr-TR" sz="1200" dirty="0"/>
              <a:t>özel yuva ve </a:t>
            </a:r>
            <a:r>
              <a:rPr lang="tr-TR" altLang="tr-TR" sz="1200" dirty="0" smtClean="0"/>
              <a:t>anaokullarında, </a:t>
            </a:r>
            <a:r>
              <a:rPr lang="tr-TR" altLang="tr-TR" sz="1200" dirty="0"/>
              <a:t>gündüz </a:t>
            </a:r>
            <a:r>
              <a:rPr lang="tr-TR" altLang="tr-TR" sz="1200" dirty="0" smtClean="0"/>
              <a:t>bakımevlerinde istihdam edilirler. Mesleki ve Teknik Anadolu liselerinin </a:t>
            </a:r>
            <a:r>
              <a:rPr lang="tr-TR" altLang="tr-TR" sz="1200" dirty="0"/>
              <a:t>çocuk gelişimi ve eğitimi mezunları, kreş, yuva, anaokulu, ana sınıfı, rehabilitasyon merkezleri ve çocuk kulüplerinde </a:t>
            </a:r>
            <a:r>
              <a:rPr lang="tr-TR" altLang="tr-TR" sz="1200" dirty="0" smtClean="0"/>
              <a:t>yardımcı personel olarak da </a:t>
            </a:r>
            <a:r>
              <a:rPr lang="tr-TR" altLang="tr-TR" sz="1200" dirty="0"/>
              <a:t>görev yapabilirler</a:t>
            </a:r>
            <a:r>
              <a:rPr lang="tr-TR" altLang="tr-TR" sz="1200" dirty="0" smtClean="0"/>
              <a:t>.</a:t>
            </a:r>
          </a:p>
          <a:p>
            <a:pPr algn="just"/>
            <a:endParaRPr lang="tr-TR" altLang="tr-TR" sz="1200" dirty="0"/>
          </a:p>
          <a:p>
            <a:pPr algn="just"/>
            <a:r>
              <a:rPr lang="tr-TR" altLang="tr-TR" sz="1200" dirty="0"/>
              <a:t>Bu Alanda Yer Alan Dal Programları </a:t>
            </a:r>
          </a:p>
          <a:p>
            <a:pPr algn="just"/>
            <a:r>
              <a:rPr lang="tr-TR" altLang="tr-TR" sz="1200" b="1" dirty="0">
                <a:solidFill>
                  <a:srgbClr val="FF0000"/>
                </a:solidFill>
              </a:rPr>
              <a:t>Erken Çocukluk Eğitimi</a:t>
            </a:r>
            <a:r>
              <a:rPr lang="tr-TR" altLang="tr-TR" sz="1200" dirty="0"/>
              <a:t>, </a:t>
            </a:r>
          </a:p>
          <a:p>
            <a:pPr algn="just"/>
            <a:r>
              <a:rPr lang="tr-TR" altLang="tr-TR" sz="1200" b="1" dirty="0">
                <a:solidFill>
                  <a:srgbClr val="FF0000"/>
                </a:solidFill>
              </a:rPr>
              <a:t>Özel Eğitim</a:t>
            </a:r>
            <a:r>
              <a:rPr lang="tr-TR" altLang="tr-TR" sz="1200" dirty="0"/>
              <a:t> dallarında eğitim verilmektedir. </a:t>
            </a:r>
          </a:p>
          <a:p>
            <a:pPr algn="just"/>
            <a:r>
              <a:rPr lang="tr-TR" altLang="tr-TR" sz="1400" dirty="0" smtClean="0"/>
              <a:t> </a:t>
            </a:r>
            <a:endParaRPr lang="tr-TR" altLang="tr-TR" sz="1400" dirty="0"/>
          </a:p>
        </p:txBody>
      </p:sp>
    </p:spTree>
    <p:custDataLst>
      <p:tags r:id="rId1"/>
    </p:custDataLst>
    <p:extLst>
      <p:ext uri="{BB962C8B-B14F-4D97-AF65-F5344CB8AC3E}">
        <p14:creationId xmlns:p14="http://schemas.microsoft.com/office/powerpoint/2010/main" val="21030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b="1" dirty="0"/>
              <a:t>Çocuk Gelişimi ve Eğitimi Alanı</a:t>
            </a:r>
          </a:p>
        </p:txBody>
      </p:sp>
      <p:sp>
        <p:nvSpPr>
          <p:cNvPr id="10" name="Right Arrow 90">
            <a:extLst>
              <a:ext uri="{FF2B5EF4-FFF2-40B4-BE49-F238E27FC236}">
                <a16:creationId xmlns:a16="http://schemas.microsoft.com/office/drawing/2014/main" id="{19046930-95D5-476B-B84C-0839312CDD0E}"/>
              </a:ext>
            </a:extLst>
          </p:cNvPr>
          <p:cNvSpPr/>
          <p:nvPr/>
        </p:nvSpPr>
        <p:spPr>
          <a:xfrm>
            <a:off x="3772322" y="3504271"/>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174421" y="3718668"/>
            <a:ext cx="3850991" cy="806657"/>
            <a:chOff x="4650361" y="592619"/>
            <a:chExt cx="2681439" cy="9655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334375"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650361" y="633006"/>
              <a:ext cx="2647373" cy="925122"/>
              <a:chOff x="4650361" y="633006"/>
              <a:chExt cx="2647373" cy="925122"/>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650361" y="674003"/>
                <a:ext cx="2602797" cy="884125"/>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2 Yıllık ( </a:t>
                </a:r>
                <a:r>
                  <a:rPr lang="tr-TR" sz="1400" b="1" dirty="0" err="1" smtClean="0">
                    <a:solidFill>
                      <a:schemeClr val="bg1"/>
                    </a:solidFill>
                    <a:latin typeface="ubuntu"/>
                  </a:rPr>
                  <a:t>Önlisans</a:t>
                </a:r>
                <a:r>
                  <a:rPr lang="tr-TR" sz="1400" b="1" dirty="0" smtClean="0">
                    <a:solidFill>
                      <a:schemeClr val="bg1"/>
                    </a:solidFill>
                    <a:latin typeface="ubuntu"/>
                  </a:rPr>
                  <a:t> )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1" y="2973447"/>
            <a:ext cx="3514163" cy="656693"/>
            <a:chOff x="2282985" y="4213225"/>
            <a:chExt cx="2648517"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BÖLÜMLER</a:t>
            </a:r>
            <a:endParaRPr kumimoji="0" lang="en-US" sz="60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674917" y="2499282"/>
            <a:ext cx="2159275" cy="2804429"/>
          </a:xfrm>
          <a:prstGeom prst="rect">
            <a:avLst/>
          </a:prstGeom>
        </p:spPr>
      </p:pic>
      <p:sp>
        <p:nvSpPr>
          <p:cNvPr id="21" name="TextBox 30">
            <a:extLst>
              <a:ext uri="{FF2B5EF4-FFF2-40B4-BE49-F238E27FC236}">
                <a16:creationId xmlns:a16="http://schemas.microsoft.com/office/drawing/2014/main" id="{BBCD1B50-35A7-49F9-B0C6-D86BEDE7AB8F}"/>
              </a:ext>
            </a:extLst>
          </p:cNvPr>
          <p:cNvSpPr txBox="1"/>
          <p:nvPr/>
        </p:nvSpPr>
        <p:spPr>
          <a:xfrm>
            <a:off x="161366" y="3084381"/>
            <a:ext cx="3074893" cy="338554"/>
          </a:xfrm>
          <a:prstGeom prst="rect">
            <a:avLst/>
          </a:prstGeom>
          <a:noFill/>
        </p:spPr>
        <p:txBody>
          <a:bodyPr wrap="square" rtlCol="0">
            <a:spAutoFit/>
          </a:bodyPr>
          <a:lstStyle/>
          <a:p>
            <a:pPr algn="just"/>
            <a:r>
              <a:rPr lang="tr-TR" altLang="tr-TR" sz="1600" b="1" dirty="0"/>
              <a:t>Çocuk Gelişimi ve Eğitimi Alanı</a:t>
            </a:r>
          </a:p>
        </p:txBody>
      </p:sp>
      <p:graphicFrame>
        <p:nvGraphicFramePr>
          <p:cNvPr id="3" name="Tablo 2"/>
          <p:cNvGraphicFramePr>
            <a:graphicFrameLocks noGrp="1"/>
          </p:cNvGraphicFramePr>
          <p:nvPr>
            <p:extLst>
              <p:ext uri="{D42A27DB-BD31-4B8C-83A1-F6EECF244321}">
                <p14:modId xmlns:p14="http://schemas.microsoft.com/office/powerpoint/2010/main" val="4130523792"/>
              </p:ext>
            </p:extLst>
          </p:nvPr>
        </p:nvGraphicFramePr>
        <p:xfrm>
          <a:off x="5270098" y="3481931"/>
          <a:ext cx="3288850" cy="587121"/>
        </p:xfrm>
        <a:graphic>
          <a:graphicData uri="http://schemas.openxmlformats.org/drawingml/2006/table">
            <a:tbl>
              <a:tblPr firstRow="1" firstCol="1" lastRow="1" lastCol="1" bandRow="1" bandCol="1">
                <a:tableStyleId>{5C22544A-7EE6-4342-B048-85BDC9FD1C3A}</a:tableStyleId>
              </a:tblPr>
              <a:tblGrid>
                <a:gridCol w="2513631">
                  <a:extLst>
                    <a:ext uri="{9D8B030D-6E8A-4147-A177-3AD203B41FA5}">
                      <a16:colId xmlns:a16="http://schemas.microsoft.com/office/drawing/2014/main" val="3722864956"/>
                    </a:ext>
                  </a:extLst>
                </a:gridCol>
                <a:gridCol w="775219">
                  <a:extLst>
                    <a:ext uri="{9D8B030D-6E8A-4147-A177-3AD203B41FA5}">
                      <a16:colId xmlns:a16="http://schemas.microsoft.com/office/drawing/2014/main" val="2979726703"/>
                    </a:ext>
                  </a:extLst>
                </a:gridCol>
              </a:tblGrid>
              <a:tr h="167005">
                <a:tc>
                  <a:txBody>
                    <a:bodyPr/>
                    <a:lstStyle/>
                    <a:p>
                      <a:pPr marL="13335">
                        <a:lnSpc>
                          <a:spcPct val="107000"/>
                        </a:lnSpc>
                        <a:spcBef>
                          <a:spcPts val="125"/>
                        </a:spcBef>
                        <a:spcAft>
                          <a:spcPts val="0"/>
                        </a:spcAft>
                      </a:pPr>
                      <a:r>
                        <a:rPr lang="en-US" sz="1200">
                          <a:solidFill>
                            <a:schemeClr val="tx1"/>
                          </a:solidFill>
                          <a:effectLst/>
                        </a:rPr>
                        <a:t>Çocuk Gelişimi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737629118"/>
                  </a:ext>
                </a:extLst>
              </a:tr>
              <a:tr h="167005">
                <a:tc>
                  <a:txBody>
                    <a:bodyPr/>
                    <a:lstStyle/>
                    <a:p>
                      <a:pPr marL="13335">
                        <a:lnSpc>
                          <a:spcPct val="107000"/>
                        </a:lnSpc>
                        <a:spcBef>
                          <a:spcPts val="125"/>
                        </a:spcBef>
                        <a:spcAft>
                          <a:spcPts val="0"/>
                        </a:spcAft>
                      </a:pPr>
                      <a:r>
                        <a:rPr lang="en-US" sz="1200">
                          <a:solidFill>
                            <a:schemeClr val="tx1"/>
                          </a:solidFill>
                          <a:effectLst/>
                        </a:rPr>
                        <a:t>Çocuk Koruma ve Bakım Hizmetleri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953511630"/>
                  </a:ext>
                </a:extLst>
              </a:tr>
              <a:tr h="167005">
                <a:tc>
                  <a:txBody>
                    <a:bodyPr/>
                    <a:lstStyle/>
                    <a:p>
                      <a:pPr marL="13335">
                        <a:lnSpc>
                          <a:spcPct val="107000"/>
                        </a:lnSpc>
                        <a:spcBef>
                          <a:spcPts val="125"/>
                        </a:spcBef>
                        <a:spcAft>
                          <a:spcPts val="0"/>
                        </a:spcAft>
                      </a:pPr>
                      <a:r>
                        <a:rPr lang="en-US" sz="1200">
                          <a:solidFill>
                            <a:schemeClr val="tx1"/>
                          </a:solidFill>
                          <a:effectLst/>
                        </a:rPr>
                        <a:t>Sosyal Hizmetler</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dirty="0">
                          <a:solidFill>
                            <a:schemeClr val="tx1"/>
                          </a:solidFill>
                          <a:effectLst/>
                        </a:rPr>
                        <a:t>TYT</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798639867"/>
                  </a:ext>
                </a:extLst>
              </a:tr>
            </a:tbl>
          </a:graphicData>
        </a:graphic>
      </p:graphicFrame>
    </p:spTree>
    <p:custDataLst>
      <p:tags r:id="rId1"/>
    </p:custDataLst>
    <p:extLst>
      <p:ext uri="{BB962C8B-B14F-4D97-AF65-F5344CB8AC3E}">
        <p14:creationId xmlns:p14="http://schemas.microsoft.com/office/powerpoint/2010/main" val="390317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b="1" dirty="0"/>
              <a:t>Çocuk Gelişimi ve Eğitimi Alanı</a:t>
            </a: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145494" y="3463054"/>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4251026" y="3159880"/>
            <a:ext cx="2159435" cy="1407655"/>
            <a:chOff x="1929749" y="747482"/>
            <a:chExt cx="2535260" cy="7403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2015497" y="754539"/>
              <a:ext cx="2449512" cy="733252"/>
              <a:chOff x="2015497" y="754539"/>
              <a:chExt cx="2449512" cy="733252"/>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2015497" y="754539"/>
                <a:ext cx="2363763" cy="647459"/>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latin typeface="+mn-lt"/>
                  </a:rPr>
                  <a:t> </a:t>
                </a:r>
                <a:r>
                  <a:rPr lang="tr-TR" altLang="tr-TR" sz="1200" b="1" dirty="0">
                    <a:latin typeface="+mn-lt"/>
                  </a:rPr>
                  <a:t>Çocuk Gelişimi ve Eğitimi </a:t>
                </a:r>
                <a:r>
                  <a:rPr lang="tr-TR" altLang="tr-TR" sz="1200" b="1" dirty="0" smtClean="0">
                    <a:latin typeface="+mn-lt"/>
                  </a:rPr>
                  <a:t>Alanı </a:t>
                </a:r>
                <a:r>
                  <a:rPr lang="tr-TR" sz="1200" b="1" dirty="0" smtClean="0">
                    <a:latin typeface="+mn-lt"/>
                  </a:rPr>
                  <a:t>ön </a:t>
                </a:r>
                <a:r>
                  <a:rPr lang="tr-TR" sz="1200" b="1" dirty="0">
                    <a:latin typeface="+mn-lt"/>
                  </a:rPr>
                  <a:t>lisans programını tamamlayanlar dikey geçiş sınavı (DGS) ile </a:t>
                </a:r>
                <a:r>
                  <a:rPr lang="tr-TR" sz="1200" b="1" dirty="0" smtClean="0">
                    <a:latin typeface="+mn-lt"/>
                  </a:rPr>
                  <a:t>tablodaki </a:t>
                </a:r>
                <a:r>
                  <a:rPr lang="tr-TR" sz="1200" b="1" dirty="0">
                    <a:latin typeface="+mn-lt"/>
                  </a:rPr>
                  <a:t>lisans programlarına geçiş </a:t>
                </a:r>
                <a:r>
                  <a:rPr lang="tr-TR" sz="1200" b="1" dirty="0" smtClean="0">
                    <a:latin typeface="+mn-lt"/>
                  </a:rPr>
                  <a:t>yapabilirler.</a:t>
                </a:r>
                <a:endParaRPr kumimoji="0" lang="id-ID" sz="1200" b="1" i="0" u="none" strike="noStrike" kern="0" cap="none" spc="0" normalizeH="0" baseline="0" noProof="0" dirty="0">
                  <a:ln>
                    <a:noFill/>
                  </a:ln>
                  <a:effectLst/>
                  <a:uLnTx/>
                  <a:uFillTx/>
                  <a:latin typeface="+mn-lt"/>
                </a:endParaRPr>
              </a:p>
            </p:txBody>
          </p:sp>
        </p:grpSp>
      </p:gr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833" y="1010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512462" y="810895"/>
            <a:ext cx="4556619"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sp>
        <p:nvSpPr>
          <p:cNvPr id="4" name="Dikdörtgen 3"/>
          <p:cNvSpPr/>
          <p:nvPr/>
        </p:nvSpPr>
        <p:spPr>
          <a:xfrm>
            <a:off x="205386" y="2465414"/>
            <a:ext cx="2545977" cy="2123658"/>
          </a:xfrm>
          <a:prstGeom prst="rect">
            <a:avLst/>
          </a:prstGeom>
        </p:spPr>
        <p:txBody>
          <a:bodyPr wrap="square">
            <a:spAutoFit/>
          </a:bodyPr>
          <a:lstStyle/>
          <a:p>
            <a:pPr algn="just" fontAlgn="b"/>
            <a:r>
              <a:rPr lang="tr-TR" altLang="tr-TR" sz="1200" b="1" dirty="0"/>
              <a:t>Çocuk Gelişimi ve Eğitimi </a:t>
            </a:r>
            <a:r>
              <a:rPr lang="tr-TR" altLang="tr-TR" sz="1200" b="1" dirty="0" smtClean="0"/>
              <a:t>Alanı </a:t>
            </a:r>
            <a:r>
              <a:rPr lang="tr-TR" sz="1200" b="1" dirty="0" err="1" smtClean="0">
                <a:solidFill>
                  <a:srgbClr val="000000"/>
                </a:solidFill>
                <a:latin typeface="+mn-lt"/>
              </a:rPr>
              <a:t>önlisans</a:t>
            </a:r>
            <a:r>
              <a:rPr lang="tr-TR" sz="1200" b="1" dirty="0" smtClean="0">
                <a:solidFill>
                  <a:srgbClr val="000000"/>
                </a:solidFill>
                <a:latin typeface="+mn-lt"/>
              </a:rPr>
              <a:t> bölümlerinden </a:t>
            </a:r>
            <a:r>
              <a:rPr lang="tr-TR" sz="1200" b="1" dirty="0">
                <a:solidFill>
                  <a:srgbClr val="000000"/>
                </a:solidFill>
                <a:latin typeface="+mn-lt"/>
              </a:rPr>
              <a:t>mezun olan adaylar DGS ( Dikey Geçiş Sınavı ) ile 4 yıllık bölümlere geçiş yapabilmektedirler. </a:t>
            </a:r>
            <a:r>
              <a:rPr lang="tr-TR" altLang="tr-TR" sz="1200" b="1" dirty="0"/>
              <a:t>Çocuk Gelişimi ve Eğitimi </a:t>
            </a:r>
            <a:r>
              <a:rPr lang="tr-TR" altLang="tr-TR" sz="1200" b="1" dirty="0" smtClean="0"/>
              <a:t>Alanı </a:t>
            </a:r>
            <a:r>
              <a:rPr lang="tr-TR" sz="1200" b="1" dirty="0" smtClean="0">
                <a:solidFill>
                  <a:srgbClr val="000000"/>
                </a:solidFill>
                <a:latin typeface="+mn-lt"/>
              </a:rPr>
              <a:t>mezunu </a:t>
            </a:r>
            <a:r>
              <a:rPr lang="tr-TR" sz="1200" b="1" dirty="0">
                <a:solidFill>
                  <a:srgbClr val="000000"/>
                </a:solidFill>
                <a:latin typeface="+mn-lt"/>
              </a:rPr>
              <a:t>olarak adayların DGS ile geçiş yapabileceği 4 yıllık bölümler: </a:t>
            </a:r>
          </a:p>
          <a:p>
            <a:pPr algn="just" fontAlgn="b"/>
            <a:endParaRPr lang="tr-TR" sz="1200" b="1" dirty="0" smtClean="0">
              <a:latin typeface="+mn-lt"/>
            </a:endParaRPr>
          </a:p>
          <a:p>
            <a:pPr fontAlgn="b"/>
            <a:r>
              <a:rPr lang="tr-TR" sz="1200" b="1" dirty="0"/>
              <a:t>Çocuk Gelişimi (Lisans)</a:t>
            </a:r>
          </a:p>
          <a:p>
            <a:pPr fontAlgn="b"/>
            <a:r>
              <a:rPr lang="tr-TR" sz="1200" b="1" dirty="0"/>
              <a:t>Okul Öncesi Öğretmenliği</a:t>
            </a:r>
          </a:p>
        </p:txBody>
      </p:sp>
      <p:pic>
        <p:nvPicPr>
          <p:cNvPr id="18" name="Resim 1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8806" y="1108139"/>
            <a:ext cx="2492557" cy="1357275"/>
          </a:xfrm>
          <a:prstGeom prst="rect">
            <a:avLst/>
          </a:prstGeom>
        </p:spPr>
      </p:pic>
    </p:spTree>
    <p:custDataLst>
      <p:tags r:id="rId1"/>
    </p:custDataLst>
    <p:extLst>
      <p:ext uri="{BB962C8B-B14F-4D97-AF65-F5344CB8AC3E}">
        <p14:creationId xmlns:p14="http://schemas.microsoft.com/office/powerpoint/2010/main" val="330480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sz="4800" b="1" dirty="0"/>
              <a:t>Yiyecek İçecek Hizmetleri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51928" y="3286808"/>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smtClean="0">
                <a:solidFill>
                  <a:srgbClr val="00B050"/>
                </a:solidFill>
                <a:effectLst>
                  <a:outerShdw blurRad="38100" dist="38100" dir="2700000" algn="tl">
                    <a:srgbClr val="000000">
                      <a:alpha val="43137"/>
                    </a:srgbClr>
                  </a:outerShdw>
                </a:effectLst>
                <a:latin typeface="ubuntu"/>
              </a:rPr>
              <a:t>Hafsa Sultan M.T.A.L</a:t>
            </a:r>
            <a:endParaRPr lang="id-ID" sz="2400" b="1" dirty="0">
              <a:solidFill>
                <a:srgbClr val="00B050"/>
              </a:solidFill>
              <a:effectLst>
                <a:outerShdw blurRad="38100" dist="38100" dir="2700000" algn="tl">
                  <a:srgbClr val="000000">
                    <a:alpha val="43137"/>
                  </a:srgbClr>
                </a:outerShdw>
              </a:effectLst>
              <a:latin typeface="ubuntu"/>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47600F09-3738-49FE-B6F2-24FFCA6AD975}"/>
              </a:ext>
            </a:extLst>
          </p:cNvPr>
          <p:cNvSpPr txBox="1"/>
          <p:nvPr/>
        </p:nvSpPr>
        <p:spPr>
          <a:xfrm>
            <a:off x="5847685" y="3318655"/>
            <a:ext cx="2857043"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altLang="tr-TR" sz="1400" b="1" dirty="0" smtClean="0">
                <a:solidFill>
                  <a:srgbClr val="FF0000"/>
                </a:solidFill>
              </a:rPr>
              <a:t>Mutfak</a:t>
            </a:r>
            <a:endParaRPr lang="tr-TR" altLang="tr-TR" sz="1400" dirty="0"/>
          </a:p>
        </p:txBody>
      </p:sp>
      <p:sp>
        <p:nvSpPr>
          <p:cNvPr id="46" name="Freeform 32">
            <a:extLst>
              <a:ext uri="{FF2B5EF4-FFF2-40B4-BE49-F238E27FC236}">
                <a16:creationId xmlns:a16="http://schemas.microsoft.com/office/drawing/2014/main" id="{74444165-31B0-4DE4-82A7-F22CFCD1183F}"/>
              </a:ext>
            </a:extLst>
          </p:cNvPr>
          <p:cNvSpPr>
            <a:spLocks/>
          </p:cNvSpPr>
          <p:nvPr/>
        </p:nvSpPr>
        <p:spPr bwMode="auto">
          <a:xfrm>
            <a:off x="3545009" y="3524261"/>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2"/>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316105" y="4245040"/>
              <a:ext cx="2583235" cy="483154"/>
            </a:xfrm>
            <a:prstGeom prst="rect">
              <a:avLst/>
            </a:prstGeom>
            <a:noFill/>
          </p:spPr>
          <p:txBody>
            <a:bodyPr wrap="square" rtlCol="0">
              <a:spAutoFit/>
            </a:bodyPr>
            <a:lstStyle/>
            <a:p>
              <a:r>
                <a:rPr lang="tr-TR" altLang="tr-TR" sz="1800" b="1" dirty="0"/>
                <a:t>Yiyecek İçecek Hizmetleri  Alanı</a:t>
              </a: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27241" y="2196594"/>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809" y="795933"/>
            <a:ext cx="2219238" cy="2774047"/>
          </a:xfrm>
          <a:prstGeom prst="rect">
            <a:avLst/>
          </a:prstGeom>
        </p:spPr>
      </p:pic>
    </p:spTree>
    <p:custDataLst>
      <p:tags r:id="rId1"/>
    </p:custDataLst>
    <p:extLst>
      <p:ext uri="{BB962C8B-B14F-4D97-AF65-F5344CB8AC3E}">
        <p14:creationId xmlns:p14="http://schemas.microsoft.com/office/powerpoint/2010/main" val="252914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p:tgtEl>
                                          <p:spTgt spid="38"/>
                                        </p:tgtEl>
                                        <p:attrNameLst>
                                          <p:attrName>ppt_x</p:attrName>
                                        </p:attrNameLst>
                                      </p:cBhvr>
                                      <p:tavLst>
                                        <p:tav tm="0">
                                          <p:val>
                                            <p:strVal val="#ppt_x-#ppt_w*1.125000"/>
                                          </p:val>
                                        </p:tav>
                                        <p:tav tm="100000">
                                          <p:val>
                                            <p:strVal val="#ppt_x"/>
                                          </p:val>
                                        </p:tav>
                                      </p:tavLst>
                                    </p:anim>
                                    <p:animEffect transition="in" filter="wipe(right)">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par>
                                <p:cTn id="26" presetID="47"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anim calcmode="lin" valueType="num">
                                      <p:cBhvr>
                                        <p:cTn id="29" dur="750" fill="hold"/>
                                        <p:tgtEl>
                                          <p:spTgt spid="25"/>
                                        </p:tgtEl>
                                        <p:attrNameLst>
                                          <p:attrName>ppt_x</p:attrName>
                                        </p:attrNameLst>
                                      </p:cBhvr>
                                      <p:tavLst>
                                        <p:tav tm="0">
                                          <p:val>
                                            <p:strVal val="#ppt_x"/>
                                          </p:val>
                                        </p:tav>
                                        <p:tav tm="100000">
                                          <p:val>
                                            <p:strVal val="#ppt_x"/>
                                          </p:val>
                                        </p:tav>
                                      </p:tavLst>
                                    </p:anim>
                                    <p:anim calcmode="lin" valueType="num">
                                      <p:cBhvr>
                                        <p:cTn id="30" dur="75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750"/>
                                        <p:tgtEl>
                                          <p:spTgt spid="51"/>
                                        </p:tgtEl>
                                      </p:cBhvr>
                                    </p:animEffect>
                                    <p:anim calcmode="lin" valueType="num">
                                      <p:cBhvr>
                                        <p:cTn id="39" dur="750" fill="hold"/>
                                        <p:tgtEl>
                                          <p:spTgt spid="51"/>
                                        </p:tgtEl>
                                        <p:attrNameLst>
                                          <p:attrName>ppt_x</p:attrName>
                                        </p:attrNameLst>
                                      </p:cBhvr>
                                      <p:tavLst>
                                        <p:tav tm="0">
                                          <p:val>
                                            <p:strVal val="#ppt_x"/>
                                          </p:val>
                                        </p:tav>
                                        <p:tav tm="100000">
                                          <p:val>
                                            <p:strVal val="#ppt_x"/>
                                          </p:val>
                                        </p:tav>
                                      </p:tavLst>
                                    </p:anim>
                                    <p:anim calcmode="lin" valueType="num">
                                      <p:cBhvr>
                                        <p:cTn id="40"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8" grpId="0" animBg="1"/>
      <p:bldP spid="42" grpId="0"/>
      <p:bldP spid="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b="1" dirty="0"/>
              <a:t>Yiyecek İçecek Hizmetleri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3908762"/>
          </a:xfrm>
          <a:prstGeom prst="rect">
            <a:avLst/>
          </a:prstGeom>
        </p:spPr>
        <p:txBody>
          <a:bodyPr wrap="square">
            <a:spAutoFit/>
          </a:bodyPr>
          <a:lstStyle/>
          <a:p>
            <a:r>
              <a:rPr lang="tr-TR" altLang="tr-TR" sz="1200" b="1" dirty="0" smtClean="0"/>
              <a:t>Yiyecek </a:t>
            </a:r>
            <a:r>
              <a:rPr lang="tr-TR" altLang="tr-TR" sz="1200" b="1" dirty="0"/>
              <a:t>İçecek Hizmetleri  Alanı</a:t>
            </a:r>
          </a:p>
          <a:p>
            <a:pPr algn="just"/>
            <a:r>
              <a:rPr lang="tr-TR" altLang="tr-TR" sz="1200" dirty="0"/>
              <a:t>Yiyecek ve içecek hizmetleri otel, restoran, kafeterya, pastane, toplu beslenme kurumları, ulaştırma araçlarının (gemi, uçak, tren gibi) mutfakları ve servis hizmetleri vb. yerlerde hijyen ve sanitasyon kurallarına uygun yiyecek ve içeceklerin servise hazır hâle getirilip konuklara sunulduğu hizmet alanıdır. </a:t>
            </a:r>
            <a:r>
              <a:rPr lang="tr-TR" b="1" dirty="0" smtClean="0"/>
              <a:t>Mutfak</a:t>
            </a:r>
            <a:r>
              <a:rPr lang="tr-TR" dirty="0" smtClean="0"/>
              <a:t>, </a:t>
            </a:r>
            <a:r>
              <a:rPr lang="tr-TR" dirty="0"/>
              <a:t>araç-gereç ve ekipmanlarını kullanarak hijyen ve sanitasyon kurallarına uygun yiyecek üretimi yapma ve servise hazır hâle getirme yeterliklerini kazandırmaya yönelik eğitim ve öğretim verilen </a:t>
            </a:r>
            <a:r>
              <a:rPr lang="tr-TR" dirty="0" smtClean="0"/>
              <a:t>daldır. Aşçılık </a:t>
            </a:r>
            <a:r>
              <a:rPr lang="tr-TR" dirty="0"/>
              <a:t>mesleğinin yeterliklerine sahip meslek elemanları yetiştirmek amaçlanmaktadır.</a:t>
            </a:r>
          </a:p>
          <a:p>
            <a:pPr algn="just"/>
            <a:endParaRPr lang="tr-TR" altLang="tr-TR" sz="1200" dirty="0" smtClean="0"/>
          </a:p>
          <a:p>
            <a:pPr algn="just"/>
            <a:endParaRPr lang="tr-TR" altLang="tr-TR" sz="1200" dirty="0"/>
          </a:p>
          <a:p>
            <a:pPr algn="just"/>
            <a:r>
              <a:rPr lang="tr-TR" altLang="tr-TR" sz="1200" dirty="0"/>
              <a:t>Bu Alanda Yer Alan Dal Programları </a:t>
            </a:r>
          </a:p>
          <a:p>
            <a:pPr algn="just"/>
            <a:r>
              <a:rPr lang="tr-TR" altLang="tr-TR" sz="1200" b="1" dirty="0">
                <a:solidFill>
                  <a:srgbClr val="FF0000"/>
                </a:solidFill>
              </a:rPr>
              <a:t>Mutfak</a:t>
            </a:r>
            <a:r>
              <a:rPr lang="tr-TR" altLang="tr-TR" sz="1200" dirty="0"/>
              <a:t>, </a:t>
            </a:r>
          </a:p>
          <a:p>
            <a:pPr algn="just"/>
            <a:r>
              <a:rPr lang="tr-TR" altLang="tr-TR" sz="1200" dirty="0"/>
              <a:t>Pastacılık, </a:t>
            </a:r>
          </a:p>
          <a:p>
            <a:pPr algn="just"/>
            <a:r>
              <a:rPr lang="tr-TR" altLang="tr-TR" sz="1200" dirty="0"/>
              <a:t>Servis, </a:t>
            </a:r>
          </a:p>
          <a:p>
            <a:pPr algn="just"/>
            <a:r>
              <a:rPr lang="tr-TR" altLang="tr-TR" sz="1200" dirty="0"/>
              <a:t>Bar, </a:t>
            </a:r>
          </a:p>
          <a:p>
            <a:pPr algn="just"/>
            <a:r>
              <a:rPr lang="tr-TR" altLang="tr-TR" sz="1200" dirty="0"/>
              <a:t>Hosteslik dallarında eğitim verilmektedir. </a:t>
            </a:r>
          </a:p>
          <a:p>
            <a:pPr algn="just"/>
            <a:r>
              <a:rPr lang="tr-TR" altLang="tr-TR" sz="1400" dirty="0" smtClean="0"/>
              <a:t> </a:t>
            </a:r>
            <a:endParaRPr lang="tr-TR" altLang="tr-TR" sz="1400" dirty="0"/>
          </a:p>
        </p:txBody>
      </p:sp>
    </p:spTree>
    <p:custDataLst>
      <p:tags r:id="rId1"/>
    </p:custDataLst>
    <p:extLst>
      <p:ext uri="{BB962C8B-B14F-4D97-AF65-F5344CB8AC3E}">
        <p14:creationId xmlns:p14="http://schemas.microsoft.com/office/powerpoint/2010/main" val="367504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b="1" dirty="0"/>
              <a:t>Yiyecek İçecek Hizmetleri  Alanı</a:t>
            </a:r>
          </a:p>
        </p:txBody>
      </p:sp>
      <p:sp>
        <p:nvSpPr>
          <p:cNvPr id="10" name="Right Arrow 90">
            <a:extLst>
              <a:ext uri="{FF2B5EF4-FFF2-40B4-BE49-F238E27FC236}">
                <a16:creationId xmlns:a16="http://schemas.microsoft.com/office/drawing/2014/main" id="{19046930-95D5-476B-B84C-0839312CDD0E}"/>
              </a:ext>
            </a:extLst>
          </p:cNvPr>
          <p:cNvSpPr/>
          <p:nvPr/>
        </p:nvSpPr>
        <p:spPr>
          <a:xfrm>
            <a:off x="3772322" y="3504271"/>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174421" y="3718668"/>
            <a:ext cx="3850991" cy="806657"/>
            <a:chOff x="4650361" y="592619"/>
            <a:chExt cx="2681439" cy="9655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334375"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650361" y="633006"/>
              <a:ext cx="2647373" cy="925122"/>
              <a:chOff x="4650361" y="633006"/>
              <a:chExt cx="2647373" cy="925122"/>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650361" y="674003"/>
                <a:ext cx="2602797" cy="884125"/>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2 Yıllık ( </a:t>
                </a:r>
                <a:r>
                  <a:rPr lang="tr-TR" sz="1400" b="1" dirty="0" err="1" smtClean="0">
                    <a:solidFill>
                      <a:schemeClr val="bg1"/>
                    </a:solidFill>
                    <a:latin typeface="ubuntu"/>
                  </a:rPr>
                  <a:t>Önlisans</a:t>
                </a:r>
                <a:r>
                  <a:rPr lang="tr-TR" sz="1400" b="1" dirty="0" smtClean="0">
                    <a:solidFill>
                      <a:schemeClr val="bg1"/>
                    </a:solidFill>
                    <a:latin typeface="ubuntu"/>
                  </a:rPr>
                  <a:t> )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1" y="2973447"/>
            <a:ext cx="3514163" cy="656693"/>
            <a:chOff x="2282985" y="4213225"/>
            <a:chExt cx="2648517"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BÖLÜMLER</a:t>
            </a:r>
            <a:endParaRPr kumimoji="0" lang="en-US" sz="60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674917" y="2499282"/>
            <a:ext cx="2159275" cy="2804429"/>
          </a:xfrm>
          <a:prstGeom prst="rect">
            <a:avLst/>
          </a:prstGeom>
        </p:spPr>
      </p:pic>
      <p:sp>
        <p:nvSpPr>
          <p:cNvPr id="21" name="TextBox 30">
            <a:extLst>
              <a:ext uri="{FF2B5EF4-FFF2-40B4-BE49-F238E27FC236}">
                <a16:creationId xmlns:a16="http://schemas.microsoft.com/office/drawing/2014/main" id="{BBCD1B50-35A7-49F9-B0C6-D86BEDE7AB8F}"/>
              </a:ext>
            </a:extLst>
          </p:cNvPr>
          <p:cNvSpPr txBox="1"/>
          <p:nvPr/>
        </p:nvSpPr>
        <p:spPr>
          <a:xfrm>
            <a:off x="161366" y="3084381"/>
            <a:ext cx="3074893" cy="338554"/>
          </a:xfrm>
          <a:prstGeom prst="rect">
            <a:avLst/>
          </a:prstGeom>
          <a:noFill/>
        </p:spPr>
        <p:txBody>
          <a:bodyPr wrap="square" rtlCol="0">
            <a:spAutoFit/>
          </a:bodyPr>
          <a:lstStyle/>
          <a:p>
            <a:r>
              <a:rPr lang="tr-TR" altLang="tr-TR" sz="1600" b="1" dirty="0"/>
              <a:t>Yiyecek İçecek Hizmetleri  Alanı</a:t>
            </a:r>
          </a:p>
        </p:txBody>
      </p:sp>
      <p:graphicFrame>
        <p:nvGraphicFramePr>
          <p:cNvPr id="4" name="Tablo 3"/>
          <p:cNvGraphicFramePr>
            <a:graphicFrameLocks noGrp="1"/>
          </p:cNvGraphicFramePr>
          <p:nvPr>
            <p:extLst>
              <p:ext uri="{D42A27DB-BD31-4B8C-83A1-F6EECF244321}">
                <p14:modId xmlns:p14="http://schemas.microsoft.com/office/powerpoint/2010/main" val="3013905946"/>
              </p:ext>
            </p:extLst>
          </p:nvPr>
        </p:nvGraphicFramePr>
        <p:xfrm>
          <a:off x="5126132" y="1212744"/>
          <a:ext cx="3946150" cy="3937508"/>
        </p:xfrm>
        <a:graphic>
          <a:graphicData uri="http://schemas.openxmlformats.org/drawingml/2006/table">
            <a:tbl>
              <a:tblPr firstRow="1" firstCol="1" lastRow="1" lastCol="1" bandRow="1" bandCol="1">
                <a:tableStyleId>{5C22544A-7EE6-4342-B048-85BDC9FD1C3A}</a:tableStyleId>
              </a:tblPr>
              <a:tblGrid>
                <a:gridCol w="2762809">
                  <a:extLst>
                    <a:ext uri="{9D8B030D-6E8A-4147-A177-3AD203B41FA5}">
                      <a16:colId xmlns:a16="http://schemas.microsoft.com/office/drawing/2014/main" val="2237322920"/>
                    </a:ext>
                  </a:extLst>
                </a:gridCol>
                <a:gridCol w="1183341">
                  <a:extLst>
                    <a:ext uri="{9D8B030D-6E8A-4147-A177-3AD203B41FA5}">
                      <a16:colId xmlns:a16="http://schemas.microsoft.com/office/drawing/2014/main" val="2107859779"/>
                    </a:ext>
                  </a:extLst>
                </a:gridCol>
              </a:tblGrid>
              <a:tr h="135930">
                <a:tc>
                  <a:txBody>
                    <a:bodyPr/>
                    <a:lstStyle/>
                    <a:p>
                      <a:pPr marL="13335">
                        <a:lnSpc>
                          <a:spcPct val="107000"/>
                        </a:lnSpc>
                        <a:spcBef>
                          <a:spcPts val="125"/>
                        </a:spcBef>
                        <a:spcAft>
                          <a:spcPts val="0"/>
                        </a:spcAft>
                      </a:pPr>
                      <a:r>
                        <a:rPr lang="en-US" sz="1050" dirty="0" err="1">
                          <a:solidFill>
                            <a:schemeClr val="tx1"/>
                          </a:solidFill>
                          <a:effectLst/>
                        </a:rPr>
                        <a:t>Aşçılık</a:t>
                      </a:r>
                      <a:endParaRPr lang="tr-TR" sz="10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11272150"/>
                  </a:ext>
                </a:extLst>
              </a:tr>
              <a:tr h="135930">
                <a:tc>
                  <a:txBody>
                    <a:bodyPr/>
                    <a:lstStyle/>
                    <a:p>
                      <a:pPr marL="13335">
                        <a:lnSpc>
                          <a:spcPct val="107000"/>
                        </a:lnSpc>
                        <a:spcBef>
                          <a:spcPts val="125"/>
                        </a:spcBef>
                        <a:spcAft>
                          <a:spcPts val="0"/>
                        </a:spcAft>
                      </a:pPr>
                      <a:r>
                        <a:rPr lang="en-US" sz="1050">
                          <a:solidFill>
                            <a:schemeClr val="tx1"/>
                          </a:solidFill>
                          <a:effectLst/>
                        </a:rPr>
                        <a:t>Gıda Teknolojisi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799010111"/>
                  </a:ext>
                </a:extLst>
              </a:tr>
              <a:tr h="135930">
                <a:tc>
                  <a:txBody>
                    <a:bodyPr/>
                    <a:lstStyle/>
                    <a:p>
                      <a:pPr marL="13335">
                        <a:lnSpc>
                          <a:spcPct val="107000"/>
                        </a:lnSpc>
                        <a:spcBef>
                          <a:spcPts val="125"/>
                        </a:spcBef>
                        <a:spcAft>
                          <a:spcPts val="0"/>
                        </a:spcAft>
                      </a:pPr>
                      <a:r>
                        <a:rPr lang="en-US" sz="1050">
                          <a:solidFill>
                            <a:schemeClr val="tx1"/>
                          </a:solidFill>
                          <a:effectLst/>
                        </a:rPr>
                        <a:t>İkram Hizmetleri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139268070"/>
                  </a:ext>
                </a:extLst>
              </a:tr>
              <a:tr h="135930">
                <a:tc>
                  <a:txBody>
                    <a:bodyPr/>
                    <a:lstStyle/>
                    <a:p>
                      <a:pPr marL="13335">
                        <a:lnSpc>
                          <a:spcPct val="107000"/>
                        </a:lnSpc>
                        <a:spcBef>
                          <a:spcPts val="125"/>
                        </a:spcBef>
                        <a:spcAft>
                          <a:spcPts val="0"/>
                        </a:spcAft>
                      </a:pPr>
                      <a:r>
                        <a:rPr lang="en-US" sz="1050">
                          <a:solidFill>
                            <a:schemeClr val="tx1"/>
                          </a:solidFill>
                          <a:effectLst/>
                        </a:rPr>
                        <a:t>Kültürel</a:t>
                      </a:r>
                      <a:r>
                        <a:rPr lang="en-US" sz="1050" spc="5">
                          <a:solidFill>
                            <a:schemeClr val="tx1"/>
                          </a:solidFill>
                          <a:effectLst/>
                        </a:rPr>
                        <a:t> </a:t>
                      </a:r>
                      <a:r>
                        <a:rPr lang="en-US" sz="1050">
                          <a:solidFill>
                            <a:schemeClr val="tx1"/>
                          </a:solidFill>
                          <a:effectLst/>
                        </a:rPr>
                        <a:t>Miras ve Turizm</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854150240"/>
                  </a:ext>
                </a:extLst>
              </a:tr>
              <a:tr h="135930">
                <a:tc>
                  <a:txBody>
                    <a:bodyPr/>
                    <a:lstStyle/>
                    <a:p>
                      <a:pPr marL="13335">
                        <a:lnSpc>
                          <a:spcPct val="107000"/>
                        </a:lnSpc>
                        <a:spcBef>
                          <a:spcPts val="125"/>
                        </a:spcBef>
                        <a:spcAft>
                          <a:spcPts val="0"/>
                        </a:spcAft>
                      </a:pPr>
                      <a:r>
                        <a:rPr lang="en-US" sz="1050">
                          <a:solidFill>
                            <a:schemeClr val="tx1"/>
                          </a:solidFill>
                          <a:effectLst/>
                        </a:rPr>
                        <a:t>Otobüs Kaptanlığı</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977221425"/>
                  </a:ext>
                </a:extLst>
              </a:tr>
              <a:tr h="135930">
                <a:tc>
                  <a:txBody>
                    <a:bodyPr/>
                    <a:lstStyle/>
                    <a:p>
                      <a:pPr marL="13335">
                        <a:lnSpc>
                          <a:spcPct val="107000"/>
                        </a:lnSpc>
                        <a:spcBef>
                          <a:spcPts val="125"/>
                        </a:spcBef>
                        <a:spcAft>
                          <a:spcPts val="0"/>
                        </a:spcAft>
                      </a:pPr>
                      <a:r>
                        <a:rPr lang="en-US" sz="1050">
                          <a:solidFill>
                            <a:schemeClr val="tx1"/>
                          </a:solidFill>
                          <a:effectLst/>
                        </a:rPr>
                        <a:t>Pastacılık ve Ekmekçilik</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221337076"/>
                  </a:ext>
                </a:extLst>
              </a:tr>
              <a:tr h="135930">
                <a:tc>
                  <a:txBody>
                    <a:bodyPr/>
                    <a:lstStyle/>
                    <a:p>
                      <a:pPr marL="13335">
                        <a:lnSpc>
                          <a:spcPct val="107000"/>
                        </a:lnSpc>
                        <a:spcBef>
                          <a:spcPts val="125"/>
                        </a:spcBef>
                        <a:spcAft>
                          <a:spcPts val="0"/>
                        </a:spcAft>
                      </a:pPr>
                      <a:r>
                        <a:rPr lang="en-US" sz="1050">
                          <a:solidFill>
                            <a:schemeClr val="tx1"/>
                          </a:solidFill>
                          <a:effectLst/>
                        </a:rPr>
                        <a:t>Sağlık Turizmi İşletmeciliği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10558175"/>
                  </a:ext>
                </a:extLst>
              </a:tr>
              <a:tr h="135930">
                <a:tc>
                  <a:txBody>
                    <a:bodyPr/>
                    <a:lstStyle/>
                    <a:p>
                      <a:pPr marL="13335">
                        <a:lnSpc>
                          <a:spcPct val="107000"/>
                        </a:lnSpc>
                        <a:spcBef>
                          <a:spcPts val="125"/>
                        </a:spcBef>
                        <a:spcAft>
                          <a:spcPts val="0"/>
                        </a:spcAft>
                      </a:pPr>
                      <a:r>
                        <a:rPr lang="en-US" sz="1050">
                          <a:solidFill>
                            <a:schemeClr val="tx1"/>
                          </a:solidFill>
                          <a:effectLst/>
                        </a:rPr>
                        <a:t>Turist Rehberliği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137495127"/>
                  </a:ext>
                </a:extLst>
              </a:tr>
              <a:tr h="135930">
                <a:tc>
                  <a:txBody>
                    <a:bodyPr/>
                    <a:lstStyle/>
                    <a:p>
                      <a:pPr marL="13335">
                        <a:lnSpc>
                          <a:spcPct val="107000"/>
                        </a:lnSpc>
                        <a:spcBef>
                          <a:spcPts val="125"/>
                        </a:spcBef>
                        <a:spcAft>
                          <a:spcPts val="0"/>
                        </a:spcAft>
                      </a:pPr>
                      <a:r>
                        <a:rPr lang="en-US" sz="1050">
                          <a:solidFill>
                            <a:schemeClr val="tx1"/>
                          </a:solidFill>
                          <a:effectLst/>
                        </a:rPr>
                        <a:t>Turizm Animasyonu</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447506287"/>
                  </a:ext>
                </a:extLst>
              </a:tr>
              <a:tr h="135930">
                <a:tc>
                  <a:txBody>
                    <a:bodyPr/>
                    <a:lstStyle/>
                    <a:p>
                      <a:pPr marL="13335">
                        <a:lnSpc>
                          <a:spcPct val="107000"/>
                        </a:lnSpc>
                        <a:spcBef>
                          <a:spcPts val="125"/>
                        </a:spcBef>
                        <a:spcAft>
                          <a:spcPts val="0"/>
                        </a:spcAft>
                      </a:pPr>
                      <a:r>
                        <a:rPr lang="en-US" sz="1050">
                          <a:solidFill>
                            <a:schemeClr val="tx1"/>
                          </a:solidFill>
                          <a:effectLst/>
                        </a:rPr>
                        <a:t>Turizm ve Otel İşletmeciliği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088227860"/>
                  </a:ext>
                </a:extLst>
              </a:tr>
              <a:tr h="135930">
                <a:tc>
                  <a:txBody>
                    <a:bodyPr/>
                    <a:lstStyle/>
                    <a:p>
                      <a:pPr marL="13335">
                        <a:lnSpc>
                          <a:spcPct val="107000"/>
                        </a:lnSpc>
                        <a:spcBef>
                          <a:spcPts val="125"/>
                        </a:spcBef>
                        <a:spcAft>
                          <a:spcPts val="0"/>
                        </a:spcAft>
                      </a:pPr>
                      <a:r>
                        <a:rPr lang="en-US" sz="1050">
                          <a:solidFill>
                            <a:schemeClr val="tx1"/>
                          </a:solidFill>
                          <a:effectLst/>
                        </a:rPr>
                        <a:t>Turizm ve Seyahat Hizmetleri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544284537"/>
                  </a:ext>
                </a:extLst>
              </a:tr>
              <a:tr h="135930">
                <a:tc>
                  <a:txBody>
                    <a:bodyPr/>
                    <a:lstStyle/>
                    <a:p>
                      <a:pPr marL="13335">
                        <a:lnSpc>
                          <a:spcPct val="107000"/>
                        </a:lnSpc>
                        <a:spcBef>
                          <a:spcPts val="125"/>
                        </a:spcBef>
                        <a:spcAft>
                          <a:spcPts val="0"/>
                        </a:spcAft>
                      </a:pPr>
                      <a:r>
                        <a:rPr lang="en-US" sz="1050">
                          <a:solidFill>
                            <a:schemeClr val="tx1"/>
                          </a:solidFill>
                          <a:effectLst/>
                        </a:rPr>
                        <a:t>Sivil Havacılık Kabin</a:t>
                      </a:r>
                      <a:r>
                        <a:rPr lang="en-US" sz="1050" spc="5">
                          <a:solidFill>
                            <a:schemeClr val="tx1"/>
                          </a:solidFill>
                          <a:effectLst/>
                        </a:rPr>
                        <a:t> </a:t>
                      </a:r>
                      <a:r>
                        <a:rPr lang="en-US" sz="1050">
                          <a:solidFill>
                            <a:schemeClr val="tx1"/>
                          </a:solidFill>
                          <a:effectLst/>
                        </a:rPr>
                        <a:t>Hizmetleri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764928751"/>
                  </a:ext>
                </a:extLst>
              </a:tr>
              <a:tr h="135930">
                <a:tc>
                  <a:txBody>
                    <a:bodyPr/>
                    <a:lstStyle/>
                    <a:p>
                      <a:pPr marL="13335">
                        <a:lnSpc>
                          <a:spcPct val="107000"/>
                        </a:lnSpc>
                        <a:spcBef>
                          <a:spcPts val="125"/>
                        </a:spcBef>
                        <a:spcAft>
                          <a:spcPts val="0"/>
                        </a:spcAft>
                      </a:pPr>
                      <a:r>
                        <a:rPr lang="en-US" sz="1050">
                          <a:solidFill>
                            <a:schemeClr val="tx1"/>
                          </a:solidFill>
                          <a:effectLst/>
                        </a:rPr>
                        <a:t>Çay Tarımı ve İşleme Teknolojisi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068869093"/>
                  </a:ext>
                </a:extLst>
              </a:tr>
              <a:tr h="135930">
                <a:tc>
                  <a:txBody>
                    <a:bodyPr/>
                    <a:lstStyle/>
                    <a:p>
                      <a:pPr marL="13335">
                        <a:lnSpc>
                          <a:spcPct val="107000"/>
                        </a:lnSpc>
                        <a:spcBef>
                          <a:spcPts val="125"/>
                        </a:spcBef>
                        <a:spcAft>
                          <a:spcPts val="0"/>
                        </a:spcAft>
                      </a:pPr>
                      <a:r>
                        <a:rPr lang="en-US" sz="1050">
                          <a:solidFill>
                            <a:schemeClr val="tx1"/>
                          </a:solidFill>
                          <a:effectLst/>
                        </a:rPr>
                        <a:t>Et</a:t>
                      </a:r>
                      <a:r>
                        <a:rPr lang="en-US" sz="1050" spc="5">
                          <a:solidFill>
                            <a:schemeClr val="tx1"/>
                          </a:solidFill>
                          <a:effectLst/>
                        </a:rPr>
                        <a:t> </a:t>
                      </a:r>
                      <a:r>
                        <a:rPr lang="en-US" sz="1050">
                          <a:solidFill>
                            <a:schemeClr val="tx1"/>
                          </a:solidFill>
                          <a:effectLst/>
                        </a:rPr>
                        <a:t>ve Ürünleri</a:t>
                      </a:r>
                      <a:r>
                        <a:rPr lang="en-US" sz="1050" spc="5">
                          <a:solidFill>
                            <a:schemeClr val="tx1"/>
                          </a:solidFill>
                          <a:effectLst/>
                        </a:rPr>
                        <a:t> </a:t>
                      </a:r>
                      <a:r>
                        <a:rPr lang="en-US" sz="1050">
                          <a:solidFill>
                            <a:schemeClr val="tx1"/>
                          </a:solidFill>
                          <a:effectLst/>
                        </a:rPr>
                        <a:t>Teknolojisi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315836499"/>
                  </a:ext>
                </a:extLst>
              </a:tr>
              <a:tr h="135930">
                <a:tc>
                  <a:txBody>
                    <a:bodyPr/>
                    <a:lstStyle/>
                    <a:p>
                      <a:pPr marL="13335">
                        <a:lnSpc>
                          <a:spcPct val="107000"/>
                        </a:lnSpc>
                        <a:spcBef>
                          <a:spcPts val="125"/>
                        </a:spcBef>
                        <a:spcAft>
                          <a:spcPts val="0"/>
                        </a:spcAft>
                      </a:pPr>
                      <a:r>
                        <a:rPr lang="en-US" sz="1050">
                          <a:solidFill>
                            <a:schemeClr val="tx1"/>
                          </a:solidFill>
                          <a:effectLst/>
                        </a:rPr>
                        <a:t>Gıda Kalite Kontrolü</a:t>
                      </a:r>
                      <a:r>
                        <a:rPr lang="en-US" sz="1050" spc="5">
                          <a:solidFill>
                            <a:schemeClr val="tx1"/>
                          </a:solidFill>
                          <a:effectLst/>
                        </a:rPr>
                        <a:t> </a:t>
                      </a:r>
                      <a:r>
                        <a:rPr lang="en-US" sz="1050">
                          <a:solidFill>
                            <a:schemeClr val="tx1"/>
                          </a:solidFill>
                          <a:effectLst/>
                        </a:rPr>
                        <a:t>ve Analizi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227692599"/>
                  </a:ext>
                </a:extLst>
              </a:tr>
              <a:tr h="135930">
                <a:tc>
                  <a:txBody>
                    <a:bodyPr/>
                    <a:lstStyle/>
                    <a:p>
                      <a:pPr marL="13335">
                        <a:lnSpc>
                          <a:spcPct val="107000"/>
                        </a:lnSpc>
                        <a:spcBef>
                          <a:spcPts val="125"/>
                        </a:spcBef>
                        <a:spcAft>
                          <a:spcPts val="0"/>
                        </a:spcAft>
                      </a:pPr>
                      <a:r>
                        <a:rPr lang="en-US" sz="1050">
                          <a:solidFill>
                            <a:schemeClr val="tx1"/>
                          </a:solidFill>
                          <a:effectLst/>
                        </a:rPr>
                        <a:t>Kümes Hayvanları</a:t>
                      </a:r>
                      <a:r>
                        <a:rPr lang="en-US" sz="1050" spc="5">
                          <a:solidFill>
                            <a:schemeClr val="tx1"/>
                          </a:solidFill>
                          <a:effectLst/>
                        </a:rPr>
                        <a:t> </a:t>
                      </a:r>
                      <a:r>
                        <a:rPr lang="en-US" sz="1050">
                          <a:solidFill>
                            <a:schemeClr val="tx1"/>
                          </a:solidFill>
                          <a:effectLst/>
                        </a:rPr>
                        <a:t>Yetiştiriciliği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146253406"/>
                  </a:ext>
                </a:extLst>
              </a:tr>
              <a:tr h="135930">
                <a:tc>
                  <a:txBody>
                    <a:bodyPr/>
                    <a:lstStyle/>
                    <a:p>
                      <a:pPr marL="13335">
                        <a:lnSpc>
                          <a:spcPct val="107000"/>
                        </a:lnSpc>
                        <a:spcBef>
                          <a:spcPts val="125"/>
                        </a:spcBef>
                        <a:spcAft>
                          <a:spcPts val="0"/>
                        </a:spcAft>
                      </a:pPr>
                      <a:r>
                        <a:rPr lang="en-US" sz="1050">
                          <a:solidFill>
                            <a:schemeClr val="tx1"/>
                          </a:solidFill>
                          <a:effectLst/>
                        </a:rPr>
                        <a:t>Meyve ve Sebze İşleme Teknolojisi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300937827"/>
                  </a:ext>
                </a:extLst>
              </a:tr>
              <a:tr h="135930">
                <a:tc>
                  <a:txBody>
                    <a:bodyPr/>
                    <a:lstStyle/>
                    <a:p>
                      <a:pPr marL="13335">
                        <a:lnSpc>
                          <a:spcPct val="107000"/>
                        </a:lnSpc>
                        <a:spcBef>
                          <a:spcPts val="125"/>
                        </a:spcBef>
                        <a:spcAft>
                          <a:spcPts val="0"/>
                        </a:spcAft>
                      </a:pPr>
                      <a:r>
                        <a:rPr lang="en-US" sz="1050">
                          <a:solidFill>
                            <a:schemeClr val="tx1"/>
                          </a:solidFill>
                          <a:effectLst/>
                        </a:rPr>
                        <a:t>Su Ürünleri</a:t>
                      </a:r>
                      <a:r>
                        <a:rPr lang="en-US" sz="1050" spc="5">
                          <a:solidFill>
                            <a:schemeClr val="tx1"/>
                          </a:solidFill>
                          <a:effectLst/>
                        </a:rPr>
                        <a:t> </a:t>
                      </a:r>
                      <a:r>
                        <a:rPr lang="en-US" sz="1050">
                          <a:solidFill>
                            <a:schemeClr val="tx1"/>
                          </a:solidFill>
                          <a:effectLst/>
                        </a:rPr>
                        <a:t>İşleme Teknolojisi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781566159"/>
                  </a:ext>
                </a:extLst>
              </a:tr>
              <a:tr h="135930">
                <a:tc>
                  <a:txBody>
                    <a:bodyPr/>
                    <a:lstStyle/>
                    <a:p>
                      <a:pPr marL="13335">
                        <a:lnSpc>
                          <a:spcPct val="107000"/>
                        </a:lnSpc>
                        <a:spcBef>
                          <a:spcPts val="125"/>
                        </a:spcBef>
                        <a:spcAft>
                          <a:spcPts val="0"/>
                        </a:spcAft>
                      </a:pPr>
                      <a:r>
                        <a:rPr lang="en-US" sz="1050">
                          <a:solidFill>
                            <a:schemeClr val="tx1"/>
                          </a:solidFill>
                          <a:effectLst/>
                        </a:rPr>
                        <a:t>Süt ve Ürünleri</a:t>
                      </a:r>
                      <a:r>
                        <a:rPr lang="en-US" sz="1050" spc="5">
                          <a:solidFill>
                            <a:schemeClr val="tx1"/>
                          </a:solidFill>
                          <a:effectLst/>
                        </a:rPr>
                        <a:t> </a:t>
                      </a:r>
                      <a:r>
                        <a:rPr lang="en-US" sz="1050">
                          <a:solidFill>
                            <a:schemeClr val="tx1"/>
                          </a:solidFill>
                          <a:effectLst/>
                        </a:rPr>
                        <a:t>Teknolojisi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538655842"/>
                  </a:ext>
                </a:extLst>
              </a:tr>
              <a:tr h="135930">
                <a:tc>
                  <a:txBody>
                    <a:bodyPr/>
                    <a:lstStyle/>
                    <a:p>
                      <a:pPr marL="13335">
                        <a:lnSpc>
                          <a:spcPct val="107000"/>
                        </a:lnSpc>
                        <a:spcBef>
                          <a:spcPts val="125"/>
                        </a:spcBef>
                        <a:spcAft>
                          <a:spcPts val="0"/>
                        </a:spcAft>
                      </a:pPr>
                      <a:r>
                        <a:rPr lang="en-US" sz="1050">
                          <a:solidFill>
                            <a:schemeClr val="tx1"/>
                          </a:solidFill>
                          <a:effectLst/>
                        </a:rPr>
                        <a:t>Un ve Unlu</a:t>
                      </a:r>
                      <a:r>
                        <a:rPr lang="en-US" sz="1050" spc="5">
                          <a:solidFill>
                            <a:schemeClr val="tx1"/>
                          </a:solidFill>
                          <a:effectLst/>
                        </a:rPr>
                        <a:t> </a:t>
                      </a:r>
                      <a:r>
                        <a:rPr lang="en-US" sz="1050">
                          <a:solidFill>
                            <a:schemeClr val="tx1"/>
                          </a:solidFill>
                          <a:effectLst/>
                        </a:rPr>
                        <a:t>Mamuller</a:t>
                      </a:r>
                      <a:r>
                        <a:rPr lang="en-US" sz="1050" spc="5">
                          <a:solidFill>
                            <a:schemeClr val="tx1"/>
                          </a:solidFill>
                          <a:effectLst/>
                        </a:rPr>
                        <a:t> </a:t>
                      </a:r>
                      <a:r>
                        <a:rPr lang="en-US" sz="1050">
                          <a:solidFill>
                            <a:schemeClr val="tx1"/>
                          </a:solidFill>
                          <a:effectLst/>
                        </a:rPr>
                        <a:t>Teknolojisi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783223586"/>
                  </a:ext>
                </a:extLst>
              </a:tr>
              <a:tr h="135930">
                <a:tc>
                  <a:txBody>
                    <a:bodyPr/>
                    <a:lstStyle/>
                    <a:p>
                      <a:pPr marL="13335">
                        <a:lnSpc>
                          <a:spcPct val="107000"/>
                        </a:lnSpc>
                        <a:spcBef>
                          <a:spcPts val="125"/>
                        </a:spcBef>
                        <a:spcAft>
                          <a:spcPts val="0"/>
                        </a:spcAft>
                      </a:pPr>
                      <a:r>
                        <a:rPr lang="en-US" sz="1050">
                          <a:solidFill>
                            <a:schemeClr val="tx1"/>
                          </a:solidFill>
                          <a:effectLst/>
                        </a:rPr>
                        <a:t>Yağ Endüstrisi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214996128"/>
                  </a:ext>
                </a:extLst>
              </a:tr>
              <a:tr h="83191">
                <a:tc>
                  <a:txBody>
                    <a:bodyPr/>
                    <a:lstStyle/>
                    <a:p>
                      <a:pPr marL="13335">
                        <a:lnSpc>
                          <a:spcPct val="107000"/>
                        </a:lnSpc>
                        <a:spcBef>
                          <a:spcPts val="125"/>
                        </a:spcBef>
                        <a:spcAft>
                          <a:spcPts val="0"/>
                        </a:spcAft>
                      </a:pPr>
                      <a:r>
                        <a:rPr lang="en-US" sz="1050">
                          <a:solidFill>
                            <a:schemeClr val="tx1"/>
                          </a:solidFill>
                          <a:effectLst/>
                        </a:rPr>
                        <a:t>Zeytincilik</a:t>
                      </a:r>
                      <a:r>
                        <a:rPr lang="en-US" sz="1050" spc="5">
                          <a:solidFill>
                            <a:schemeClr val="tx1"/>
                          </a:solidFill>
                          <a:effectLst/>
                        </a:rPr>
                        <a:t> </a:t>
                      </a:r>
                      <a:r>
                        <a:rPr lang="en-US" sz="1050">
                          <a:solidFill>
                            <a:schemeClr val="tx1"/>
                          </a:solidFill>
                          <a:effectLst/>
                        </a:rPr>
                        <a:t>ve Zeytin İşleme Teknolojisi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272375314"/>
                  </a:ext>
                </a:extLst>
              </a:tr>
              <a:tr h="135930">
                <a:tc>
                  <a:txBody>
                    <a:bodyPr/>
                    <a:lstStyle/>
                    <a:p>
                      <a:pPr marL="13335">
                        <a:lnSpc>
                          <a:spcPct val="107000"/>
                        </a:lnSpc>
                        <a:spcBef>
                          <a:spcPts val="125"/>
                        </a:spcBef>
                        <a:spcAft>
                          <a:spcPts val="0"/>
                        </a:spcAft>
                      </a:pPr>
                      <a:r>
                        <a:rPr lang="en-US" sz="1050">
                          <a:solidFill>
                            <a:schemeClr val="tx1"/>
                          </a:solidFill>
                          <a:effectLst/>
                        </a:rPr>
                        <a:t>Et</a:t>
                      </a:r>
                      <a:r>
                        <a:rPr lang="en-US" sz="1050" spc="5">
                          <a:solidFill>
                            <a:schemeClr val="tx1"/>
                          </a:solidFill>
                          <a:effectLst/>
                        </a:rPr>
                        <a:t> </a:t>
                      </a:r>
                      <a:r>
                        <a:rPr lang="en-US" sz="1050">
                          <a:solidFill>
                            <a:schemeClr val="tx1"/>
                          </a:solidFill>
                          <a:effectLst/>
                        </a:rPr>
                        <a:t>ve Ürünleri</a:t>
                      </a:r>
                      <a:r>
                        <a:rPr lang="en-US" sz="1050" spc="5">
                          <a:solidFill>
                            <a:schemeClr val="tx1"/>
                          </a:solidFill>
                          <a:effectLst/>
                        </a:rPr>
                        <a:t> </a:t>
                      </a:r>
                      <a:r>
                        <a:rPr lang="en-US" sz="1050">
                          <a:solidFill>
                            <a:schemeClr val="tx1"/>
                          </a:solidFill>
                          <a:effectLst/>
                        </a:rPr>
                        <a:t>Teknolojisi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dirty="0">
                          <a:solidFill>
                            <a:schemeClr val="tx1"/>
                          </a:solidFill>
                          <a:effectLst/>
                        </a:rPr>
                        <a:t>TYT</a:t>
                      </a:r>
                      <a:endParaRPr lang="tr-TR" sz="10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441563791"/>
                  </a:ext>
                </a:extLst>
              </a:tr>
            </a:tbl>
          </a:graphicData>
        </a:graphic>
      </p:graphicFrame>
    </p:spTree>
    <p:custDataLst>
      <p:tags r:id="rId1"/>
    </p:custDataLst>
    <p:extLst>
      <p:ext uri="{BB962C8B-B14F-4D97-AF65-F5344CB8AC3E}">
        <p14:creationId xmlns:p14="http://schemas.microsoft.com/office/powerpoint/2010/main" val="354002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6600" b="1" dirty="0">
                <a:solidFill>
                  <a:sysClr val="window" lastClr="FFFFFF"/>
                </a:solidFill>
                <a:latin typeface="calibri"/>
              </a:rPr>
              <a:t>Bilişim Teknolojileri Alanı</a:t>
            </a:r>
            <a:endParaRPr lang="id-ID" sz="6600" dirty="0">
              <a:solidFill>
                <a:sysClr val="window" lastClr="FFFFFF"/>
              </a:solidFill>
              <a:latin typeface="calibri"/>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101443" y="2911623"/>
            <a:ext cx="4165757" cy="156966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smtClean="0">
                <a:solidFill>
                  <a:srgbClr val="FFC000"/>
                </a:solidFill>
                <a:effectLst>
                  <a:outerShdw blurRad="38100" dist="38100" dir="2700000" algn="tl">
                    <a:srgbClr val="000000">
                      <a:alpha val="43137"/>
                    </a:srgbClr>
                  </a:outerShdw>
                </a:effectLst>
                <a:latin typeface="ubuntu"/>
              </a:rPr>
              <a:t>Bandırma M.T.A.L</a:t>
            </a:r>
          </a:p>
          <a:p>
            <a:pPr fontAlgn="auto">
              <a:spcBef>
                <a:spcPts val="0"/>
              </a:spcBef>
              <a:spcAft>
                <a:spcPts val="0"/>
              </a:spcAft>
            </a:pPr>
            <a:r>
              <a:rPr lang="tr-TR" sz="2400" b="1" dirty="0" smtClean="0">
                <a:solidFill>
                  <a:srgbClr val="FF0000"/>
                </a:solidFill>
                <a:effectLst>
                  <a:outerShdw blurRad="38100" dist="38100" dir="2700000" algn="tl">
                    <a:srgbClr val="000000">
                      <a:alpha val="43137"/>
                    </a:srgbClr>
                  </a:outerShdw>
                </a:effectLst>
                <a:latin typeface="ubuntu"/>
              </a:rPr>
              <a:t>Borsa İstanbul M.T.A.L</a:t>
            </a:r>
          </a:p>
          <a:p>
            <a:pPr fontAlgn="auto">
              <a:spcBef>
                <a:spcPts val="0"/>
              </a:spcBef>
              <a:spcAft>
                <a:spcPts val="0"/>
              </a:spcAft>
            </a:pPr>
            <a:r>
              <a:rPr lang="tr-TR" sz="2400" b="1" dirty="0" smtClean="0">
                <a:solidFill>
                  <a:srgbClr val="0070C0"/>
                </a:solidFill>
                <a:effectLst>
                  <a:outerShdw blurRad="38100" dist="38100" dir="2700000" algn="tl">
                    <a:srgbClr val="000000">
                      <a:alpha val="43137"/>
                    </a:srgbClr>
                  </a:outerShdw>
                </a:effectLst>
                <a:latin typeface="ubuntu"/>
              </a:rPr>
              <a:t>Recep Gencer M.T.A.L</a:t>
            </a:r>
          </a:p>
          <a:p>
            <a:pPr fontAlgn="auto">
              <a:spcBef>
                <a:spcPts val="0"/>
              </a:spcBef>
              <a:spcAft>
                <a:spcPts val="0"/>
              </a:spcAft>
            </a:pPr>
            <a:r>
              <a:rPr lang="tr-TR" sz="2400" b="1" dirty="0" smtClean="0">
                <a:solidFill>
                  <a:srgbClr val="00B050"/>
                </a:solidFill>
                <a:effectLst>
                  <a:outerShdw blurRad="38100" dist="38100" dir="2700000" algn="tl">
                    <a:srgbClr val="000000">
                      <a:alpha val="43137"/>
                    </a:srgbClr>
                  </a:outerShdw>
                </a:effectLst>
                <a:latin typeface="ubuntu"/>
              </a:rPr>
              <a:t>Haydar Çavuş M.T.A.L</a:t>
            </a:r>
            <a:endParaRPr lang="id-ID" sz="2400" b="1" dirty="0">
              <a:solidFill>
                <a:srgbClr val="00B050"/>
              </a:solidFill>
              <a:effectLst>
                <a:outerShdw blurRad="38100" dist="38100" dir="2700000" algn="tl">
                  <a:srgbClr val="000000">
                    <a:alpha val="43137"/>
                  </a:srgbClr>
                </a:outerShdw>
              </a:effectLst>
              <a:latin typeface="ubuntu"/>
            </a:endParaRPr>
          </a:p>
        </p:txBody>
      </p:sp>
      <p:sp>
        <p:nvSpPr>
          <p:cNvPr id="37" name="Freeform 32">
            <a:extLst>
              <a:ext uri="{FF2B5EF4-FFF2-40B4-BE49-F238E27FC236}">
                <a16:creationId xmlns:a16="http://schemas.microsoft.com/office/drawing/2014/main" id="{74444165-31B0-4DE4-82A7-F22CFCD1183F}"/>
              </a:ext>
            </a:extLst>
          </p:cNvPr>
          <p:cNvSpPr>
            <a:spLocks/>
          </p:cNvSpPr>
          <p:nvPr/>
        </p:nvSpPr>
        <p:spPr bwMode="auto">
          <a:xfrm>
            <a:off x="3570784" y="3508025"/>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47600F09-3738-49FE-B6F2-24FFCA6AD975}"/>
              </a:ext>
            </a:extLst>
          </p:cNvPr>
          <p:cNvSpPr txBox="1"/>
          <p:nvPr/>
        </p:nvSpPr>
        <p:spPr>
          <a:xfrm>
            <a:off x="5847685" y="3318655"/>
            <a:ext cx="285704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1400" b="1" dirty="0" smtClean="0">
                <a:solidFill>
                  <a:srgbClr val="FF0000"/>
                </a:solidFill>
              </a:rPr>
              <a:t>-Ağ </a:t>
            </a:r>
            <a:r>
              <a:rPr lang="tr-TR" sz="1400" b="1" dirty="0">
                <a:solidFill>
                  <a:srgbClr val="FF0000"/>
                </a:solidFill>
              </a:rPr>
              <a:t>İşletmenliği ve Siber </a:t>
            </a:r>
            <a:r>
              <a:rPr lang="tr-TR" sz="1400" b="1" dirty="0" smtClean="0">
                <a:solidFill>
                  <a:srgbClr val="FF0000"/>
                </a:solidFill>
              </a:rPr>
              <a:t>Güvenlik</a:t>
            </a:r>
          </a:p>
          <a:p>
            <a:pPr fontAlgn="auto">
              <a:spcBef>
                <a:spcPts val="0"/>
              </a:spcBef>
              <a:spcAft>
                <a:spcPts val="0"/>
              </a:spcAft>
            </a:pPr>
            <a:r>
              <a:rPr lang="tr-TR" sz="1400" b="1" dirty="0" smtClean="0">
                <a:solidFill>
                  <a:srgbClr val="FF0000"/>
                </a:solidFill>
              </a:rPr>
              <a:t>-Yazılım </a:t>
            </a:r>
            <a:r>
              <a:rPr lang="tr-TR" sz="1400" b="1" dirty="0">
                <a:solidFill>
                  <a:srgbClr val="FF0000"/>
                </a:solidFill>
              </a:rPr>
              <a:t>Geliştirme</a:t>
            </a:r>
            <a:endParaRPr lang="id-ID" sz="1400" b="1" dirty="0">
              <a:solidFill>
                <a:srgbClr val="FF0000"/>
              </a:solidFill>
              <a:effectLst>
                <a:outerShdw blurRad="38100" dist="38100" dir="2700000" algn="tl">
                  <a:srgbClr val="000000">
                    <a:alpha val="43137"/>
                  </a:srgbClr>
                </a:outerShdw>
              </a:effectLst>
            </a:endParaRPr>
          </a:p>
        </p:txBody>
      </p:sp>
      <p:sp>
        <p:nvSpPr>
          <p:cNvPr id="46" name="Freeform 32">
            <a:extLst>
              <a:ext uri="{FF2B5EF4-FFF2-40B4-BE49-F238E27FC236}">
                <a16:creationId xmlns:a16="http://schemas.microsoft.com/office/drawing/2014/main" id="{74444165-31B0-4DE4-82A7-F22CFCD1183F}"/>
              </a:ext>
            </a:extLst>
          </p:cNvPr>
          <p:cNvSpPr>
            <a:spLocks/>
          </p:cNvSpPr>
          <p:nvPr/>
        </p:nvSpPr>
        <p:spPr bwMode="auto">
          <a:xfrm>
            <a:off x="3504121" y="4371340"/>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7" name="Chevron 35">
            <a:extLst>
              <a:ext uri="{FF2B5EF4-FFF2-40B4-BE49-F238E27FC236}">
                <a16:creationId xmlns:a16="http://schemas.microsoft.com/office/drawing/2014/main" id="{8E1D894A-72EB-45AD-8788-66AB3B18EE0F}"/>
              </a:ext>
            </a:extLst>
          </p:cNvPr>
          <p:cNvSpPr/>
          <p:nvPr/>
        </p:nvSpPr>
        <p:spPr>
          <a:xfrm>
            <a:off x="5546991" y="4250210"/>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8" name="TextBox 23">
            <a:extLst>
              <a:ext uri="{FF2B5EF4-FFF2-40B4-BE49-F238E27FC236}">
                <a16:creationId xmlns:a16="http://schemas.microsoft.com/office/drawing/2014/main" id="{47600F09-3738-49FE-B6F2-24FFCA6AD975}"/>
              </a:ext>
            </a:extLst>
          </p:cNvPr>
          <p:cNvSpPr txBox="1"/>
          <p:nvPr/>
        </p:nvSpPr>
        <p:spPr>
          <a:xfrm>
            <a:off x="5847685" y="4240310"/>
            <a:ext cx="2536980"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400" b="1" dirty="0" smtClean="0">
                <a:solidFill>
                  <a:srgbClr val="00B050"/>
                </a:solidFill>
              </a:rPr>
              <a:t>-Web </a:t>
            </a:r>
            <a:r>
              <a:rPr lang="tr-TR" sz="1400" b="1" dirty="0">
                <a:solidFill>
                  <a:srgbClr val="00B050"/>
                </a:solidFill>
              </a:rPr>
              <a:t>Programcılığı</a:t>
            </a:r>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3"/>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366189" y="4251382"/>
              <a:ext cx="2533280" cy="60394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rPr>
                <a:t>Bilişim Teknolojileri Alanı</a:t>
              </a:r>
              <a:endParaRPr kumimoji="0" lang="en-US" sz="24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ignika Negative" pitchFamily="2" charset="0"/>
              </a:endParaRP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sp>
        <p:nvSpPr>
          <p:cNvPr id="34" name="Freeform 32">
            <a:extLst>
              <a:ext uri="{FF2B5EF4-FFF2-40B4-BE49-F238E27FC236}">
                <a16:creationId xmlns:a16="http://schemas.microsoft.com/office/drawing/2014/main" id="{74444165-31B0-4DE4-82A7-F22CFCD1183F}"/>
              </a:ext>
            </a:extLst>
          </p:cNvPr>
          <p:cNvSpPr>
            <a:spLocks/>
          </p:cNvSpPr>
          <p:nvPr/>
        </p:nvSpPr>
        <p:spPr bwMode="auto">
          <a:xfrm rot="5400000">
            <a:off x="3022286" y="3409333"/>
            <a:ext cx="963686" cy="151321"/>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0" name="Freeform 32">
            <a:extLst>
              <a:ext uri="{FF2B5EF4-FFF2-40B4-BE49-F238E27FC236}">
                <a16:creationId xmlns:a16="http://schemas.microsoft.com/office/drawing/2014/main" id="{74444165-31B0-4DE4-82A7-F22CFCD1183F}"/>
              </a:ext>
            </a:extLst>
          </p:cNvPr>
          <p:cNvSpPr>
            <a:spLocks/>
          </p:cNvSpPr>
          <p:nvPr/>
        </p:nvSpPr>
        <p:spPr bwMode="auto">
          <a:xfrm>
            <a:off x="3381474" y="2949872"/>
            <a:ext cx="198316" cy="277637"/>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51" name="Group 49">
            <a:extLst>
              <a:ext uri="{FF2B5EF4-FFF2-40B4-BE49-F238E27FC236}">
                <a16:creationId xmlns:a16="http://schemas.microsoft.com/office/drawing/2014/main" id="{AD99AEFD-94D3-4F09-B490-EE9D4DEAFB2F}"/>
              </a:ext>
            </a:extLst>
          </p:cNvPr>
          <p:cNvGrpSpPr/>
          <p:nvPr/>
        </p:nvGrpSpPr>
        <p:grpSpPr>
          <a:xfrm>
            <a:off x="5818097" y="2505157"/>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4" name="Resim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06018" y="1945925"/>
            <a:ext cx="1893161" cy="1428881"/>
          </a:xfrm>
          <a:prstGeom prst="rect">
            <a:avLst/>
          </a:prstGeom>
        </p:spPr>
      </p:pic>
    </p:spTree>
    <p:custDataLst>
      <p:tags r:id="rId1"/>
    </p:custDataLst>
    <p:extLst>
      <p:ext uri="{BB962C8B-B14F-4D97-AF65-F5344CB8AC3E}">
        <p14:creationId xmlns:p14="http://schemas.microsoft.com/office/powerpoint/2010/main" val="123460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p:tgtEl>
                                          <p:spTgt spid="38"/>
                                        </p:tgtEl>
                                        <p:attrNameLst>
                                          <p:attrName>ppt_x</p:attrName>
                                        </p:attrNameLst>
                                      </p:cBhvr>
                                      <p:tavLst>
                                        <p:tav tm="0">
                                          <p:val>
                                            <p:strVal val="#ppt_x-#ppt_w*1.125000"/>
                                          </p:val>
                                        </p:tav>
                                        <p:tav tm="100000">
                                          <p:val>
                                            <p:strVal val="#ppt_x"/>
                                          </p:val>
                                        </p:tav>
                                      </p:tavLst>
                                    </p:anim>
                                    <p:animEffect transition="in" filter="wipe(right)">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childTnLst>
                          </p:cTn>
                        </p:par>
                        <p:par>
                          <p:cTn id="30" fill="hold">
                            <p:stCondLst>
                              <p:cond delay="2000"/>
                            </p:stCondLst>
                            <p:childTnLst>
                              <p:par>
                                <p:cTn id="31" presetID="1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p:tgtEl>
                                          <p:spTgt spid="47"/>
                                        </p:tgtEl>
                                        <p:attrNameLst>
                                          <p:attrName>ppt_x</p:attrName>
                                        </p:attrNameLst>
                                      </p:cBhvr>
                                      <p:tavLst>
                                        <p:tav tm="0">
                                          <p:val>
                                            <p:strVal val="#ppt_x-#ppt_w*1.125000"/>
                                          </p:val>
                                        </p:tav>
                                        <p:tav tm="100000">
                                          <p:val>
                                            <p:strVal val="#ppt_x"/>
                                          </p:val>
                                        </p:tav>
                                      </p:tavLst>
                                    </p:anim>
                                    <p:animEffect transition="in" filter="wipe(right)">
                                      <p:cBhvr>
                                        <p:cTn id="34" dur="500"/>
                                        <p:tgtEl>
                                          <p:spTgt spid="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47"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750"/>
                                        <p:tgtEl>
                                          <p:spTgt spid="25"/>
                                        </p:tgtEl>
                                      </p:cBhvr>
                                    </p:animEffect>
                                    <p:anim calcmode="lin" valueType="num">
                                      <p:cBhvr>
                                        <p:cTn id="41" dur="750" fill="hold"/>
                                        <p:tgtEl>
                                          <p:spTgt spid="25"/>
                                        </p:tgtEl>
                                        <p:attrNameLst>
                                          <p:attrName>ppt_x</p:attrName>
                                        </p:attrNameLst>
                                      </p:cBhvr>
                                      <p:tavLst>
                                        <p:tav tm="0">
                                          <p:val>
                                            <p:strVal val="#ppt_x"/>
                                          </p:val>
                                        </p:tav>
                                        <p:tav tm="100000">
                                          <p:val>
                                            <p:strVal val="#ppt_x"/>
                                          </p:val>
                                        </p:tav>
                                      </p:tavLst>
                                    </p:anim>
                                    <p:anim calcmode="lin" valueType="num">
                                      <p:cBhvr>
                                        <p:cTn id="42" dur="750" fill="hold"/>
                                        <p:tgtEl>
                                          <p:spTgt spid="25"/>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25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750"/>
                                        <p:tgtEl>
                                          <p:spTgt spid="30"/>
                                        </p:tgtEl>
                                      </p:cBhvr>
                                    </p:animEffect>
                                    <p:anim calcmode="lin" valueType="num">
                                      <p:cBhvr>
                                        <p:cTn id="46" dur="750" fill="hold"/>
                                        <p:tgtEl>
                                          <p:spTgt spid="30"/>
                                        </p:tgtEl>
                                        <p:attrNameLst>
                                          <p:attrName>ppt_x</p:attrName>
                                        </p:attrNameLst>
                                      </p:cBhvr>
                                      <p:tavLst>
                                        <p:tav tm="0">
                                          <p:val>
                                            <p:strVal val="#ppt_x"/>
                                          </p:val>
                                        </p:tav>
                                        <p:tav tm="100000">
                                          <p:val>
                                            <p:strVal val="#ppt_x"/>
                                          </p:val>
                                        </p:tav>
                                      </p:tavLst>
                                    </p:anim>
                                    <p:anim calcmode="lin" valueType="num">
                                      <p:cBhvr>
                                        <p:cTn id="47" dur="75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par>
                                <p:cTn id="56" presetID="47"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750"/>
                                        <p:tgtEl>
                                          <p:spTgt spid="51"/>
                                        </p:tgtEl>
                                      </p:cBhvr>
                                    </p:animEffect>
                                    <p:anim calcmode="lin" valueType="num">
                                      <p:cBhvr>
                                        <p:cTn id="59" dur="750" fill="hold"/>
                                        <p:tgtEl>
                                          <p:spTgt spid="51"/>
                                        </p:tgtEl>
                                        <p:attrNameLst>
                                          <p:attrName>ppt_x</p:attrName>
                                        </p:attrNameLst>
                                      </p:cBhvr>
                                      <p:tavLst>
                                        <p:tav tm="0">
                                          <p:val>
                                            <p:strVal val="#ppt_x"/>
                                          </p:val>
                                        </p:tav>
                                        <p:tav tm="100000">
                                          <p:val>
                                            <p:strVal val="#ppt_x"/>
                                          </p:val>
                                        </p:tav>
                                      </p:tavLst>
                                    </p:anim>
                                    <p:anim calcmode="lin" valueType="num">
                                      <p:cBhvr>
                                        <p:cTn id="60"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7" grpId="0" animBg="1"/>
      <p:bldP spid="38" grpId="0" animBg="1"/>
      <p:bldP spid="42" grpId="0"/>
      <p:bldP spid="46" grpId="0" animBg="1"/>
      <p:bldP spid="47" grpId="0" animBg="1"/>
      <p:bldP spid="48" grpId="0"/>
      <p:bldP spid="34" grpId="0" animBg="1"/>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b="1" dirty="0"/>
              <a:t>Yiyecek İçecek Hizmetleri  Alanı</a:t>
            </a: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145494" y="3463054"/>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4251026" y="3159881"/>
            <a:ext cx="2159435" cy="1407655"/>
            <a:chOff x="1929749" y="747482"/>
            <a:chExt cx="2535260" cy="7403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2015497" y="754539"/>
              <a:ext cx="2449512" cy="733252"/>
              <a:chOff x="2015497" y="754539"/>
              <a:chExt cx="2449512" cy="733252"/>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2015497" y="754539"/>
                <a:ext cx="2363763" cy="647459"/>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latin typeface="+mn-lt"/>
                  </a:rPr>
                  <a:t>      </a:t>
                </a:r>
                <a:r>
                  <a:rPr lang="tr-TR" altLang="tr-TR" sz="1200" b="1" dirty="0"/>
                  <a:t>Yiyecek İçecek Hizmetleri  </a:t>
                </a:r>
                <a:r>
                  <a:rPr lang="tr-TR" altLang="tr-TR" sz="1200" b="1" dirty="0" smtClean="0"/>
                  <a:t>Alanı </a:t>
                </a:r>
                <a:r>
                  <a:rPr lang="tr-TR" sz="1200" b="1" dirty="0" smtClean="0">
                    <a:latin typeface="+mn-lt"/>
                  </a:rPr>
                  <a:t>ön </a:t>
                </a:r>
                <a:r>
                  <a:rPr lang="tr-TR" sz="1200" b="1" dirty="0">
                    <a:latin typeface="+mn-lt"/>
                  </a:rPr>
                  <a:t>lisans programını tamamlayanlar dikey geçiş sınavı (DGS) ile </a:t>
                </a:r>
                <a:r>
                  <a:rPr lang="tr-TR" sz="1200" b="1" dirty="0" smtClean="0">
                    <a:latin typeface="+mn-lt"/>
                  </a:rPr>
                  <a:t>tablodaki </a:t>
                </a:r>
                <a:r>
                  <a:rPr lang="tr-TR" sz="1200" b="1" dirty="0">
                    <a:latin typeface="+mn-lt"/>
                  </a:rPr>
                  <a:t>lisans programlarına geçiş </a:t>
                </a:r>
                <a:r>
                  <a:rPr lang="tr-TR" sz="1200" b="1" dirty="0" smtClean="0">
                    <a:latin typeface="+mn-lt"/>
                  </a:rPr>
                  <a:t>yapabilirler.</a:t>
                </a:r>
                <a:endParaRPr kumimoji="0" lang="id-ID" sz="1200" b="1" i="0" u="none" strike="noStrike" kern="0" cap="none" spc="0" normalizeH="0" baseline="0" noProof="0" dirty="0">
                  <a:ln>
                    <a:noFill/>
                  </a:ln>
                  <a:effectLst/>
                  <a:uLnTx/>
                  <a:uFillTx/>
                  <a:latin typeface="+mn-lt"/>
                </a:endParaRPr>
              </a:p>
            </p:txBody>
          </p:sp>
        </p:grpSp>
      </p:gr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833" y="1010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512462" y="810895"/>
            <a:ext cx="4556619"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sp>
        <p:nvSpPr>
          <p:cNvPr id="4" name="Dikdörtgen 3"/>
          <p:cNvSpPr/>
          <p:nvPr/>
        </p:nvSpPr>
        <p:spPr>
          <a:xfrm>
            <a:off x="330181" y="1243549"/>
            <a:ext cx="2545977" cy="3323987"/>
          </a:xfrm>
          <a:prstGeom prst="rect">
            <a:avLst/>
          </a:prstGeom>
        </p:spPr>
        <p:txBody>
          <a:bodyPr wrap="square">
            <a:spAutoFit/>
          </a:bodyPr>
          <a:lstStyle/>
          <a:p>
            <a:pPr algn="just" fontAlgn="b"/>
            <a:r>
              <a:rPr lang="tr-TR" altLang="tr-TR" sz="1200" b="1" dirty="0">
                <a:latin typeface="+mn-lt"/>
              </a:rPr>
              <a:t>Yiyecek İçecek Hizmetleri  </a:t>
            </a:r>
            <a:r>
              <a:rPr lang="tr-TR" altLang="tr-TR" sz="1200" b="1" dirty="0" smtClean="0">
                <a:latin typeface="+mn-lt"/>
              </a:rPr>
              <a:t>Alanı </a:t>
            </a:r>
            <a:r>
              <a:rPr lang="tr-TR" sz="1200" b="1" dirty="0" err="1" smtClean="0">
                <a:solidFill>
                  <a:srgbClr val="000000"/>
                </a:solidFill>
                <a:latin typeface="+mn-lt"/>
              </a:rPr>
              <a:t>önlisans</a:t>
            </a:r>
            <a:r>
              <a:rPr lang="tr-TR" sz="1200" b="1" dirty="0" smtClean="0">
                <a:solidFill>
                  <a:srgbClr val="000000"/>
                </a:solidFill>
                <a:latin typeface="+mn-lt"/>
              </a:rPr>
              <a:t> bölümlerinden </a:t>
            </a:r>
            <a:r>
              <a:rPr lang="tr-TR" sz="1200" b="1" dirty="0">
                <a:solidFill>
                  <a:srgbClr val="000000"/>
                </a:solidFill>
                <a:latin typeface="+mn-lt"/>
              </a:rPr>
              <a:t>mezun olan adaylar DGS ( Dikey Geçiş Sınavı ) ile 4 yıllık bölümlere geçiş yapabilmektedirler. </a:t>
            </a:r>
            <a:r>
              <a:rPr lang="tr-TR" altLang="tr-TR" sz="1200" b="1" dirty="0">
                <a:latin typeface="+mn-lt"/>
              </a:rPr>
              <a:t>Yiyecek İçecek Hizmetleri  </a:t>
            </a:r>
            <a:r>
              <a:rPr lang="tr-TR" altLang="tr-TR" sz="1200" b="1" dirty="0" smtClean="0">
                <a:latin typeface="+mn-lt"/>
              </a:rPr>
              <a:t>Alanı </a:t>
            </a:r>
            <a:r>
              <a:rPr lang="tr-TR" sz="1200" b="1" dirty="0" smtClean="0">
                <a:solidFill>
                  <a:srgbClr val="000000"/>
                </a:solidFill>
                <a:latin typeface="+mn-lt"/>
              </a:rPr>
              <a:t>mezunu </a:t>
            </a:r>
            <a:r>
              <a:rPr lang="tr-TR" sz="1200" b="1" dirty="0">
                <a:solidFill>
                  <a:srgbClr val="000000"/>
                </a:solidFill>
                <a:latin typeface="+mn-lt"/>
              </a:rPr>
              <a:t>olarak adayların DGS ile geçiş yapabileceği 4 yıllık bölümler: </a:t>
            </a:r>
            <a:endParaRPr lang="tr-TR" sz="1200" b="1" dirty="0" smtClean="0">
              <a:solidFill>
                <a:srgbClr val="000000"/>
              </a:solidFill>
              <a:latin typeface="+mn-lt"/>
            </a:endParaRPr>
          </a:p>
          <a:p>
            <a:pPr algn="just" fontAlgn="b"/>
            <a:endParaRPr lang="tr-TR" sz="1200" b="1" dirty="0">
              <a:solidFill>
                <a:srgbClr val="000000"/>
              </a:solidFill>
              <a:latin typeface="+mn-lt"/>
            </a:endParaRPr>
          </a:p>
          <a:p>
            <a:pPr algn="just" fontAlgn="b"/>
            <a:endParaRPr lang="tr-TR" sz="1200" b="1" dirty="0">
              <a:solidFill>
                <a:srgbClr val="000000"/>
              </a:solidFill>
              <a:latin typeface="+mn-lt"/>
            </a:endParaRPr>
          </a:p>
          <a:p>
            <a:pPr algn="just" fontAlgn="b"/>
            <a:endParaRPr lang="tr-TR" sz="1200" b="1" dirty="0" smtClean="0">
              <a:latin typeface="+mn-lt"/>
            </a:endParaRPr>
          </a:p>
          <a:p>
            <a:r>
              <a:rPr lang="en-US" sz="1200" b="1" dirty="0" err="1">
                <a:latin typeface="+mn-lt"/>
              </a:rPr>
              <a:t>Aile</a:t>
            </a:r>
            <a:r>
              <a:rPr lang="en-US" sz="1200" b="1" dirty="0">
                <a:latin typeface="+mn-lt"/>
              </a:rPr>
              <a:t> </a:t>
            </a:r>
            <a:r>
              <a:rPr lang="en-US" sz="1200" b="1" dirty="0" err="1">
                <a:latin typeface="+mn-lt"/>
              </a:rPr>
              <a:t>ve</a:t>
            </a:r>
            <a:r>
              <a:rPr lang="en-US" sz="1200" b="1" dirty="0">
                <a:latin typeface="+mn-lt"/>
              </a:rPr>
              <a:t> </a:t>
            </a:r>
            <a:r>
              <a:rPr lang="en-US" sz="1200" b="1" dirty="0" err="1">
                <a:latin typeface="+mn-lt"/>
              </a:rPr>
              <a:t>Tüketici</a:t>
            </a:r>
            <a:r>
              <a:rPr lang="en-US" sz="1200" b="1" dirty="0">
                <a:latin typeface="+mn-lt"/>
              </a:rPr>
              <a:t> </a:t>
            </a:r>
            <a:r>
              <a:rPr lang="en-US" sz="1200" b="1" dirty="0" err="1">
                <a:latin typeface="+mn-lt"/>
              </a:rPr>
              <a:t>Bilimleri</a:t>
            </a:r>
            <a:r>
              <a:rPr lang="en-US" sz="1200" b="1" dirty="0">
                <a:latin typeface="+mn-lt"/>
              </a:rPr>
              <a:t> </a:t>
            </a:r>
            <a:endParaRPr lang="tr-TR" sz="1200" dirty="0">
              <a:latin typeface="+mn-lt"/>
            </a:endParaRPr>
          </a:p>
          <a:p>
            <a:r>
              <a:rPr lang="en-US" sz="1200" b="1" dirty="0" err="1">
                <a:latin typeface="+mn-lt"/>
              </a:rPr>
              <a:t>Beslenme</a:t>
            </a:r>
            <a:r>
              <a:rPr lang="en-US" sz="1200" b="1" dirty="0">
                <a:latin typeface="+mn-lt"/>
              </a:rPr>
              <a:t> </a:t>
            </a:r>
            <a:r>
              <a:rPr lang="en-US" sz="1200" b="1" dirty="0" err="1">
                <a:latin typeface="+mn-lt"/>
              </a:rPr>
              <a:t>ve</a:t>
            </a:r>
            <a:r>
              <a:rPr lang="en-US" sz="1200" b="1" dirty="0">
                <a:latin typeface="+mn-lt"/>
              </a:rPr>
              <a:t> </a:t>
            </a:r>
            <a:r>
              <a:rPr lang="en-US" sz="1200" b="1" dirty="0" err="1">
                <a:latin typeface="+mn-lt"/>
              </a:rPr>
              <a:t>Diyetetik</a:t>
            </a:r>
            <a:r>
              <a:rPr lang="en-US" sz="1200" b="1" dirty="0">
                <a:latin typeface="+mn-lt"/>
              </a:rPr>
              <a:t> </a:t>
            </a:r>
            <a:endParaRPr lang="tr-TR" sz="1200" dirty="0">
              <a:latin typeface="+mn-lt"/>
            </a:endParaRPr>
          </a:p>
          <a:p>
            <a:r>
              <a:rPr lang="en-US" sz="1200" b="1" dirty="0" err="1">
                <a:latin typeface="+mn-lt"/>
              </a:rPr>
              <a:t>Gastronomi</a:t>
            </a:r>
            <a:r>
              <a:rPr lang="en-US" sz="1200" b="1" dirty="0">
                <a:latin typeface="+mn-lt"/>
              </a:rPr>
              <a:t> </a:t>
            </a:r>
            <a:endParaRPr lang="tr-TR" sz="1200" dirty="0">
              <a:latin typeface="+mn-lt"/>
            </a:endParaRPr>
          </a:p>
          <a:p>
            <a:r>
              <a:rPr lang="en-US" sz="1200" b="1" dirty="0" err="1">
                <a:latin typeface="+mn-lt"/>
              </a:rPr>
              <a:t>Gastronomi</a:t>
            </a:r>
            <a:r>
              <a:rPr lang="en-US" sz="1200" b="1" dirty="0">
                <a:latin typeface="+mn-lt"/>
              </a:rPr>
              <a:t> </a:t>
            </a:r>
            <a:r>
              <a:rPr lang="en-US" sz="1200" b="1" dirty="0" err="1">
                <a:latin typeface="+mn-lt"/>
              </a:rPr>
              <a:t>ve</a:t>
            </a:r>
            <a:r>
              <a:rPr lang="en-US" sz="1200" b="1" dirty="0">
                <a:latin typeface="+mn-lt"/>
              </a:rPr>
              <a:t> </a:t>
            </a:r>
            <a:r>
              <a:rPr lang="en-US" sz="1200" b="1" dirty="0" err="1">
                <a:latin typeface="+mn-lt"/>
              </a:rPr>
              <a:t>Mutfak</a:t>
            </a:r>
            <a:r>
              <a:rPr lang="en-US" sz="1200" b="1" dirty="0">
                <a:latin typeface="+mn-lt"/>
              </a:rPr>
              <a:t> </a:t>
            </a:r>
            <a:r>
              <a:rPr lang="en-US" sz="1200" b="1" dirty="0" err="1">
                <a:latin typeface="+mn-lt"/>
              </a:rPr>
              <a:t>Sanatları</a:t>
            </a:r>
            <a:r>
              <a:rPr lang="en-US" sz="1200" b="1" dirty="0">
                <a:latin typeface="+mn-lt"/>
              </a:rPr>
              <a:t> </a:t>
            </a:r>
            <a:endParaRPr lang="tr-TR" sz="1200" dirty="0">
              <a:latin typeface="+mn-lt"/>
            </a:endParaRPr>
          </a:p>
          <a:p>
            <a:r>
              <a:rPr lang="en-US" sz="1200" b="1" dirty="0" err="1">
                <a:latin typeface="+mn-lt"/>
              </a:rPr>
              <a:t>Mutfak</a:t>
            </a:r>
            <a:r>
              <a:rPr lang="en-US" sz="1200" b="1" dirty="0">
                <a:latin typeface="+mn-lt"/>
              </a:rPr>
              <a:t> </a:t>
            </a:r>
            <a:r>
              <a:rPr lang="en-US" sz="1200" b="1" dirty="0" err="1">
                <a:latin typeface="+mn-lt"/>
              </a:rPr>
              <a:t>Sanatları</a:t>
            </a:r>
            <a:r>
              <a:rPr lang="en-US" sz="1200" b="1" dirty="0">
                <a:latin typeface="+mn-lt"/>
              </a:rPr>
              <a:t> </a:t>
            </a:r>
            <a:r>
              <a:rPr lang="en-US" sz="1200" b="1" dirty="0" err="1">
                <a:latin typeface="+mn-lt"/>
              </a:rPr>
              <a:t>ve</a:t>
            </a:r>
            <a:r>
              <a:rPr lang="en-US" sz="1200" b="1" dirty="0">
                <a:latin typeface="+mn-lt"/>
              </a:rPr>
              <a:t> </a:t>
            </a:r>
            <a:r>
              <a:rPr lang="en-US" sz="1200" b="1" dirty="0" err="1">
                <a:latin typeface="+mn-lt"/>
              </a:rPr>
              <a:t>Yönetimi</a:t>
            </a:r>
            <a:r>
              <a:rPr lang="en-US" sz="1200" b="1" dirty="0">
                <a:latin typeface="+mn-lt"/>
              </a:rPr>
              <a:t> </a:t>
            </a:r>
            <a:endParaRPr lang="tr-TR" sz="1200" dirty="0">
              <a:latin typeface="+mn-lt"/>
            </a:endParaRPr>
          </a:p>
          <a:p>
            <a:r>
              <a:rPr lang="en-US" sz="1200" b="1" dirty="0" err="1">
                <a:latin typeface="+mn-lt"/>
              </a:rPr>
              <a:t>Yiyecek</a:t>
            </a:r>
            <a:r>
              <a:rPr lang="en-US" sz="1200" b="1" dirty="0">
                <a:latin typeface="+mn-lt"/>
              </a:rPr>
              <a:t> </a:t>
            </a:r>
            <a:r>
              <a:rPr lang="en-US" sz="1200" b="1" dirty="0" err="1">
                <a:latin typeface="+mn-lt"/>
              </a:rPr>
              <a:t>ve</a:t>
            </a:r>
            <a:r>
              <a:rPr lang="en-US" sz="1200" b="1" dirty="0">
                <a:latin typeface="+mn-lt"/>
              </a:rPr>
              <a:t> </a:t>
            </a:r>
            <a:r>
              <a:rPr lang="en-US" sz="1200" b="1" dirty="0" err="1">
                <a:latin typeface="+mn-lt"/>
              </a:rPr>
              <a:t>İçecek</a:t>
            </a:r>
            <a:r>
              <a:rPr lang="en-US" sz="1200" b="1" dirty="0">
                <a:latin typeface="+mn-lt"/>
              </a:rPr>
              <a:t> </a:t>
            </a:r>
            <a:r>
              <a:rPr lang="en-US" sz="1200" b="1" dirty="0" err="1">
                <a:latin typeface="+mn-lt"/>
              </a:rPr>
              <a:t>İşletmeciliği</a:t>
            </a:r>
            <a:r>
              <a:rPr lang="en-US" sz="1200" b="1" dirty="0">
                <a:latin typeface="+mn-lt"/>
              </a:rPr>
              <a:t> </a:t>
            </a:r>
            <a:endParaRPr lang="tr-TR" sz="1200" dirty="0">
              <a:latin typeface="+mn-lt"/>
            </a:endParaRPr>
          </a:p>
        </p:txBody>
      </p:sp>
    </p:spTree>
    <p:custDataLst>
      <p:tags r:id="rId1"/>
    </p:custDataLst>
    <p:extLst>
      <p:ext uri="{BB962C8B-B14F-4D97-AF65-F5344CB8AC3E}">
        <p14:creationId xmlns:p14="http://schemas.microsoft.com/office/powerpoint/2010/main" val="161080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r>
              <a:rPr lang="tr-TR" altLang="tr-TR" b="1" dirty="0"/>
              <a:t>Güzellik ve Saç Bakım Hizmetleri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51928" y="3286808"/>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smtClean="0">
                <a:solidFill>
                  <a:srgbClr val="00B050"/>
                </a:solidFill>
                <a:effectLst>
                  <a:outerShdw blurRad="38100" dist="38100" dir="2700000" algn="tl">
                    <a:srgbClr val="000000">
                      <a:alpha val="43137"/>
                    </a:srgbClr>
                  </a:outerShdw>
                </a:effectLst>
                <a:latin typeface="ubuntu"/>
              </a:rPr>
              <a:t>Hafsa Sultan M.T.A.L</a:t>
            </a:r>
            <a:endParaRPr lang="id-ID" sz="2400" b="1" dirty="0">
              <a:solidFill>
                <a:srgbClr val="00B050"/>
              </a:solidFill>
              <a:effectLst>
                <a:outerShdw blurRad="38100" dist="38100" dir="2700000" algn="tl">
                  <a:srgbClr val="000000">
                    <a:alpha val="43137"/>
                  </a:srgbClr>
                </a:outerShdw>
              </a:effectLst>
              <a:latin typeface="ubuntu"/>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47600F09-3738-49FE-B6F2-24FFCA6AD975}"/>
              </a:ext>
            </a:extLst>
          </p:cNvPr>
          <p:cNvSpPr txBox="1"/>
          <p:nvPr/>
        </p:nvSpPr>
        <p:spPr>
          <a:xfrm>
            <a:off x="5847685" y="3318655"/>
            <a:ext cx="2857043"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altLang="tr-TR" sz="1400" b="1" dirty="0" smtClean="0">
                <a:solidFill>
                  <a:srgbClr val="FF0000"/>
                </a:solidFill>
              </a:rPr>
              <a:t>Cilt Bakımı</a:t>
            </a:r>
            <a:endParaRPr lang="tr-TR" altLang="tr-TR" sz="1400" dirty="0"/>
          </a:p>
        </p:txBody>
      </p:sp>
      <p:sp>
        <p:nvSpPr>
          <p:cNvPr id="46" name="Freeform 32">
            <a:extLst>
              <a:ext uri="{FF2B5EF4-FFF2-40B4-BE49-F238E27FC236}">
                <a16:creationId xmlns:a16="http://schemas.microsoft.com/office/drawing/2014/main" id="{74444165-31B0-4DE4-82A7-F22CFCD1183F}"/>
              </a:ext>
            </a:extLst>
          </p:cNvPr>
          <p:cNvSpPr>
            <a:spLocks/>
          </p:cNvSpPr>
          <p:nvPr/>
        </p:nvSpPr>
        <p:spPr bwMode="auto">
          <a:xfrm>
            <a:off x="3545009" y="3524261"/>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2"/>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316105" y="4245040"/>
              <a:ext cx="2583235" cy="483154"/>
            </a:xfrm>
            <a:prstGeom prst="rect">
              <a:avLst/>
            </a:prstGeom>
            <a:noFill/>
          </p:spPr>
          <p:txBody>
            <a:bodyPr wrap="square" rtlCol="0">
              <a:spAutoFit/>
            </a:bodyPr>
            <a:lstStyle/>
            <a:p>
              <a:pPr algn="just"/>
              <a:r>
                <a:rPr lang="tr-TR" altLang="tr-TR" sz="1800" b="1" dirty="0"/>
                <a:t>Güzellik ve Saç Bakım Hizmetleri Alanı</a:t>
              </a: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27241" y="2196594"/>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24" name="Resim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969" y="1590809"/>
            <a:ext cx="2404733" cy="1985818"/>
          </a:xfrm>
          <a:prstGeom prst="rect">
            <a:avLst/>
          </a:prstGeom>
        </p:spPr>
      </p:pic>
    </p:spTree>
    <p:custDataLst>
      <p:tags r:id="rId1"/>
    </p:custDataLst>
    <p:extLst>
      <p:ext uri="{BB962C8B-B14F-4D97-AF65-F5344CB8AC3E}">
        <p14:creationId xmlns:p14="http://schemas.microsoft.com/office/powerpoint/2010/main" val="239067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p:tgtEl>
                                          <p:spTgt spid="38"/>
                                        </p:tgtEl>
                                        <p:attrNameLst>
                                          <p:attrName>ppt_x</p:attrName>
                                        </p:attrNameLst>
                                      </p:cBhvr>
                                      <p:tavLst>
                                        <p:tav tm="0">
                                          <p:val>
                                            <p:strVal val="#ppt_x-#ppt_w*1.125000"/>
                                          </p:val>
                                        </p:tav>
                                        <p:tav tm="100000">
                                          <p:val>
                                            <p:strVal val="#ppt_x"/>
                                          </p:val>
                                        </p:tav>
                                      </p:tavLst>
                                    </p:anim>
                                    <p:animEffect transition="in" filter="wipe(right)">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par>
                                <p:cTn id="26" presetID="47"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anim calcmode="lin" valueType="num">
                                      <p:cBhvr>
                                        <p:cTn id="29" dur="750" fill="hold"/>
                                        <p:tgtEl>
                                          <p:spTgt spid="25"/>
                                        </p:tgtEl>
                                        <p:attrNameLst>
                                          <p:attrName>ppt_x</p:attrName>
                                        </p:attrNameLst>
                                      </p:cBhvr>
                                      <p:tavLst>
                                        <p:tav tm="0">
                                          <p:val>
                                            <p:strVal val="#ppt_x"/>
                                          </p:val>
                                        </p:tav>
                                        <p:tav tm="100000">
                                          <p:val>
                                            <p:strVal val="#ppt_x"/>
                                          </p:val>
                                        </p:tav>
                                      </p:tavLst>
                                    </p:anim>
                                    <p:anim calcmode="lin" valueType="num">
                                      <p:cBhvr>
                                        <p:cTn id="30" dur="75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750"/>
                                        <p:tgtEl>
                                          <p:spTgt spid="51"/>
                                        </p:tgtEl>
                                      </p:cBhvr>
                                    </p:animEffect>
                                    <p:anim calcmode="lin" valueType="num">
                                      <p:cBhvr>
                                        <p:cTn id="39" dur="750" fill="hold"/>
                                        <p:tgtEl>
                                          <p:spTgt spid="51"/>
                                        </p:tgtEl>
                                        <p:attrNameLst>
                                          <p:attrName>ppt_x</p:attrName>
                                        </p:attrNameLst>
                                      </p:cBhvr>
                                      <p:tavLst>
                                        <p:tav tm="0">
                                          <p:val>
                                            <p:strVal val="#ppt_x"/>
                                          </p:val>
                                        </p:tav>
                                        <p:tav tm="100000">
                                          <p:val>
                                            <p:strVal val="#ppt_x"/>
                                          </p:val>
                                        </p:tav>
                                      </p:tavLst>
                                    </p:anim>
                                    <p:anim calcmode="lin" valueType="num">
                                      <p:cBhvr>
                                        <p:cTn id="40"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8" grpId="0" animBg="1"/>
      <p:bldP spid="42"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r>
              <a:rPr lang="tr-TR" altLang="tr-TR" b="1" dirty="0"/>
              <a:t>Güzellik ve Saç Bakım Hizmetleri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3816429"/>
          </a:xfrm>
          <a:prstGeom prst="rect">
            <a:avLst/>
          </a:prstGeom>
        </p:spPr>
        <p:txBody>
          <a:bodyPr wrap="square">
            <a:spAutoFit/>
          </a:bodyPr>
          <a:lstStyle/>
          <a:p>
            <a:pPr algn="just"/>
            <a:r>
              <a:rPr lang="tr-TR" altLang="tr-TR" sz="1200" b="1" dirty="0" smtClean="0"/>
              <a:t>Güzellik </a:t>
            </a:r>
            <a:r>
              <a:rPr lang="tr-TR" altLang="tr-TR" sz="1200" b="1" dirty="0"/>
              <a:t>ve Saç Bakım Hizmetleri Alanı</a:t>
            </a:r>
          </a:p>
          <a:p>
            <a:pPr algn="just"/>
            <a:r>
              <a:rPr lang="tr-TR" altLang="tr-TR" sz="1200" dirty="0"/>
              <a:t>Güzellik ve saç bakım hizmetleri alanı altında yer alan saç bakımı, cilt bakımı, vücut bakımı ve makyaj dallarının yeterliklerini kazandırmaya yönelik eğitim ve öğretim verilen alandır</a:t>
            </a:r>
            <a:r>
              <a:rPr lang="tr-TR" altLang="tr-TR" sz="1200" dirty="0" smtClean="0"/>
              <a:t>.</a:t>
            </a:r>
            <a:r>
              <a:rPr lang="tr-TR" sz="1200" dirty="0"/>
              <a:t> Dünya’da hızla değişen kozmetik ve kişisel hizmet sektörü,  ekonomide büyük bir paya sahiptir. </a:t>
            </a:r>
            <a:r>
              <a:rPr lang="tr-TR" sz="1200" dirty="0" smtClean="0"/>
              <a:t>Estetik </a:t>
            </a:r>
            <a:r>
              <a:rPr lang="tr-TR" sz="1200" dirty="0"/>
              <a:t>ve güzellik insanlar için yüzyıllardır önemini korumuştur. Bu alanlarda özellikle bakımlı kadınların değişme ve güzelleşme fikirleri bütünleşmiş modanın da etkisiyle farklı ve modern tarzların gelişmesiyle gün geçtikçe önemini </a:t>
            </a:r>
            <a:r>
              <a:rPr lang="tr-TR" sz="1200" dirty="0" err="1" smtClean="0"/>
              <a:t>artırmıştır.Teknolojik</a:t>
            </a:r>
            <a:r>
              <a:rPr lang="tr-TR" sz="1200" dirty="0" smtClean="0"/>
              <a:t> </a:t>
            </a:r>
            <a:r>
              <a:rPr lang="tr-TR" sz="1200" dirty="0"/>
              <a:t>gelişmelere paralel olarak,  sektörün beklentileri doğrultusunda geliştirilen Güzellik ve Saç Bakımı Hizmetleri Alanı programları özellikle işletmelerin ihtiyaçlarına göre tasarlanmıştır. Bu alandaki hizmetler genişledikçe insanların beklentileri arttıkça nitelikli insan gücü ihtiyacı da artmaktadır…</a:t>
            </a:r>
          </a:p>
          <a:p>
            <a:pPr algn="just"/>
            <a:endParaRPr lang="tr-TR" altLang="tr-TR" sz="1200" dirty="0"/>
          </a:p>
          <a:p>
            <a:pPr algn="just"/>
            <a:r>
              <a:rPr lang="tr-TR" altLang="tr-TR" sz="1200" dirty="0"/>
              <a:t>Bu Alanda Yer Alan Dal Programları </a:t>
            </a:r>
          </a:p>
          <a:p>
            <a:pPr algn="just"/>
            <a:r>
              <a:rPr lang="tr-TR" altLang="tr-TR" sz="1200" dirty="0"/>
              <a:t>Saç Bakımı, </a:t>
            </a:r>
          </a:p>
          <a:p>
            <a:pPr algn="just"/>
            <a:r>
              <a:rPr lang="tr-TR" altLang="tr-TR" sz="1200" b="1" dirty="0">
                <a:solidFill>
                  <a:srgbClr val="FF0000"/>
                </a:solidFill>
              </a:rPr>
              <a:t>Cilt Bakımı</a:t>
            </a:r>
            <a:r>
              <a:rPr lang="tr-TR" altLang="tr-TR" sz="1200" dirty="0"/>
              <a:t>, </a:t>
            </a:r>
          </a:p>
          <a:p>
            <a:pPr algn="just"/>
            <a:r>
              <a:rPr lang="tr-TR" altLang="tr-TR" sz="1200" dirty="0"/>
              <a:t>Vücut Bakımı, </a:t>
            </a:r>
          </a:p>
          <a:p>
            <a:pPr algn="just"/>
            <a:r>
              <a:rPr lang="tr-TR" altLang="tr-TR" sz="1200" dirty="0"/>
              <a:t>Masaj dallarında eğitim verilmektedir. </a:t>
            </a:r>
            <a:r>
              <a:rPr lang="tr-TR" altLang="tr-TR" sz="1400" dirty="0" smtClean="0"/>
              <a:t> </a:t>
            </a:r>
            <a:endParaRPr lang="tr-TR" altLang="tr-TR" sz="1400" dirty="0"/>
          </a:p>
        </p:txBody>
      </p:sp>
    </p:spTree>
    <p:custDataLst>
      <p:tags r:id="rId1"/>
    </p:custDataLst>
    <p:extLst>
      <p:ext uri="{BB962C8B-B14F-4D97-AF65-F5344CB8AC3E}">
        <p14:creationId xmlns:p14="http://schemas.microsoft.com/office/powerpoint/2010/main" val="59348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r>
              <a:rPr lang="tr-TR" altLang="tr-TR" b="1" dirty="0"/>
              <a:t>Güzellik ve Saç Bakım Hizmetleri Alanı</a:t>
            </a:r>
          </a:p>
        </p:txBody>
      </p:sp>
      <p:sp>
        <p:nvSpPr>
          <p:cNvPr id="10" name="Right Arrow 90">
            <a:extLst>
              <a:ext uri="{FF2B5EF4-FFF2-40B4-BE49-F238E27FC236}">
                <a16:creationId xmlns:a16="http://schemas.microsoft.com/office/drawing/2014/main" id="{19046930-95D5-476B-B84C-0839312CDD0E}"/>
              </a:ext>
            </a:extLst>
          </p:cNvPr>
          <p:cNvSpPr/>
          <p:nvPr/>
        </p:nvSpPr>
        <p:spPr>
          <a:xfrm>
            <a:off x="3772322" y="3504271"/>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174421" y="3718668"/>
            <a:ext cx="3850991" cy="806657"/>
            <a:chOff x="4650361" y="592619"/>
            <a:chExt cx="2681439" cy="9655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334375"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650361" y="633006"/>
              <a:ext cx="2647373" cy="925122"/>
              <a:chOff x="4650361" y="633006"/>
              <a:chExt cx="2647373" cy="925122"/>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650361" y="674003"/>
                <a:ext cx="2602797" cy="884125"/>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2 Yıllık ( </a:t>
                </a:r>
                <a:r>
                  <a:rPr lang="tr-TR" sz="1400" b="1" dirty="0" err="1" smtClean="0">
                    <a:solidFill>
                      <a:schemeClr val="bg1"/>
                    </a:solidFill>
                    <a:latin typeface="ubuntu"/>
                  </a:rPr>
                  <a:t>Önlisans</a:t>
                </a:r>
                <a:r>
                  <a:rPr lang="tr-TR" sz="1400" b="1" dirty="0" smtClean="0">
                    <a:solidFill>
                      <a:schemeClr val="bg1"/>
                    </a:solidFill>
                    <a:latin typeface="ubuntu"/>
                  </a:rPr>
                  <a:t> )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1" y="2973447"/>
            <a:ext cx="3514163" cy="656693"/>
            <a:chOff x="2282985" y="4213225"/>
            <a:chExt cx="2648517"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BÖLÜMLER</a:t>
            </a:r>
            <a:endParaRPr kumimoji="0" lang="en-US" sz="60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674917" y="2499282"/>
            <a:ext cx="2159275" cy="2804429"/>
          </a:xfrm>
          <a:prstGeom prst="rect">
            <a:avLst/>
          </a:prstGeom>
        </p:spPr>
      </p:pic>
      <p:sp>
        <p:nvSpPr>
          <p:cNvPr id="21" name="TextBox 30">
            <a:extLst>
              <a:ext uri="{FF2B5EF4-FFF2-40B4-BE49-F238E27FC236}">
                <a16:creationId xmlns:a16="http://schemas.microsoft.com/office/drawing/2014/main" id="{BBCD1B50-35A7-49F9-B0C6-D86BEDE7AB8F}"/>
              </a:ext>
            </a:extLst>
          </p:cNvPr>
          <p:cNvSpPr txBox="1"/>
          <p:nvPr/>
        </p:nvSpPr>
        <p:spPr>
          <a:xfrm>
            <a:off x="161366" y="3084381"/>
            <a:ext cx="3498013" cy="338554"/>
          </a:xfrm>
          <a:prstGeom prst="rect">
            <a:avLst/>
          </a:prstGeom>
          <a:noFill/>
        </p:spPr>
        <p:txBody>
          <a:bodyPr wrap="square" rtlCol="0">
            <a:spAutoFit/>
          </a:bodyPr>
          <a:lstStyle/>
          <a:p>
            <a:pPr algn="just"/>
            <a:r>
              <a:rPr lang="tr-TR" altLang="tr-TR" sz="1600" b="1" dirty="0"/>
              <a:t>Güzellik ve Saç Bakım Hizmetleri Alanı</a:t>
            </a:r>
          </a:p>
        </p:txBody>
      </p:sp>
      <p:graphicFrame>
        <p:nvGraphicFramePr>
          <p:cNvPr id="3" name="Tablo 2"/>
          <p:cNvGraphicFramePr>
            <a:graphicFrameLocks noGrp="1"/>
          </p:cNvGraphicFramePr>
          <p:nvPr>
            <p:extLst>
              <p:ext uri="{D42A27DB-BD31-4B8C-83A1-F6EECF244321}">
                <p14:modId xmlns:p14="http://schemas.microsoft.com/office/powerpoint/2010/main" val="3137683620"/>
              </p:ext>
            </p:extLst>
          </p:nvPr>
        </p:nvGraphicFramePr>
        <p:xfrm>
          <a:off x="5355531" y="3444021"/>
          <a:ext cx="3160939" cy="391414"/>
        </p:xfrm>
        <a:graphic>
          <a:graphicData uri="http://schemas.openxmlformats.org/drawingml/2006/table">
            <a:tbl>
              <a:tblPr firstRow="1" firstCol="1" lastRow="1" lastCol="1" bandRow="1" bandCol="1">
                <a:tableStyleId>{5C22544A-7EE6-4342-B048-85BDC9FD1C3A}</a:tableStyleId>
              </a:tblPr>
              <a:tblGrid>
                <a:gridCol w="2415871">
                  <a:extLst>
                    <a:ext uri="{9D8B030D-6E8A-4147-A177-3AD203B41FA5}">
                      <a16:colId xmlns:a16="http://schemas.microsoft.com/office/drawing/2014/main" val="4002927016"/>
                    </a:ext>
                  </a:extLst>
                </a:gridCol>
                <a:gridCol w="745068">
                  <a:extLst>
                    <a:ext uri="{9D8B030D-6E8A-4147-A177-3AD203B41FA5}">
                      <a16:colId xmlns:a16="http://schemas.microsoft.com/office/drawing/2014/main" val="2487448453"/>
                    </a:ext>
                  </a:extLst>
                </a:gridCol>
              </a:tblGrid>
              <a:tr h="167005">
                <a:tc>
                  <a:txBody>
                    <a:bodyPr/>
                    <a:lstStyle/>
                    <a:p>
                      <a:pPr marL="13335">
                        <a:lnSpc>
                          <a:spcPct val="107000"/>
                        </a:lnSpc>
                        <a:spcBef>
                          <a:spcPts val="125"/>
                        </a:spcBef>
                        <a:spcAft>
                          <a:spcPts val="0"/>
                        </a:spcAft>
                      </a:pPr>
                      <a:r>
                        <a:rPr lang="en-US" sz="1200">
                          <a:solidFill>
                            <a:schemeClr val="tx1"/>
                          </a:solidFill>
                          <a:effectLst/>
                        </a:rPr>
                        <a:t>Saç Bakımı ve Güzellik</a:t>
                      </a:r>
                      <a:r>
                        <a:rPr lang="en-US" sz="1200" spc="5">
                          <a:solidFill>
                            <a:schemeClr val="tx1"/>
                          </a:solidFill>
                          <a:effectLst/>
                        </a:rPr>
                        <a:t> </a:t>
                      </a:r>
                      <a:r>
                        <a:rPr lang="en-US" sz="1200">
                          <a:solidFill>
                            <a:schemeClr val="tx1"/>
                          </a:solidFill>
                          <a:effectLst/>
                        </a:rPr>
                        <a:t>Hizmetleri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18870682"/>
                  </a:ext>
                </a:extLst>
              </a:tr>
              <a:tr h="167005">
                <a:tc>
                  <a:txBody>
                    <a:bodyPr/>
                    <a:lstStyle/>
                    <a:p>
                      <a:pPr marL="13335">
                        <a:lnSpc>
                          <a:spcPct val="107000"/>
                        </a:lnSpc>
                        <a:spcBef>
                          <a:spcPts val="125"/>
                        </a:spcBef>
                        <a:spcAft>
                          <a:spcPts val="0"/>
                        </a:spcAft>
                      </a:pPr>
                      <a:r>
                        <a:rPr lang="en-US" sz="1200">
                          <a:solidFill>
                            <a:schemeClr val="tx1"/>
                          </a:solidFill>
                          <a:effectLst/>
                        </a:rPr>
                        <a:t>Tıbbi ve Aromatik Bitkiler</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dirty="0">
                          <a:solidFill>
                            <a:schemeClr val="tx1"/>
                          </a:solidFill>
                          <a:effectLst/>
                        </a:rPr>
                        <a:t>TYT</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644641382"/>
                  </a:ext>
                </a:extLst>
              </a:tr>
            </a:tbl>
          </a:graphicData>
        </a:graphic>
      </p:graphicFrame>
    </p:spTree>
    <p:custDataLst>
      <p:tags r:id="rId1"/>
    </p:custDataLst>
    <p:extLst>
      <p:ext uri="{BB962C8B-B14F-4D97-AF65-F5344CB8AC3E}">
        <p14:creationId xmlns:p14="http://schemas.microsoft.com/office/powerpoint/2010/main" val="105315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r>
              <a:rPr lang="tr-TR" altLang="tr-TR" b="1" dirty="0"/>
              <a:t>Güzellik ve Saç Bakım Hizmetleri Alanı</a:t>
            </a: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145494" y="3463054"/>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4251026" y="3159881"/>
            <a:ext cx="2159435" cy="1429191"/>
            <a:chOff x="1929749" y="747482"/>
            <a:chExt cx="2535260" cy="751635"/>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2015497" y="754539"/>
              <a:ext cx="2449512" cy="744578"/>
              <a:chOff x="2015497" y="754539"/>
              <a:chExt cx="2449512" cy="744578"/>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2015497" y="754539"/>
                <a:ext cx="2363763" cy="744578"/>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latin typeface="+mn-lt"/>
                  </a:rPr>
                  <a:t>      </a:t>
                </a:r>
                <a:r>
                  <a:rPr lang="tr-TR" altLang="tr-TR" sz="1200" b="1" dirty="0"/>
                  <a:t>Güzellik ve Saç Bakım Hizmetleri Alanı</a:t>
                </a:r>
              </a:p>
              <a:p>
                <a:pPr algn="ctr" defTabSz="914400" eaLnBrk="1" fontAlgn="auto" hangingPunct="1">
                  <a:spcBef>
                    <a:spcPts val="0"/>
                  </a:spcBef>
                  <a:spcAft>
                    <a:spcPts val="0"/>
                  </a:spcAft>
                  <a:defRPr/>
                </a:pPr>
                <a:r>
                  <a:rPr lang="tr-TR" sz="1200" b="1" dirty="0" smtClean="0">
                    <a:latin typeface="+mn-lt"/>
                  </a:rPr>
                  <a:t>ön </a:t>
                </a:r>
                <a:r>
                  <a:rPr lang="tr-TR" sz="1200" b="1" dirty="0">
                    <a:latin typeface="+mn-lt"/>
                  </a:rPr>
                  <a:t>lisans programını tamamlayanlar dikey geçiş sınavı (DGS) ile </a:t>
                </a:r>
                <a:r>
                  <a:rPr lang="tr-TR" sz="1200" b="1" dirty="0" smtClean="0">
                    <a:latin typeface="+mn-lt"/>
                  </a:rPr>
                  <a:t>tablodaki </a:t>
                </a:r>
                <a:r>
                  <a:rPr lang="tr-TR" sz="1200" b="1" dirty="0">
                    <a:latin typeface="+mn-lt"/>
                  </a:rPr>
                  <a:t>lisans programlarına geçiş </a:t>
                </a:r>
                <a:r>
                  <a:rPr lang="tr-TR" sz="1200" b="1" dirty="0" smtClean="0">
                    <a:latin typeface="+mn-lt"/>
                  </a:rPr>
                  <a:t>yapabilirler.</a:t>
                </a:r>
                <a:endParaRPr kumimoji="0" lang="id-ID" sz="1200" b="1" i="0" u="none" strike="noStrike" kern="0" cap="none" spc="0" normalizeH="0" baseline="0" noProof="0" dirty="0">
                  <a:ln>
                    <a:noFill/>
                  </a:ln>
                  <a:effectLst/>
                  <a:uLnTx/>
                  <a:uFillTx/>
                  <a:latin typeface="+mn-lt"/>
                </a:endParaRPr>
              </a:p>
            </p:txBody>
          </p:sp>
        </p:grpSp>
      </p:gr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833" y="1010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512462" y="810895"/>
            <a:ext cx="4556619"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sp>
        <p:nvSpPr>
          <p:cNvPr id="4" name="Dikdörtgen 3"/>
          <p:cNvSpPr/>
          <p:nvPr/>
        </p:nvSpPr>
        <p:spPr>
          <a:xfrm>
            <a:off x="372841" y="2504472"/>
            <a:ext cx="2545977" cy="1938992"/>
          </a:xfrm>
          <a:prstGeom prst="rect">
            <a:avLst/>
          </a:prstGeom>
        </p:spPr>
        <p:txBody>
          <a:bodyPr wrap="square">
            <a:spAutoFit/>
          </a:bodyPr>
          <a:lstStyle/>
          <a:p>
            <a:pPr algn="just" fontAlgn="b"/>
            <a:r>
              <a:rPr lang="tr-TR" altLang="tr-TR" sz="1200" b="1" dirty="0"/>
              <a:t>Güzellik ve Saç Bakım Hizmetleri </a:t>
            </a:r>
            <a:r>
              <a:rPr lang="tr-TR" altLang="tr-TR" sz="1200" b="1" dirty="0" smtClean="0"/>
              <a:t>Alanı </a:t>
            </a:r>
            <a:r>
              <a:rPr lang="tr-TR" sz="1200" b="1" dirty="0" err="1" smtClean="0">
                <a:solidFill>
                  <a:srgbClr val="000000"/>
                </a:solidFill>
                <a:latin typeface="+mn-lt"/>
              </a:rPr>
              <a:t>önlisans</a:t>
            </a:r>
            <a:r>
              <a:rPr lang="tr-TR" sz="1200" b="1" dirty="0" smtClean="0">
                <a:solidFill>
                  <a:srgbClr val="000000"/>
                </a:solidFill>
                <a:latin typeface="+mn-lt"/>
              </a:rPr>
              <a:t> bölümlerinden </a:t>
            </a:r>
            <a:r>
              <a:rPr lang="tr-TR" sz="1200" b="1" dirty="0">
                <a:solidFill>
                  <a:srgbClr val="000000"/>
                </a:solidFill>
                <a:latin typeface="+mn-lt"/>
              </a:rPr>
              <a:t>mezun olan adaylar DGS ( Dikey Geçiş Sınavı ) ile 4 yıllık bölümlere geçiş yapabilmektedirler. </a:t>
            </a:r>
            <a:r>
              <a:rPr lang="tr-TR" altLang="tr-TR" sz="1200" b="1" dirty="0"/>
              <a:t>Güzellik ve Saç Bakım Hizmetleri </a:t>
            </a:r>
            <a:r>
              <a:rPr lang="tr-TR" altLang="tr-TR" sz="1200" b="1" dirty="0" smtClean="0"/>
              <a:t>Alanı </a:t>
            </a:r>
            <a:r>
              <a:rPr lang="tr-TR" sz="1200" b="1" dirty="0" smtClean="0">
                <a:solidFill>
                  <a:srgbClr val="000000"/>
                </a:solidFill>
                <a:latin typeface="+mn-lt"/>
              </a:rPr>
              <a:t>mezunu </a:t>
            </a:r>
            <a:r>
              <a:rPr lang="tr-TR" sz="1200" b="1" dirty="0">
                <a:solidFill>
                  <a:srgbClr val="000000"/>
                </a:solidFill>
                <a:latin typeface="+mn-lt"/>
              </a:rPr>
              <a:t>olarak adayların DGS ile geçiş yapabileceği 4 yıllık bölümler: </a:t>
            </a:r>
            <a:endParaRPr lang="tr-TR" sz="1200" b="1" dirty="0" smtClean="0">
              <a:solidFill>
                <a:srgbClr val="000000"/>
              </a:solidFill>
              <a:latin typeface="+mn-lt"/>
            </a:endParaRPr>
          </a:p>
          <a:p>
            <a:pPr algn="just" fontAlgn="b"/>
            <a:endParaRPr lang="tr-TR" sz="1200" b="1" dirty="0">
              <a:solidFill>
                <a:srgbClr val="000000"/>
              </a:solidFill>
              <a:latin typeface="+mn-lt"/>
            </a:endParaRPr>
          </a:p>
          <a:p>
            <a:r>
              <a:rPr lang="tr-TR" sz="1200" b="1" dirty="0" smtClean="0"/>
              <a:t>Kimya</a:t>
            </a:r>
            <a:r>
              <a:rPr lang="en-US" sz="1200" b="1" dirty="0" smtClean="0">
                <a:latin typeface="+mn-lt"/>
              </a:rPr>
              <a:t> </a:t>
            </a:r>
            <a:endParaRPr lang="tr-TR" sz="1200" dirty="0">
              <a:latin typeface="+mn-lt"/>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841" y="701963"/>
            <a:ext cx="2404733" cy="1985818"/>
          </a:xfrm>
          <a:prstGeom prst="rect">
            <a:avLst/>
          </a:prstGeom>
        </p:spPr>
      </p:pic>
    </p:spTree>
    <p:custDataLst>
      <p:tags r:id="rId1"/>
    </p:custDataLst>
    <p:extLst>
      <p:ext uri="{BB962C8B-B14F-4D97-AF65-F5344CB8AC3E}">
        <p14:creationId xmlns:p14="http://schemas.microsoft.com/office/powerpoint/2010/main" val="54938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b="1" dirty="0"/>
              <a:t>Gıda Teknolojisi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51928" y="3286808"/>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smtClean="0">
                <a:solidFill>
                  <a:srgbClr val="00B050"/>
                </a:solidFill>
                <a:effectLst>
                  <a:outerShdw blurRad="38100" dist="38100" dir="2700000" algn="tl">
                    <a:srgbClr val="000000">
                      <a:alpha val="43137"/>
                    </a:srgbClr>
                  </a:outerShdw>
                </a:effectLst>
                <a:latin typeface="ubuntu"/>
              </a:rPr>
              <a:t>Hafsa Sultan M.T.A.L</a:t>
            </a:r>
            <a:endParaRPr lang="id-ID" sz="2400" b="1" dirty="0">
              <a:solidFill>
                <a:srgbClr val="00B050"/>
              </a:solidFill>
              <a:effectLst>
                <a:outerShdw blurRad="38100" dist="38100" dir="2700000" algn="tl">
                  <a:srgbClr val="000000">
                    <a:alpha val="43137"/>
                  </a:srgbClr>
                </a:outerShdw>
              </a:effectLst>
              <a:latin typeface="ubuntu"/>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47600F09-3738-49FE-B6F2-24FFCA6AD975}"/>
              </a:ext>
            </a:extLst>
          </p:cNvPr>
          <p:cNvSpPr txBox="1"/>
          <p:nvPr/>
        </p:nvSpPr>
        <p:spPr>
          <a:xfrm>
            <a:off x="5847685" y="3318655"/>
            <a:ext cx="2857043"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altLang="tr-TR" sz="1400" b="1" dirty="0" smtClean="0">
                <a:solidFill>
                  <a:srgbClr val="FF0000"/>
                </a:solidFill>
              </a:rPr>
              <a:t>Gıda Kontrol</a:t>
            </a:r>
            <a:endParaRPr lang="tr-TR" altLang="tr-TR" sz="1400" dirty="0"/>
          </a:p>
        </p:txBody>
      </p:sp>
      <p:sp>
        <p:nvSpPr>
          <p:cNvPr id="46" name="Freeform 32">
            <a:extLst>
              <a:ext uri="{FF2B5EF4-FFF2-40B4-BE49-F238E27FC236}">
                <a16:creationId xmlns:a16="http://schemas.microsoft.com/office/drawing/2014/main" id="{74444165-31B0-4DE4-82A7-F22CFCD1183F}"/>
              </a:ext>
            </a:extLst>
          </p:cNvPr>
          <p:cNvSpPr>
            <a:spLocks/>
          </p:cNvSpPr>
          <p:nvPr/>
        </p:nvSpPr>
        <p:spPr bwMode="auto">
          <a:xfrm>
            <a:off x="3545009" y="3524261"/>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2"/>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316105" y="4245040"/>
              <a:ext cx="2583235" cy="483153"/>
            </a:xfrm>
            <a:prstGeom prst="rect">
              <a:avLst/>
            </a:prstGeom>
            <a:noFill/>
          </p:spPr>
          <p:txBody>
            <a:bodyPr wrap="square" rtlCol="0">
              <a:spAutoFit/>
            </a:bodyPr>
            <a:lstStyle/>
            <a:p>
              <a:pPr algn="ctr"/>
              <a:r>
                <a:rPr lang="tr-TR" altLang="tr-TR" sz="1800" b="1" dirty="0"/>
                <a:t>Gıda Teknolojisi Alanı</a:t>
              </a: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27241" y="2196594"/>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86558" y="1174205"/>
            <a:ext cx="2695324" cy="2086069"/>
          </a:xfrm>
          <a:prstGeom prst="rect">
            <a:avLst/>
          </a:prstGeom>
        </p:spPr>
      </p:pic>
    </p:spTree>
    <p:custDataLst>
      <p:tags r:id="rId1"/>
    </p:custDataLst>
    <p:extLst>
      <p:ext uri="{BB962C8B-B14F-4D97-AF65-F5344CB8AC3E}">
        <p14:creationId xmlns:p14="http://schemas.microsoft.com/office/powerpoint/2010/main" val="102346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p:tgtEl>
                                          <p:spTgt spid="38"/>
                                        </p:tgtEl>
                                        <p:attrNameLst>
                                          <p:attrName>ppt_x</p:attrName>
                                        </p:attrNameLst>
                                      </p:cBhvr>
                                      <p:tavLst>
                                        <p:tav tm="0">
                                          <p:val>
                                            <p:strVal val="#ppt_x-#ppt_w*1.125000"/>
                                          </p:val>
                                        </p:tav>
                                        <p:tav tm="100000">
                                          <p:val>
                                            <p:strVal val="#ppt_x"/>
                                          </p:val>
                                        </p:tav>
                                      </p:tavLst>
                                    </p:anim>
                                    <p:animEffect transition="in" filter="wipe(right)">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par>
                                <p:cTn id="26" presetID="47"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anim calcmode="lin" valueType="num">
                                      <p:cBhvr>
                                        <p:cTn id="29" dur="750" fill="hold"/>
                                        <p:tgtEl>
                                          <p:spTgt spid="25"/>
                                        </p:tgtEl>
                                        <p:attrNameLst>
                                          <p:attrName>ppt_x</p:attrName>
                                        </p:attrNameLst>
                                      </p:cBhvr>
                                      <p:tavLst>
                                        <p:tav tm="0">
                                          <p:val>
                                            <p:strVal val="#ppt_x"/>
                                          </p:val>
                                        </p:tav>
                                        <p:tav tm="100000">
                                          <p:val>
                                            <p:strVal val="#ppt_x"/>
                                          </p:val>
                                        </p:tav>
                                      </p:tavLst>
                                    </p:anim>
                                    <p:anim calcmode="lin" valueType="num">
                                      <p:cBhvr>
                                        <p:cTn id="30" dur="75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750"/>
                                        <p:tgtEl>
                                          <p:spTgt spid="51"/>
                                        </p:tgtEl>
                                      </p:cBhvr>
                                    </p:animEffect>
                                    <p:anim calcmode="lin" valueType="num">
                                      <p:cBhvr>
                                        <p:cTn id="39" dur="750" fill="hold"/>
                                        <p:tgtEl>
                                          <p:spTgt spid="51"/>
                                        </p:tgtEl>
                                        <p:attrNameLst>
                                          <p:attrName>ppt_x</p:attrName>
                                        </p:attrNameLst>
                                      </p:cBhvr>
                                      <p:tavLst>
                                        <p:tav tm="0">
                                          <p:val>
                                            <p:strVal val="#ppt_x"/>
                                          </p:val>
                                        </p:tav>
                                        <p:tav tm="100000">
                                          <p:val>
                                            <p:strVal val="#ppt_x"/>
                                          </p:val>
                                        </p:tav>
                                      </p:tavLst>
                                    </p:anim>
                                    <p:anim calcmode="lin" valueType="num">
                                      <p:cBhvr>
                                        <p:cTn id="40"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8" grpId="0" animBg="1"/>
      <p:bldP spid="42" grpId="0"/>
      <p:bldP spid="4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sz="5400" b="1" dirty="0"/>
              <a:t>Gıda Teknolojisi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3570208"/>
          </a:xfrm>
          <a:prstGeom prst="rect">
            <a:avLst/>
          </a:prstGeom>
        </p:spPr>
        <p:txBody>
          <a:bodyPr wrap="square">
            <a:spAutoFit/>
          </a:bodyPr>
          <a:lstStyle/>
          <a:p>
            <a:pPr algn="just"/>
            <a:r>
              <a:rPr lang="tr-TR" altLang="tr-TR" sz="1200" b="1" dirty="0" smtClean="0"/>
              <a:t>Gıda </a:t>
            </a:r>
            <a:r>
              <a:rPr lang="tr-TR" altLang="tr-TR" sz="1200" b="1" dirty="0"/>
              <a:t>Teknolojisi Alanı</a:t>
            </a:r>
          </a:p>
          <a:p>
            <a:pPr algn="just"/>
            <a:r>
              <a:rPr lang="tr-TR" dirty="0"/>
              <a:t>Gıda teknolojisi alanı, modern teknolojileri uygulayarak tarım ve hayvancılığa dayalı ham maddeleri işleyen; duyusal, fiziksel, kimyasal, mikrobiyolojik yönden gıda kontrol hizmetlerini gerçekleştirerek tüketime uygun gıda maddeleri üreten ve insan beslenmesine sunan bir teknoloji dalıdır</a:t>
            </a:r>
            <a:r>
              <a:rPr lang="tr-TR" dirty="0" smtClean="0"/>
              <a:t>.</a:t>
            </a:r>
            <a:r>
              <a:rPr lang="tr-TR" dirty="0"/>
              <a:t> Gıda Teknolojisi alanı altında yer alan mesleklerde, sektörün ihtiyaçları, Türk Gıda Mevzuatına uygun üretim yapabilen, bilimsel ve teknolojik gelişmeler doğrultusunda gerekli olan mesleki yeterlikleri kazanmış nitelikli meslek elemanları yetiştirmek amaçlanmaktadır</a:t>
            </a:r>
            <a:r>
              <a:rPr lang="tr-TR" dirty="0" smtClean="0"/>
              <a:t>.</a:t>
            </a:r>
          </a:p>
          <a:p>
            <a:pPr algn="just"/>
            <a:r>
              <a:rPr lang="tr-TR" altLang="tr-TR" sz="1200" dirty="0" smtClean="0"/>
              <a:t>Bu </a:t>
            </a:r>
            <a:r>
              <a:rPr lang="tr-TR" altLang="tr-TR" sz="1200" dirty="0"/>
              <a:t>Alanda Yer Alan Dal Programları </a:t>
            </a:r>
          </a:p>
          <a:p>
            <a:pPr algn="just"/>
            <a:r>
              <a:rPr lang="tr-TR" altLang="tr-TR" sz="1200" b="1" dirty="0">
                <a:solidFill>
                  <a:srgbClr val="FF0000"/>
                </a:solidFill>
              </a:rPr>
              <a:t>Gıda kontrol</a:t>
            </a:r>
            <a:r>
              <a:rPr lang="tr-TR" altLang="tr-TR" sz="1200" dirty="0"/>
              <a:t>, </a:t>
            </a:r>
          </a:p>
          <a:p>
            <a:pPr algn="just"/>
            <a:r>
              <a:rPr lang="tr-TR" altLang="tr-TR" sz="1200" dirty="0"/>
              <a:t>Süt işleme, </a:t>
            </a:r>
          </a:p>
          <a:p>
            <a:pPr algn="just"/>
            <a:r>
              <a:rPr lang="tr-TR" altLang="tr-TR" sz="1200" dirty="0"/>
              <a:t>Sebze ve meyve işleme, </a:t>
            </a:r>
          </a:p>
          <a:p>
            <a:pPr algn="just"/>
            <a:r>
              <a:rPr lang="tr-TR" altLang="tr-TR" sz="1200" dirty="0"/>
              <a:t>Hububat işleme, </a:t>
            </a:r>
          </a:p>
          <a:p>
            <a:pPr algn="just"/>
            <a:r>
              <a:rPr lang="tr-TR" altLang="tr-TR" sz="1200" dirty="0"/>
              <a:t>Zeytin işleme, </a:t>
            </a:r>
          </a:p>
          <a:p>
            <a:pPr algn="just"/>
            <a:r>
              <a:rPr lang="tr-TR" altLang="tr-TR" sz="1200" dirty="0"/>
              <a:t>Çay üretimi ve işleme dallarında eğitim verilmektedir. </a:t>
            </a:r>
          </a:p>
        </p:txBody>
      </p:sp>
    </p:spTree>
    <p:custDataLst>
      <p:tags r:id="rId1"/>
    </p:custDataLst>
    <p:extLst>
      <p:ext uri="{BB962C8B-B14F-4D97-AF65-F5344CB8AC3E}">
        <p14:creationId xmlns:p14="http://schemas.microsoft.com/office/powerpoint/2010/main" val="71583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b="1" dirty="0"/>
              <a:t>Gıda Teknolojisi Alanı</a:t>
            </a:r>
          </a:p>
        </p:txBody>
      </p:sp>
      <p:sp>
        <p:nvSpPr>
          <p:cNvPr id="10" name="Right Arrow 90">
            <a:extLst>
              <a:ext uri="{FF2B5EF4-FFF2-40B4-BE49-F238E27FC236}">
                <a16:creationId xmlns:a16="http://schemas.microsoft.com/office/drawing/2014/main" id="{19046930-95D5-476B-B84C-0839312CDD0E}"/>
              </a:ext>
            </a:extLst>
          </p:cNvPr>
          <p:cNvSpPr/>
          <p:nvPr/>
        </p:nvSpPr>
        <p:spPr>
          <a:xfrm>
            <a:off x="3772322" y="3504271"/>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174421" y="3718668"/>
            <a:ext cx="3850991" cy="806657"/>
            <a:chOff x="4650361" y="592619"/>
            <a:chExt cx="2681439" cy="9655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334375"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650361" y="633006"/>
              <a:ext cx="2647373" cy="925122"/>
              <a:chOff x="4650361" y="633006"/>
              <a:chExt cx="2647373" cy="925122"/>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650361" y="674003"/>
                <a:ext cx="2602797" cy="884125"/>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2 Yıllık ( </a:t>
                </a:r>
                <a:r>
                  <a:rPr lang="tr-TR" sz="1400" b="1" dirty="0" err="1" smtClean="0">
                    <a:solidFill>
                      <a:schemeClr val="bg1"/>
                    </a:solidFill>
                    <a:latin typeface="ubuntu"/>
                  </a:rPr>
                  <a:t>Önlisans</a:t>
                </a:r>
                <a:r>
                  <a:rPr lang="tr-TR" sz="1400" b="1" dirty="0" smtClean="0">
                    <a:solidFill>
                      <a:schemeClr val="bg1"/>
                    </a:solidFill>
                    <a:latin typeface="ubuntu"/>
                  </a:rPr>
                  <a:t> )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1" y="2973447"/>
            <a:ext cx="3514163" cy="656693"/>
            <a:chOff x="2282985" y="4213225"/>
            <a:chExt cx="2648517"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BÖLÜMLER</a:t>
            </a:r>
            <a:endParaRPr kumimoji="0" lang="en-US" sz="60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674917" y="2499282"/>
            <a:ext cx="2159275" cy="2804429"/>
          </a:xfrm>
          <a:prstGeom prst="rect">
            <a:avLst/>
          </a:prstGeom>
        </p:spPr>
      </p:pic>
      <p:sp>
        <p:nvSpPr>
          <p:cNvPr id="21" name="TextBox 30">
            <a:extLst>
              <a:ext uri="{FF2B5EF4-FFF2-40B4-BE49-F238E27FC236}">
                <a16:creationId xmlns:a16="http://schemas.microsoft.com/office/drawing/2014/main" id="{BBCD1B50-35A7-49F9-B0C6-D86BEDE7AB8F}"/>
              </a:ext>
            </a:extLst>
          </p:cNvPr>
          <p:cNvSpPr txBox="1"/>
          <p:nvPr/>
        </p:nvSpPr>
        <p:spPr>
          <a:xfrm>
            <a:off x="161366" y="3084381"/>
            <a:ext cx="3498013" cy="338554"/>
          </a:xfrm>
          <a:prstGeom prst="rect">
            <a:avLst/>
          </a:prstGeom>
          <a:noFill/>
        </p:spPr>
        <p:txBody>
          <a:bodyPr wrap="square" rtlCol="0">
            <a:spAutoFit/>
          </a:bodyPr>
          <a:lstStyle/>
          <a:p>
            <a:pPr algn="ctr"/>
            <a:r>
              <a:rPr lang="tr-TR" altLang="tr-TR" sz="1600" b="1" dirty="0"/>
              <a:t>Gıda Teknolojisi Alanı</a:t>
            </a:r>
          </a:p>
        </p:txBody>
      </p:sp>
      <p:graphicFrame>
        <p:nvGraphicFramePr>
          <p:cNvPr id="4" name="Tablo 3"/>
          <p:cNvGraphicFramePr>
            <a:graphicFrameLocks noGrp="1"/>
          </p:cNvGraphicFramePr>
          <p:nvPr>
            <p:extLst>
              <p:ext uri="{D42A27DB-BD31-4B8C-83A1-F6EECF244321}">
                <p14:modId xmlns:p14="http://schemas.microsoft.com/office/powerpoint/2010/main" val="3465639138"/>
              </p:ext>
            </p:extLst>
          </p:nvPr>
        </p:nvGraphicFramePr>
        <p:xfrm>
          <a:off x="5220530" y="1017270"/>
          <a:ext cx="3733301" cy="4108972"/>
        </p:xfrm>
        <a:graphic>
          <a:graphicData uri="http://schemas.openxmlformats.org/drawingml/2006/table">
            <a:tbl>
              <a:tblPr firstRow="1" firstCol="1" lastRow="1" lastCol="1" bandRow="1" bandCol="1">
                <a:tableStyleId>{5C22544A-7EE6-4342-B048-85BDC9FD1C3A}</a:tableStyleId>
              </a:tblPr>
              <a:tblGrid>
                <a:gridCol w="2462223">
                  <a:extLst>
                    <a:ext uri="{9D8B030D-6E8A-4147-A177-3AD203B41FA5}">
                      <a16:colId xmlns:a16="http://schemas.microsoft.com/office/drawing/2014/main" val="2694003224"/>
                    </a:ext>
                  </a:extLst>
                </a:gridCol>
                <a:gridCol w="1271078">
                  <a:extLst>
                    <a:ext uri="{9D8B030D-6E8A-4147-A177-3AD203B41FA5}">
                      <a16:colId xmlns:a16="http://schemas.microsoft.com/office/drawing/2014/main" val="2978288444"/>
                    </a:ext>
                  </a:extLst>
                </a:gridCol>
              </a:tblGrid>
              <a:tr h="71944">
                <a:tc>
                  <a:txBody>
                    <a:bodyPr/>
                    <a:lstStyle/>
                    <a:p>
                      <a:pPr marL="13335">
                        <a:lnSpc>
                          <a:spcPct val="107000"/>
                        </a:lnSpc>
                        <a:spcBef>
                          <a:spcPts val="125"/>
                        </a:spcBef>
                        <a:spcAft>
                          <a:spcPts val="0"/>
                        </a:spcAft>
                      </a:pPr>
                      <a:r>
                        <a:rPr lang="en-US" sz="900">
                          <a:solidFill>
                            <a:schemeClr val="tx1"/>
                          </a:solidFill>
                          <a:effectLst/>
                        </a:rPr>
                        <a:t>Arıcılık</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36102268"/>
                  </a:ext>
                </a:extLst>
              </a:tr>
              <a:tr h="71944">
                <a:tc>
                  <a:txBody>
                    <a:bodyPr/>
                    <a:lstStyle/>
                    <a:p>
                      <a:pPr marL="13335">
                        <a:lnSpc>
                          <a:spcPct val="107000"/>
                        </a:lnSpc>
                        <a:spcBef>
                          <a:spcPts val="125"/>
                        </a:spcBef>
                        <a:spcAft>
                          <a:spcPts val="0"/>
                        </a:spcAft>
                      </a:pPr>
                      <a:r>
                        <a:rPr lang="en-US" sz="900">
                          <a:solidFill>
                            <a:schemeClr val="tx1"/>
                          </a:solidFill>
                          <a:effectLst/>
                        </a:rPr>
                        <a:t>Aşçılık</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582768951"/>
                  </a:ext>
                </a:extLst>
              </a:tr>
              <a:tr h="71944">
                <a:tc>
                  <a:txBody>
                    <a:bodyPr/>
                    <a:lstStyle/>
                    <a:p>
                      <a:pPr marL="13335">
                        <a:lnSpc>
                          <a:spcPct val="107000"/>
                        </a:lnSpc>
                        <a:spcBef>
                          <a:spcPts val="125"/>
                        </a:spcBef>
                        <a:spcAft>
                          <a:spcPts val="0"/>
                        </a:spcAft>
                      </a:pPr>
                      <a:r>
                        <a:rPr lang="en-US" sz="900">
                          <a:solidFill>
                            <a:schemeClr val="tx1"/>
                          </a:solidFill>
                          <a:effectLst/>
                        </a:rPr>
                        <a:t>Bağcılık</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413838723"/>
                  </a:ext>
                </a:extLst>
              </a:tr>
              <a:tr h="71944">
                <a:tc>
                  <a:txBody>
                    <a:bodyPr/>
                    <a:lstStyle/>
                    <a:p>
                      <a:pPr marL="13335">
                        <a:lnSpc>
                          <a:spcPct val="107000"/>
                        </a:lnSpc>
                        <a:spcBef>
                          <a:spcPts val="125"/>
                        </a:spcBef>
                        <a:spcAft>
                          <a:spcPts val="0"/>
                        </a:spcAft>
                      </a:pPr>
                      <a:r>
                        <a:rPr lang="en-US" sz="900">
                          <a:solidFill>
                            <a:schemeClr val="tx1"/>
                          </a:solidFill>
                          <a:effectLst/>
                        </a:rPr>
                        <a:t>Bahçe Tarımı</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135218985"/>
                  </a:ext>
                </a:extLst>
              </a:tr>
              <a:tr h="71944">
                <a:tc>
                  <a:txBody>
                    <a:bodyPr/>
                    <a:lstStyle/>
                    <a:p>
                      <a:pPr marL="13335">
                        <a:lnSpc>
                          <a:spcPct val="107000"/>
                        </a:lnSpc>
                        <a:spcBef>
                          <a:spcPts val="125"/>
                        </a:spcBef>
                        <a:spcAft>
                          <a:spcPts val="0"/>
                        </a:spcAft>
                      </a:pPr>
                      <a:r>
                        <a:rPr lang="en-US" sz="900">
                          <a:solidFill>
                            <a:schemeClr val="tx1"/>
                          </a:solidFill>
                          <a:effectLst/>
                        </a:rPr>
                        <a:t>Bitki Koruma</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242735813"/>
                  </a:ext>
                </a:extLst>
              </a:tr>
              <a:tr h="71944">
                <a:tc>
                  <a:txBody>
                    <a:bodyPr/>
                    <a:lstStyle/>
                    <a:p>
                      <a:pPr marL="13335">
                        <a:lnSpc>
                          <a:spcPct val="107000"/>
                        </a:lnSpc>
                        <a:spcBef>
                          <a:spcPts val="125"/>
                        </a:spcBef>
                        <a:spcAft>
                          <a:spcPts val="0"/>
                        </a:spcAft>
                      </a:pPr>
                      <a:r>
                        <a:rPr lang="en-US" sz="900">
                          <a:solidFill>
                            <a:schemeClr val="tx1"/>
                          </a:solidFill>
                          <a:effectLst/>
                        </a:rPr>
                        <a:t>Çay Tarımı ve İşleme 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627812754"/>
                  </a:ext>
                </a:extLst>
              </a:tr>
              <a:tr h="71944">
                <a:tc>
                  <a:txBody>
                    <a:bodyPr/>
                    <a:lstStyle/>
                    <a:p>
                      <a:pPr marL="13335">
                        <a:lnSpc>
                          <a:spcPct val="107000"/>
                        </a:lnSpc>
                        <a:spcBef>
                          <a:spcPts val="125"/>
                        </a:spcBef>
                        <a:spcAft>
                          <a:spcPts val="0"/>
                        </a:spcAft>
                      </a:pPr>
                      <a:r>
                        <a:rPr lang="en-US" sz="900">
                          <a:solidFill>
                            <a:schemeClr val="tx1"/>
                          </a:solidFill>
                          <a:effectLst/>
                        </a:rPr>
                        <a:t>Çim Alan Tesisi ve Yönetimi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820948475"/>
                  </a:ext>
                </a:extLst>
              </a:tr>
              <a:tr h="71944">
                <a:tc>
                  <a:txBody>
                    <a:bodyPr/>
                    <a:lstStyle/>
                    <a:p>
                      <a:pPr marL="13335">
                        <a:lnSpc>
                          <a:spcPct val="107000"/>
                        </a:lnSpc>
                        <a:spcBef>
                          <a:spcPts val="125"/>
                        </a:spcBef>
                        <a:spcAft>
                          <a:spcPts val="0"/>
                        </a:spcAft>
                      </a:pPr>
                      <a:r>
                        <a:rPr lang="en-US" sz="900">
                          <a:solidFill>
                            <a:schemeClr val="tx1"/>
                          </a:solidFill>
                          <a:effectLst/>
                        </a:rPr>
                        <a:t>Et</a:t>
                      </a:r>
                      <a:r>
                        <a:rPr lang="en-US" sz="900" spc="5">
                          <a:solidFill>
                            <a:schemeClr val="tx1"/>
                          </a:solidFill>
                          <a:effectLst/>
                        </a:rPr>
                        <a:t> </a:t>
                      </a:r>
                      <a:r>
                        <a:rPr lang="en-US" sz="900">
                          <a:solidFill>
                            <a:schemeClr val="tx1"/>
                          </a:solidFill>
                          <a:effectLst/>
                        </a:rPr>
                        <a:t>ve Ürünleri</a:t>
                      </a:r>
                      <a:r>
                        <a:rPr lang="en-US" sz="900" spc="5">
                          <a:solidFill>
                            <a:schemeClr val="tx1"/>
                          </a:solidFill>
                          <a:effectLst/>
                        </a:rPr>
                        <a:t> </a:t>
                      </a:r>
                      <a:r>
                        <a:rPr lang="en-US" sz="900">
                          <a:solidFill>
                            <a:schemeClr val="tx1"/>
                          </a:solidFill>
                          <a:effectLst/>
                        </a:rPr>
                        <a:t>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014472136"/>
                  </a:ext>
                </a:extLst>
              </a:tr>
              <a:tr h="71944">
                <a:tc>
                  <a:txBody>
                    <a:bodyPr/>
                    <a:lstStyle/>
                    <a:p>
                      <a:pPr marL="13335">
                        <a:lnSpc>
                          <a:spcPct val="107000"/>
                        </a:lnSpc>
                        <a:spcBef>
                          <a:spcPts val="125"/>
                        </a:spcBef>
                        <a:spcAft>
                          <a:spcPts val="0"/>
                        </a:spcAft>
                      </a:pPr>
                      <a:r>
                        <a:rPr lang="en-US" sz="900">
                          <a:solidFill>
                            <a:schemeClr val="tx1"/>
                          </a:solidFill>
                          <a:effectLst/>
                        </a:rPr>
                        <a:t>Fındık Eksperliği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453287730"/>
                  </a:ext>
                </a:extLst>
              </a:tr>
              <a:tr h="71944">
                <a:tc>
                  <a:txBody>
                    <a:bodyPr/>
                    <a:lstStyle/>
                    <a:p>
                      <a:pPr marL="13335">
                        <a:lnSpc>
                          <a:spcPct val="107000"/>
                        </a:lnSpc>
                        <a:spcBef>
                          <a:spcPts val="125"/>
                        </a:spcBef>
                        <a:spcAft>
                          <a:spcPts val="0"/>
                        </a:spcAft>
                      </a:pPr>
                      <a:r>
                        <a:rPr lang="en-US" sz="900">
                          <a:solidFill>
                            <a:schemeClr val="tx1"/>
                          </a:solidFill>
                          <a:effectLst/>
                        </a:rPr>
                        <a:t>Fidan Yetiştiriciliği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319811884"/>
                  </a:ext>
                </a:extLst>
              </a:tr>
              <a:tr h="71944">
                <a:tc>
                  <a:txBody>
                    <a:bodyPr/>
                    <a:lstStyle/>
                    <a:p>
                      <a:pPr marL="13335">
                        <a:lnSpc>
                          <a:spcPct val="107000"/>
                        </a:lnSpc>
                        <a:spcBef>
                          <a:spcPts val="125"/>
                        </a:spcBef>
                        <a:spcAft>
                          <a:spcPts val="0"/>
                        </a:spcAft>
                      </a:pPr>
                      <a:r>
                        <a:rPr lang="en-US" sz="900">
                          <a:solidFill>
                            <a:schemeClr val="tx1"/>
                          </a:solidFill>
                          <a:effectLst/>
                        </a:rPr>
                        <a:t>Gıda Kalite Kontrolü</a:t>
                      </a:r>
                      <a:r>
                        <a:rPr lang="en-US" sz="900" spc="5">
                          <a:solidFill>
                            <a:schemeClr val="tx1"/>
                          </a:solidFill>
                          <a:effectLst/>
                        </a:rPr>
                        <a:t> </a:t>
                      </a:r>
                      <a:r>
                        <a:rPr lang="en-US" sz="900">
                          <a:solidFill>
                            <a:schemeClr val="tx1"/>
                          </a:solidFill>
                          <a:effectLst/>
                        </a:rPr>
                        <a:t>ve Analizi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455753941"/>
                  </a:ext>
                </a:extLst>
              </a:tr>
              <a:tr h="71944">
                <a:tc>
                  <a:txBody>
                    <a:bodyPr/>
                    <a:lstStyle/>
                    <a:p>
                      <a:pPr marL="13335">
                        <a:lnSpc>
                          <a:spcPct val="107000"/>
                        </a:lnSpc>
                        <a:spcBef>
                          <a:spcPts val="125"/>
                        </a:spcBef>
                        <a:spcAft>
                          <a:spcPts val="0"/>
                        </a:spcAft>
                      </a:pPr>
                      <a:r>
                        <a:rPr lang="en-US" sz="900">
                          <a:solidFill>
                            <a:schemeClr val="tx1"/>
                          </a:solidFill>
                          <a:effectLst/>
                        </a:rPr>
                        <a:t>Gıda 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171545504"/>
                  </a:ext>
                </a:extLst>
              </a:tr>
              <a:tr h="71944">
                <a:tc>
                  <a:txBody>
                    <a:bodyPr/>
                    <a:lstStyle/>
                    <a:p>
                      <a:pPr marL="13335">
                        <a:lnSpc>
                          <a:spcPct val="107000"/>
                        </a:lnSpc>
                        <a:spcBef>
                          <a:spcPts val="125"/>
                        </a:spcBef>
                        <a:spcAft>
                          <a:spcPts val="0"/>
                        </a:spcAft>
                      </a:pPr>
                      <a:r>
                        <a:rPr lang="en-US" sz="900">
                          <a:solidFill>
                            <a:schemeClr val="tx1"/>
                          </a:solidFill>
                          <a:effectLst/>
                        </a:rPr>
                        <a:t>İkram Hizmetleri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006115750"/>
                  </a:ext>
                </a:extLst>
              </a:tr>
              <a:tr h="71944">
                <a:tc>
                  <a:txBody>
                    <a:bodyPr/>
                    <a:lstStyle/>
                    <a:p>
                      <a:pPr marL="13335">
                        <a:lnSpc>
                          <a:spcPct val="107000"/>
                        </a:lnSpc>
                        <a:spcBef>
                          <a:spcPts val="125"/>
                        </a:spcBef>
                        <a:spcAft>
                          <a:spcPts val="0"/>
                        </a:spcAft>
                      </a:pPr>
                      <a:r>
                        <a:rPr lang="en-US" sz="900">
                          <a:solidFill>
                            <a:schemeClr val="tx1"/>
                          </a:solidFill>
                          <a:effectLst/>
                        </a:rPr>
                        <a:t>Kümes Hayvanları</a:t>
                      </a:r>
                      <a:r>
                        <a:rPr lang="en-US" sz="900" spc="5">
                          <a:solidFill>
                            <a:schemeClr val="tx1"/>
                          </a:solidFill>
                          <a:effectLst/>
                        </a:rPr>
                        <a:t> </a:t>
                      </a:r>
                      <a:r>
                        <a:rPr lang="en-US" sz="900">
                          <a:solidFill>
                            <a:schemeClr val="tx1"/>
                          </a:solidFill>
                          <a:effectLst/>
                        </a:rPr>
                        <a:t>Yetiştiriciliği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185718673"/>
                  </a:ext>
                </a:extLst>
              </a:tr>
              <a:tr h="71944">
                <a:tc>
                  <a:txBody>
                    <a:bodyPr/>
                    <a:lstStyle/>
                    <a:p>
                      <a:pPr marL="13335">
                        <a:lnSpc>
                          <a:spcPct val="107000"/>
                        </a:lnSpc>
                        <a:spcBef>
                          <a:spcPts val="125"/>
                        </a:spcBef>
                        <a:spcAft>
                          <a:spcPts val="0"/>
                        </a:spcAft>
                      </a:pPr>
                      <a:r>
                        <a:rPr lang="en-US" sz="900" dirty="0" err="1">
                          <a:solidFill>
                            <a:schemeClr val="tx1"/>
                          </a:solidFill>
                          <a:effectLst/>
                        </a:rPr>
                        <a:t>Mantarcılık</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889684054"/>
                  </a:ext>
                </a:extLst>
              </a:tr>
              <a:tr h="71944">
                <a:tc>
                  <a:txBody>
                    <a:bodyPr/>
                    <a:lstStyle/>
                    <a:p>
                      <a:pPr marL="13335">
                        <a:lnSpc>
                          <a:spcPct val="107000"/>
                        </a:lnSpc>
                        <a:spcBef>
                          <a:spcPts val="125"/>
                        </a:spcBef>
                        <a:spcAft>
                          <a:spcPts val="0"/>
                        </a:spcAft>
                      </a:pPr>
                      <a:r>
                        <a:rPr lang="en-US" sz="900">
                          <a:solidFill>
                            <a:schemeClr val="tx1"/>
                          </a:solidFill>
                          <a:effectLst/>
                        </a:rPr>
                        <a:t>Meyve ve Sebze İşleme 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896887581"/>
                  </a:ext>
                </a:extLst>
              </a:tr>
              <a:tr h="71944">
                <a:tc>
                  <a:txBody>
                    <a:bodyPr/>
                    <a:lstStyle/>
                    <a:p>
                      <a:pPr marL="13335">
                        <a:lnSpc>
                          <a:spcPct val="107000"/>
                        </a:lnSpc>
                        <a:spcBef>
                          <a:spcPts val="125"/>
                        </a:spcBef>
                        <a:spcAft>
                          <a:spcPts val="0"/>
                        </a:spcAft>
                      </a:pPr>
                      <a:r>
                        <a:rPr lang="en-US" sz="900">
                          <a:solidFill>
                            <a:schemeClr val="tx1"/>
                          </a:solidFill>
                          <a:effectLst/>
                        </a:rPr>
                        <a:t>Organik Tarım</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668056062"/>
                  </a:ext>
                </a:extLst>
              </a:tr>
              <a:tr h="71944">
                <a:tc>
                  <a:txBody>
                    <a:bodyPr/>
                    <a:lstStyle/>
                    <a:p>
                      <a:pPr marL="13335">
                        <a:lnSpc>
                          <a:spcPct val="107000"/>
                        </a:lnSpc>
                        <a:spcBef>
                          <a:spcPts val="125"/>
                        </a:spcBef>
                        <a:spcAft>
                          <a:spcPts val="0"/>
                        </a:spcAft>
                      </a:pPr>
                      <a:r>
                        <a:rPr lang="en-US" sz="900">
                          <a:solidFill>
                            <a:schemeClr val="tx1"/>
                          </a:solidFill>
                          <a:effectLst/>
                        </a:rPr>
                        <a:t>Ormancılık ve Orman Ürünleri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136708427"/>
                  </a:ext>
                </a:extLst>
              </a:tr>
              <a:tr h="71944">
                <a:tc>
                  <a:txBody>
                    <a:bodyPr/>
                    <a:lstStyle/>
                    <a:p>
                      <a:pPr marL="13335">
                        <a:lnSpc>
                          <a:spcPct val="107000"/>
                        </a:lnSpc>
                        <a:spcBef>
                          <a:spcPts val="125"/>
                        </a:spcBef>
                        <a:spcAft>
                          <a:spcPts val="0"/>
                        </a:spcAft>
                      </a:pPr>
                      <a:r>
                        <a:rPr lang="en-US" sz="900">
                          <a:solidFill>
                            <a:schemeClr val="tx1"/>
                          </a:solidFill>
                          <a:effectLst/>
                        </a:rPr>
                        <a:t>Pastacılık ve Ekmekçilik</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907987542"/>
                  </a:ext>
                </a:extLst>
              </a:tr>
              <a:tr h="71944">
                <a:tc>
                  <a:txBody>
                    <a:bodyPr/>
                    <a:lstStyle/>
                    <a:p>
                      <a:pPr marL="13335">
                        <a:lnSpc>
                          <a:spcPct val="107000"/>
                        </a:lnSpc>
                        <a:spcBef>
                          <a:spcPts val="125"/>
                        </a:spcBef>
                        <a:spcAft>
                          <a:spcPts val="0"/>
                        </a:spcAft>
                      </a:pPr>
                      <a:r>
                        <a:rPr lang="en-US" sz="900">
                          <a:solidFill>
                            <a:schemeClr val="tx1"/>
                          </a:solidFill>
                          <a:effectLst/>
                        </a:rPr>
                        <a:t>Pazarlama</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532660412"/>
                  </a:ext>
                </a:extLst>
              </a:tr>
              <a:tr h="71944">
                <a:tc>
                  <a:txBody>
                    <a:bodyPr/>
                    <a:lstStyle/>
                    <a:p>
                      <a:pPr marL="13335">
                        <a:lnSpc>
                          <a:spcPct val="107000"/>
                        </a:lnSpc>
                        <a:spcBef>
                          <a:spcPts val="125"/>
                        </a:spcBef>
                        <a:spcAft>
                          <a:spcPts val="0"/>
                        </a:spcAft>
                      </a:pPr>
                      <a:r>
                        <a:rPr lang="en-US" sz="900">
                          <a:solidFill>
                            <a:schemeClr val="tx1"/>
                          </a:solidFill>
                          <a:effectLst/>
                        </a:rPr>
                        <a:t>Peyzaj ve Süs Bitkileri</a:t>
                      </a:r>
                      <a:r>
                        <a:rPr lang="en-US" sz="900" spc="5">
                          <a:solidFill>
                            <a:schemeClr val="tx1"/>
                          </a:solidFill>
                          <a:effectLst/>
                        </a:rPr>
                        <a:t> </a:t>
                      </a:r>
                      <a:r>
                        <a:rPr lang="en-US" sz="900">
                          <a:solidFill>
                            <a:schemeClr val="tx1"/>
                          </a:solidFill>
                          <a:effectLst/>
                        </a:rPr>
                        <a:t>Yetiştiriciliği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5900" marR="21590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072315338"/>
                  </a:ext>
                </a:extLst>
              </a:tr>
              <a:tr h="71944">
                <a:tc>
                  <a:txBody>
                    <a:bodyPr/>
                    <a:lstStyle/>
                    <a:p>
                      <a:pPr marL="13335">
                        <a:lnSpc>
                          <a:spcPct val="107000"/>
                        </a:lnSpc>
                        <a:spcBef>
                          <a:spcPts val="125"/>
                        </a:spcBef>
                        <a:spcAft>
                          <a:spcPts val="0"/>
                        </a:spcAft>
                      </a:pPr>
                      <a:r>
                        <a:rPr lang="en-US" sz="900">
                          <a:solidFill>
                            <a:schemeClr val="tx1"/>
                          </a:solidFill>
                          <a:effectLst/>
                        </a:rPr>
                        <a:t>Sağlık Turizmi İşletmeciliği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743705602"/>
                  </a:ext>
                </a:extLst>
              </a:tr>
              <a:tr h="71944">
                <a:tc>
                  <a:txBody>
                    <a:bodyPr/>
                    <a:lstStyle/>
                    <a:p>
                      <a:pPr marL="13335">
                        <a:lnSpc>
                          <a:spcPct val="107000"/>
                        </a:lnSpc>
                        <a:spcBef>
                          <a:spcPts val="125"/>
                        </a:spcBef>
                        <a:spcAft>
                          <a:spcPts val="0"/>
                        </a:spcAft>
                      </a:pPr>
                      <a:r>
                        <a:rPr lang="en-US" sz="900">
                          <a:solidFill>
                            <a:schemeClr val="tx1"/>
                          </a:solidFill>
                          <a:effectLst/>
                        </a:rPr>
                        <a:t>Seracılık</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8440" marR="21844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532478827"/>
                  </a:ext>
                </a:extLst>
              </a:tr>
              <a:tr h="71944">
                <a:tc>
                  <a:txBody>
                    <a:bodyPr/>
                    <a:lstStyle/>
                    <a:p>
                      <a:pPr marL="13335">
                        <a:lnSpc>
                          <a:spcPct val="107000"/>
                        </a:lnSpc>
                        <a:spcBef>
                          <a:spcPts val="125"/>
                        </a:spcBef>
                        <a:spcAft>
                          <a:spcPts val="0"/>
                        </a:spcAft>
                      </a:pPr>
                      <a:r>
                        <a:rPr lang="en-US" sz="900">
                          <a:solidFill>
                            <a:schemeClr val="tx1"/>
                          </a:solidFill>
                          <a:effectLst/>
                        </a:rPr>
                        <a:t>Sulama</a:t>
                      </a:r>
                      <a:r>
                        <a:rPr lang="en-US" sz="900" spc="5">
                          <a:solidFill>
                            <a:schemeClr val="tx1"/>
                          </a:solidFill>
                          <a:effectLst/>
                        </a:rPr>
                        <a:t> </a:t>
                      </a:r>
                      <a:r>
                        <a:rPr lang="en-US" sz="900">
                          <a:solidFill>
                            <a:schemeClr val="tx1"/>
                          </a:solidFill>
                          <a:effectLst/>
                        </a:rPr>
                        <a:t>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815426702"/>
                  </a:ext>
                </a:extLst>
              </a:tr>
              <a:tr h="71944">
                <a:tc>
                  <a:txBody>
                    <a:bodyPr/>
                    <a:lstStyle/>
                    <a:p>
                      <a:pPr marL="13335">
                        <a:lnSpc>
                          <a:spcPct val="107000"/>
                        </a:lnSpc>
                        <a:spcBef>
                          <a:spcPts val="125"/>
                        </a:spcBef>
                        <a:spcAft>
                          <a:spcPts val="0"/>
                        </a:spcAft>
                      </a:pPr>
                      <a:r>
                        <a:rPr lang="en-US" sz="900">
                          <a:solidFill>
                            <a:schemeClr val="tx1"/>
                          </a:solidFill>
                          <a:effectLst/>
                        </a:rPr>
                        <a:t>Su Ürünleri</a:t>
                      </a:r>
                      <a:r>
                        <a:rPr lang="en-US" sz="900" spc="5">
                          <a:solidFill>
                            <a:schemeClr val="tx1"/>
                          </a:solidFill>
                          <a:effectLst/>
                        </a:rPr>
                        <a:t> </a:t>
                      </a:r>
                      <a:r>
                        <a:rPr lang="en-US" sz="900">
                          <a:solidFill>
                            <a:schemeClr val="tx1"/>
                          </a:solidFill>
                          <a:effectLst/>
                        </a:rPr>
                        <a:t>İşleme 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775520838"/>
                  </a:ext>
                </a:extLst>
              </a:tr>
              <a:tr h="71944">
                <a:tc>
                  <a:txBody>
                    <a:bodyPr/>
                    <a:lstStyle/>
                    <a:p>
                      <a:pPr marL="13335">
                        <a:lnSpc>
                          <a:spcPct val="107000"/>
                        </a:lnSpc>
                        <a:spcBef>
                          <a:spcPts val="125"/>
                        </a:spcBef>
                        <a:spcAft>
                          <a:spcPts val="0"/>
                        </a:spcAft>
                      </a:pPr>
                      <a:r>
                        <a:rPr lang="en-US" sz="900">
                          <a:solidFill>
                            <a:schemeClr val="tx1"/>
                          </a:solidFill>
                          <a:effectLst/>
                        </a:rPr>
                        <a:t>Süt ve Besi Hayvancılığı</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892655655"/>
                  </a:ext>
                </a:extLst>
              </a:tr>
              <a:tr h="71944">
                <a:tc>
                  <a:txBody>
                    <a:bodyPr/>
                    <a:lstStyle/>
                    <a:p>
                      <a:pPr marL="13335">
                        <a:lnSpc>
                          <a:spcPct val="107000"/>
                        </a:lnSpc>
                        <a:spcBef>
                          <a:spcPts val="125"/>
                        </a:spcBef>
                        <a:spcAft>
                          <a:spcPts val="0"/>
                        </a:spcAft>
                      </a:pPr>
                      <a:r>
                        <a:rPr lang="en-US" sz="900">
                          <a:solidFill>
                            <a:schemeClr val="tx1"/>
                          </a:solidFill>
                          <a:effectLst/>
                        </a:rPr>
                        <a:t>Süt ve Ürünleri</a:t>
                      </a:r>
                      <a:r>
                        <a:rPr lang="en-US" sz="900" spc="5">
                          <a:solidFill>
                            <a:schemeClr val="tx1"/>
                          </a:solidFill>
                          <a:effectLst/>
                        </a:rPr>
                        <a:t> </a:t>
                      </a:r>
                      <a:r>
                        <a:rPr lang="en-US" sz="900">
                          <a:solidFill>
                            <a:schemeClr val="tx1"/>
                          </a:solidFill>
                          <a:effectLst/>
                        </a:rPr>
                        <a:t>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21728143"/>
                  </a:ext>
                </a:extLst>
              </a:tr>
              <a:tr h="71944">
                <a:tc>
                  <a:txBody>
                    <a:bodyPr/>
                    <a:lstStyle/>
                    <a:p>
                      <a:pPr marL="13335">
                        <a:lnSpc>
                          <a:spcPct val="107000"/>
                        </a:lnSpc>
                        <a:spcBef>
                          <a:spcPts val="125"/>
                        </a:spcBef>
                        <a:spcAft>
                          <a:spcPts val="0"/>
                        </a:spcAft>
                      </a:pPr>
                      <a:r>
                        <a:rPr lang="en-US" sz="900" dirty="0" err="1">
                          <a:solidFill>
                            <a:schemeClr val="tx1"/>
                          </a:solidFill>
                          <a:effectLst/>
                        </a:rPr>
                        <a:t>Laboratuvar</a:t>
                      </a:r>
                      <a:r>
                        <a:rPr lang="en-US" sz="900" spc="5" dirty="0">
                          <a:solidFill>
                            <a:schemeClr val="tx1"/>
                          </a:solidFill>
                          <a:effectLst/>
                        </a:rPr>
                        <a:t> </a:t>
                      </a:r>
                      <a:r>
                        <a:rPr lang="en-US" sz="900" dirty="0" err="1">
                          <a:solidFill>
                            <a:schemeClr val="tx1"/>
                          </a:solidFill>
                          <a:effectLst/>
                        </a:rPr>
                        <a:t>Teknolojisi</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dirty="0">
                          <a:solidFill>
                            <a:schemeClr val="tx1"/>
                          </a:solidFill>
                          <a:effectLst/>
                        </a:rPr>
                        <a:t>TYT</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784587883"/>
                  </a:ext>
                </a:extLst>
              </a:tr>
            </a:tbl>
          </a:graphicData>
        </a:graphic>
      </p:graphicFrame>
    </p:spTree>
    <p:custDataLst>
      <p:tags r:id="rId1"/>
    </p:custDataLst>
    <p:extLst>
      <p:ext uri="{BB962C8B-B14F-4D97-AF65-F5344CB8AC3E}">
        <p14:creationId xmlns:p14="http://schemas.microsoft.com/office/powerpoint/2010/main" val="388625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b="1" dirty="0"/>
              <a:t>Gıda Teknolojisi Alanı</a:t>
            </a:r>
          </a:p>
        </p:txBody>
      </p:sp>
      <p:sp>
        <p:nvSpPr>
          <p:cNvPr id="10" name="Right Arrow 90">
            <a:extLst>
              <a:ext uri="{FF2B5EF4-FFF2-40B4-BE49-F238E27FC236}">
                <a16:creationId xmlns:a16="http://schemas.microsoft.com/office/drawing/2014/main" id="{19046930-95D5-476B-B84C-0839312CDD0E}"/>
              </a:ext>
            </a:extLst>
          </p:cNvPr>
          <p:cNvSpPr/>
          <p:nvPr/>
        </p:nvSpPr>
        <p:spPr>
          <a:xfrm>
            <a:off x="3772322" y="3504271"/>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174421" y="3718668"/>
            <a:ext cx="3850991" cy="806657"/>
            <a:chOff x="4650361" y="592619"/>
            <a:chExt cx="2681439" cy="9655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334375"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650361" y="633006"/>
              <a:ext cx="2647373" cy="925122"/>
              <a:chOff x="4650361" y="633006"/>
              <a:chExt cx="2647373" cy="925122"/>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650361" y="674003"/>
                <a:ext cx="2602797" cy="884125"/>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2 Yıllık ( </a:t>
                </a:r>
                <a:r>
                  <a:rPr lang="tr-TR" sz="1400" b="1" dirty="0" err="1" smtClean="0">
                    <a:solidFill>
                      <a:schemeClr val="bg1"/>
                    </a:solidFill>
                    <a:latin typeface="ubuntu"/>
                  </a:rPr>
                  <a:t>Önlisans</a:t>
                </a:r>
                <a:r>
                  <a:rPr lang="tr-TR" sz="1400" b="1" dirty="0" smtClean="0">
                    <a:solidFill>
                      <a:schemeClr val="bg1"/>
                    </a:solidFill>
                    <a:latin typeface="ubuntu"/>
                  </a:rPr>
                  <a:t> )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1" y="2973447"/>
            <a:ext cx="3514163" cy="656693"/>
            <a:chOff x="2282985" y="4213225"/>
            <a:chExt cx="2648517"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BÖLÜMLER</a:t>
            </a:r>
            <a:endParaRPr kumimoji="0" lang="en-US" sz="60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674917" y="2499282"/>
            <a:ext cx="2159275" cy="2804429"/>
          </a:xfrm>
          <a:prstGeom prst="rect">
            <a:avLst/>
          </a:prstGeom>
        </p:spPr>
      </p:pic>
      <p:sp>
        <p:nvSpPr>
          <p:cNvPr id="21" name="TextBox 30">
            <a:extLst>
              <a:ext uri="{FF2B5EF4-FFF2-40B4-BE49-F238E27FC236}">
                <a16:creationId xmlns:a16="http://schemas.microsoft.com/office/drawing/2014/main" id="{BBCD1B50-35A7-49F9-B0C6-D86BEDE7AB8F}"/>
              </a:ext>
            </a:extLst>
          </p:cNvPr>
          <p:cNvSpPr txBox="1"/>
          <p:nvPr/>
        </p:nvSpPr>
        <p:spPr>
          <a:xfrm>
            <a:off x="161366" y="3084381"/>
            <a:ext cx="3498013" cy="338554"/>
          </a:xfrm>
          <a:prstGeom prst="rect">
            <a:avLst/>
          </a:prstGeom>
          <a:noFill/>
        </p:spPr>
        <p:txBody>
          <a:bodyPr wrap="square" rtlCol="0">
            <a:spAutoFit/>
          </a:bodyPr>
          <a:lstStyle/>
          <a:p>
            <a:pPr algn="ctr"/>
            <a:r>
              <a:rPr lang="tr-TR" altLang="tr-TR" sz="1600" b="1" dirty="0"/>
              <a:t>Gıda Teknolojisi Alanı</a:t>
            </a:r>
          </a:p>
        </p:txBody>
      </p:sp>
      <p:graphicFrame>
        <p:nvGraphicFramePr>
          <p:cNvPr id="4" name="Tablo 3"/>
          <p:cNvGraphicFramePr>
            <a:graphicFrameLocks noGrp="1"/>
          </p:cNvGraphicFramePr>
          <p:nvPr>
            <p:extLst>
              <p:ext uri="{D42A27DB-BD31-4B8C-83A1-F6EECF244321}">
                <p14:modId xmlns:p14="http://schemas.microsoft.com/office/powerpoint/2010/main" val="4280069625"/>
              </p:ext>
            </p:extLst>
          </p:nvPr>
        </p:nvGraphicFramePr>
        <p:xfrm>
          <a:off x="5283283" y="2297461"/>
          <a:ext cx="3733301" cy="2672533"/>
        </p:xfrm>
        <a:graphic>
          <a:graphicData uri="http://schemas.openxmlformats.org/drawingml/2006/table">
            <a:tbl>
              <a:tblPr firstRow="1" firstCol="1" lastRow="1" lastCol="1" bandRow="1" bandCol="1">
                <a:tableStyleId>{5C22544A-7EE6-4342-B048-85BDC9FD1C3A}</a:tableStyleId>
              </a:tblPr>
              <a:tblGrid>
                <a:gridCol w="2462223">
                  <a:extLst>
                    <a:ext uri="{9D8B030D-6E8A-4147-A177-3AD203B41FA5}">
                      <a16:colId xmlns:a16="http://schemas.microsoft.com/office/drawing/2014/main" val="2694003224"/>
                    </a:ext>
                  </a:extLst>
                </a:gridCol>
                <a:gridCol w="1271078">
                  <a:extLst>
                    <a:ext uri="{9D8B030D-6E8A-4147-A177-3AD203B41FA5}">
                      <a16:colId xmlns:a16="http://schemas.microsoft.com/office/drawing/2014/main" val="2978288444"/>
                    </a:ext>
                  </a:extLst>
                </a:gridCol>
              </a:tblGrid>
              <a:tr h="71944">
                <a:tc>
                  <a:txBody>
                    <a:bodyPr/>
                    <a:lstStyle/>
                    <a:p>
                      <a:pPr marL="13335">
                        <a:lnSpc>
                          <a:spcPct val="107000"/>
                        </a:lnSpc>
                        <a:spcBef>
                          <a:spcPts val="125"/>
                        </a:spcBef>
                        <a:spcAft>
                          <a:spcPts val="0"/>
                        </a:spcAft>
                      </a:pPr>
                      <a:r>
                        <a:rPr lang="en-US" sz="900" dirty="0" err="1">
                          <a:solidFill>
                            <a:schemeClr val="tx1"/>
                          </a:solidFill>
                          <a:effectLst/>
                        </a:rPr>
                        <a:t>Şarap</a:t>
                      </a:r>
                      <a:r>
                        <a:rPr lang="en-US" sz="900" dirty="0">
                          <a:solidFill>
                            <a:schemeClr val="tx1"/>
                          </a:solidFill>
                          <a:effectLst/>
                        </a:rPr>
                        <a:t> </a:t>
                      </a:r>
                      <a:r>
                        <a:rPr lang="en-US" sz="900" dirty="0" err="1">
                          <a:solidFill>
                            <a:schemeClr val="tx1"/>
                          </a:solidFill>
                          <a:effectLst/>
                        </a:rPr>
                        <a:t>Üretim</a:t>
                      </a:r>
                      <a:r>
                        <a:rPr lang="en-US" sz="900" dirty="0">
                          <a:solidFill>
                            <a:schemeClr val="tx1"/>
                          </a:solidFill>
                          <a:effectLst/>
                        </a:rPr>
                        <a:t> </a:t>
                      </a:r>
                      <a:r>
                        <a:rPr lang="en-US" sz="900" dirty="0" err="1">
                          <a:solidFill>
                            <a:schemeClr val="tx1"/>
                          </a:solidFill>
                          <a:effectLst/>
                        </a:rPr>
                        <a:t>Teknolojisi</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dirty="0">
                          <a:solidFill>
                            <a:schemeClr val="tx1"/>
                          </a:solidFill>
                          <a:effectLst/>
                        </a:rPr>
                        <a:t>TYT</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155770099"/>
                  </a:ext>
                </a:extLst>
              </a:tr>
              <a:tr h="71944">
                <a:tc>
                  <a:txBody>
                    <a:bodyPr/>
                    <a:lstStyle/>
                    <a:p>
                      <a:pPr marL="13335">
                        <a:lnSpc>
                          <a:spcPct val="107000"/>
                        </a:lnSpc>
                        <a:spcBef>
                          <a:spcPts val="125"/>
                        </a:spcBef>
                        <a:spcAft>
                          <a:spcPts val="0"/>
                        </a:spcAft>
                      </a:pPr>
                      <a:r>
                        <a:rPr lang="en-US" sz="900">
                          <a:solidFill>
                            <a:schemeClr val="tx1"/>
                          </a:solidFill>
                          <a:effectLst/>
                        </a:rPr>
                        <a:t>Tarım Makineleri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dirty="0">
                          <a:solidFill>
                            <a:schemeClr val="tx1"/>
                          </a:solidFill>
                          <a:effectLst/>
                        </a:rPr>
                        <a:t>TYT</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255087160"/>
                  </a:ext>
                </a:extLst>
              </a:tr>
              <a:tr h="71944">
                <a:tc>
                  <a:txBody>
                    <a:bodyPr/>
                    <a:lstStyle/>
                    <a:p>
                      <a:pPr marL="13335">
                        <a:lnSpc>
                          <a:spcPct val="107000"/>
                        </a:lnSpc>
                        <a:spcBef>
                          <a:spcPts val="125"/>
                        </a:spcBef>
                        <a:spcAft>
                          <a:spcPts val="0"/>
                        </a:spcAft>
                      </a:pPr>
                      <a:r>
                        <a:rPr lang="en-US" sz="900">
                          <a:solidFill>
                            <a:schemeClr val="tx1"/>
                          </a:solidFill>
                          <a:effectLst/>
                        </a:rPr>
                        <a:t>Tarımsal İşletmecilik</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dirty="0">
                          <a:solidFill>
                            <a:schemeClr val="tx1"/>
                          </a:solidFill>
                          <a:effectLst/>
                        </a:rPr>
                        <a:t>TYT</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516803505"/>
                  </a:ext>
                </a:extLst>
              </a:tr>
              <a:tr h="119487">
                <a:tc>
                  <a:txBody>
                    <a:bodyPr/>
                    <a:lstStyle/>
                    <a:p>
                      <a:pPr marL="13335">
                        <a:lnSpc>
                          <a:spcPts val="800"/>
                        </a:lnSpc>
                        <a:spcAft>
                          <a:spcPts val="0"/>
                        </a:spcAft>
                      </a:pPr>
                      <a:r>
                        <a:rPr lang="en-US" sz="900">
                          <a:solidFill>
                            <a:schemeClr val="tx1"/>
                          </a:solidFill>
                          <a:effectLst/>
                        </a:rPr>
                        <a:t>Tarımsal Ürünler</a:t>
                      </a:r>
                      <a:r>
                        <a:rPr lang="en-US" sz="900" spc="5">
                          <a:solidFill>
                            <a:schemeClr val="tx1"/>
                          </a:solidFill>
                          <a:effectLst/>
                        </a:rPr>
                        <a:t> </a:t>
                      </a:r>
                      <a:r>
                        <a:rPr lang="en-US" sz="900">
                          <a:solidFill>
                            <a:schemeClr val="tx1"/>
                          </a:solidFill>
                          <a:effectLst/>
                        </a:rPr>
                        <a:t>Muhafaza</a:t>
                      </a:r>
                      <a:r>
                        <a:rPr lang="en-US" sz="900" spc="5">
                          <a:solidFill>
                            <a:schemeClr val="tx1"/>
                          </a:solidFill>
                          <a:effectLst/>
                        </a:rPr>
                        <a:t> </a:t>
                      </a:r>
                      <a:r>
                        <a:rPr lang="en-US" sz="900">
                          <a:solidFill>
                            <a:schemeClr val="tx1"/>
                          </a:solidFill>
                          <a:effectLst/>
                        </a:rPr>
                        <a:t>ve Depolama</a:t>
                      </a:r>
                      <a:endParaRPr lang="tr-TR" sz="900">
                        <a:solidFill>
                          <a:schemeClr val="tx1"/>
                        </a:solidFill>
                        <a:effectLst/>
                      </a:endParaRPr>
                    </a:p>
                    <a:p>
                      <a:pPr marL="13335">
                        <a:lnSpc>
                          <a:spcPct val="107000"/>
                        </a:lnSpc>
                        <a:spcBef>
                          <a:spcPts val="50"/>
                        </a:spcBef>
                        <a:spcAft>
                          <a:spcPts val="0"/>
                        </a:spcAft>
                      </a:pPr>
                      <a:r>
                        <a:rPr lang="en-US" sz="900">
                          <a:solidFill>
                            <a:schemeClr val="tx1"/>
                          </a:solidFill>
                          <a:effectLst/>
                        </a:rPr>
                        <a:t>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5265" marR="215265" algn="ctr">
                        <a:lnSpc>
                          <a:spcPct val="107000"/>
                        </a:lnSpc>
                        <a:spcBef>
                          <a:spcPts val="425"/>
                        </a:spcBef>
                        <a:spcAft>
                          <a:spcPts val="0"/>
                        </a:spcAft>
                      </a:pPr>
                      <a:r>
                        <a:rPr lang="en-US" sz="900" dirty="0">
                          <a:solidFill>
                            <a:schemeClr val="tx1"/>
                          </a:solidFill>
                          <a:effectLst/>
                        </a:rPr>
                        <a:t>TYT</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086539923"/>
                  </a:ext>
                </a:extLst>
              </a:tr>
              <a:tr h="71944">
                <a:tc>
                  <a:txBody>
                    <a:bodyPr/>
                    <a:lstStyle/>
                    <a:p>
                      <a:pPr marL="13335">
                        <a:lnSpc>
                          <a:spcPct val="107000"/>
                        </a:lnSpc>
                        <a:spcBef>
                          <a:spcPts val="125"/>
                        </a:spcBef>
                        <a:spcAft>
                          <a:spcPts val="0"/>
                        </a:spcAft>
                      </a:pPr>
                      <a:r>
                        <a:rPr lang="en-US" sz="900">
                          <a:solidFill>
                            <a:schemeClr val="tx1"/>
                          </a:solidFill>
                          <a:effectLst/>
                        </a:rPr>
                        <a:t>Tarım 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dirty="0">
                          <a:solidFill>
                            <a:schemeClr val="tx1"/>
                          </a:solidFill>
                          <a:effectLst/>
                        </a:rPr>
                        <a:t>TYT</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751993169"/>
                  </a:ext>
                </a:extLst>
              </a:tr>
              <a:tr h="71944">
                <a:tc>
                  <a:txBody>
                    <a:bodyPr/>
                    <a:lstStyle/>
                    <a:p>
                      <a:pPr marL="13335">
                        <a:lnSpc>
                          <a:spcPct val="107000"/>
                        </a:lnSpc>
                        <a:spcBef>
                          <a:spcPts val="125"/>
                        </a:spcBef>
                        <a:spcAft>
                          <a:spcPts val="0"/>
                        </a:spcAft>
                      </a:pPr>
                      <a:r>
                        <a:rPr lang="en-US" sz="900">
                          <a:solidFill>
                            <a:schemeClr val="tx1"/>
                          </a:solidFill>
                          <a:effectLst/>
                        </a:rPr>
                        <a:t>Tarla Bitkileri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dirty="0">
                          <a:solidFill>
                            <a:schemeClr val="tx1"/>
                          </a:solidFill>
                          <a:effectLst/>
                        </a:rPr>
                        <a:t>TYT</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227804515"/>
                  </a:ext>
                </a:extLst>
              </a:tr>
              <a:tr h="71944">
                <a:tc>
                  <a:txBody>
                    <a:bodyPr/>
                    <a:lstStyle/>
                    <a:p>
                      <a:pPr marL="13335">
                        <a:lnSpc>
                          <a:spcPct val="107000"/>
                        </a:lnSpc>
                        <a:spcBef>
                          <a:spcPts val="125"/>
                        </a:spcBef>
                        <a:spcAft>
                          <a:spcPts val="0"/>
                        </a:spcAft>
                      </a:pPr>
                      <a:r>
                        <a:rPr lang="en-US" sz="900">
                          <a:solidFill>
                            <a:schemeClr val="tx1"/>
                          </a:solidFill>
                          <a:effectLst/>
                        </a:rPr>
                        <a:t>Tıbbi ve Aromatik Bitkiler</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dirty="0">
                          <a:solidFill>
                            <a:schemeClr val="tx1"/>
                          </a:solidFill>
                          <a:effectLst/>
                        </a:rPr>
                        <a:t>TYT</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994536867"/>
                  </a:ext>
                </a:extLst>
              </a:tr>
              <a:tr h="71944">
                <a:tc>
                  <a:txBody>
                    <a:bodyPr/>
                    <a:lstStyle/>
                    <a:p>
                      <a:pPr marL="13335">
                        <a:lnSpc>
                          <a:spcPct val="107000"/>
                        </a:lnSpc>
                        <a:spcBef>
                          <a:spcPts val="125"/>
                        </a:spcBef>
                        <a:spcAft>
                          <a:spcPts val="0"/>
                        </a:spcAft>
                      </a:pPr>
                      <a:r>
                        <a:rPr lang="en-US" sz="900">
                          <a:solidFill>
                            <a:schemeClr val="tx1"/>
                          </a:solidFill>
                          <a:effectLst/>
                        </a:rPr>
                        <a:t>Tohumculuk</a:t>
                      </a:r>
                      <a:r>
                        <a:rPr lang="en-US" sz="900" spc="5">
                          <a:solidFill>
                            <a:schemeClr val="tx1"/>
                          </a:solidFill>
                          <a:effectLst/>
                        </a:rPr>
                        <a:t> </a:t>
                      </a:r>
                      <a:r>
                        <a:rPr lang="en-US" sz="900">
                          <a:solidFill>
                            <a:schemeClr val="tx1"/>
                          </a:solidFill>
                          <a:effectLst/>
                        </a:rPr>
                        <a:t>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dirty="0">
                          <a:solidFill>
                            <a:schemeClr val="tx1"/>
                          </a:solidFill>
                          <a:effectLst/>
                        </a:rPr>
                        <a:t>TYT</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448555403"/>
                  </a:ext>
                </a:extLst>
              </a:tr>
              <a:tr h="71944">
                <a:tc>
                  <a:txBody>
                    <a:bodyPr/>
                    <a:lstStyle/>
                    <a:p>
                      <a:pPr marL="13335">
                        <a:lnSpc>
                          <a:spcPct val="107000"/>
                        </a:lnSpc>
                        <a:spcBef>
                          <a:spcPts val="125"/>
                        </a:spcBef>
                        <a:spcAft>
                          <a:spcPts val="0"/>
                        </a:spcAft>
                      </a:pPr>
                      <a:r>
                        <a:rPr lang="en-US" sz="900">
                          <a:solidFill>
                            <a:schemeClr val="tx1"/>
                          </a:solidFill>
                          <a:effectLst/>
                        </a:rPr>
                        <a:t>Turizm ve Otel İşletmeciliği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dirty="0">
                          <a:solidFill>
                            <a:schemeClr val="tx1"/>
                          </a:solidFill>
                          <a:effectLst/>
                        </a:rPr>
                        <a:t>TYT</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714956481"/>
                  </a:ext>
                </a:extLst>
              </a:tr>
              <a:tr h="71944">
                <a:tc>
                  <a:txBody>
                    <a:bodyPr/>
                    <a:lstStyle/>
                    <a:p>
                      <a:pPr marL="13335">
                        <a:lnSpc>
                          <a:spcPct val="107000"/>
                        </a:lnSpc>
                        <a:spcBef>
                          <a:spcPts val="125"/>
                        </a:spcBef>
                        <a:spcAft>
                          <a:spcPts val="0"/>
                        </a:spcAft>
                      </a:pPr>
                      <a:r>
                        <a:rPr lang="en-US" sz="900">
                          <a:solidFill>
                            <a:schemeClr val="tx1"/>
                          </a:solidFill>
                          <a:effectLst/>
                        </a:rPr>
                        <a:t>Turizm ve Seyahat Hizmetleri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dirty="0">
                          <a:solidFill>
                            <a:schemeClr val="tx1"/>
                          </a:solidFill>
                          <a:effectLst/>
                        </a:rPr>
                        <a:t>TYT</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564625273"/>
                  </a:ext>
                </a:extLst>
              </a:tr>
              <a:tr h="71944">
                <a:tc>
                  <a:txBody>
                    <a:bodyPr/>
                    <a:lstStyle/>
                    <a:p>
                      <a:pPr marL="13335">
                        <a:lnSpc>
                          <a:spcPct val="107000"/>
                        </a:lnSpc>
                        <a:spcBef>
                          <a:spcPts val="125"/>
                        </a:spcBef>
                        <a:spcAft>
                          <a:spcPts val="0"/>
                        </a:spcAft>
                      </a:pPr>
                      <a:r>
                        <a:rPr lang="en-US" sz="900">
                          <a:solidFill>
                            <a:schemeClr val="tx1"/>
                          </a:solidFill>
                          <a:effectLst/>
                        </a:rPr>
                        <a:t>Un ve Unlu</a:t>
                      </a:r>
                      <a:r>
                        <a:rPr lang="en-US" sz="900" spc="5">
                          <a:solidFill>
                            <a:schemeClr val="tx1"/>
                          </a:solidFill>
                          <a:effectLst/>
                        </a:rPr>
                        <a:t> </a:t>
                      </a:r>
                      <a:r>
                        <a:rPr lang="en-US" sz="900">
                          <a:solidFill>
                            <a:schemeClr val="tx1"/>
                          </a:solidFill>
                          <a:effectLst/>
                        </a:rPr>
                        <a:t>Mamuller</a:t>
                      </a:r>
                      <a:r>
                        <a:rPr lang="en-US" sz="900" spc="5">
                          <a:solidFill>
                            <a:schemeClr val="tx1"/>
                          </a:solidFill>
                          <a:effectLst/>
                        </a:rPr>
                        <a:t> </a:t>
                      </a:r>
                      <a:r>
                        <a:rPr lang="en-US" sz="900">
                          <a:solidFill>
                            <a:schemeClr val="tx1"/>
                          </a:solidFill>
                          <a:effectLst/>
                        </a:rPr>
                        <a:t>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dirty="0">
                          <a:solidFill>
                            <a:schemeClr val="tx1"/>
                          </a:solidFill>
                          <a:effectLst/>
                        </a:rPr>
                        <a:t>TYT</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102414705"/>
                  </a:ext>
                </a:extLst>
              </a:tr>
              <a:tr h="71944">
                <a:tc>
                  <a:txBody>
                    <a:bodyPr/>
                    <a:lstStyle/>
                    <a:p>
                      <a:pPr marL="13335">
                        <a:lnSpc>
                          <a:spcPct val="107000"/>
                        </a:lnSpc>
                        <a:spcBef>
                          <a:spcPts val="125"/>
                        </a:spcBef>
                        <a:spcAft>
                          <a:spcPts val="0"/>
                        </a:spcAft>
                      </a:pPr>
                      <a:r>
                        <a:rPr lang="en-US" sz="900">
                          <a:solidFill>
                            <a:schemeClr val="tx1"/>
                          </a:solidFill>
                          <a:effectLst/>
                        </a:rPr>
                        <a:t>Yağ Endüstrisi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dirty="0">
                          <a:solidFill>
                            <a:schemeClr val="tx1"/>
                          </a:solidFill>
                          <a:effectLst/>
                        </a:rPr>
                        <a:t>TYT</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888408271"/>
                  </a:ext>
                </a:extLst>
              </a:tr>
              <a:tr h="56830">
                <a:tc>
                  <a:txBody>
                    <a:bodyPr/>
                    <a:lstStyle/>
                    <a:p>
                      <a:pPr marL="13335">
                        <a:lnSpc>
                          <a:spcPct val="107000"/>
                        </a:lnSpc>
                        <a:spcBef>
                          <a:spcPts val="125"/>
                        </a:spcBef>
                        <a:spcAft>
                          <a:spcPts val="0"/>
                        </a:spcAft>
                      </a:pPr>
                      <a:r>
                        <a:rPr lang="en-US" sz="900">
                          <a:solidFill>
                            <a:schemeClr val="tx1"/>
                          </a:solidFill>
                          <a:effectLst/>
                        </a:rPr>
                        <a:t>Zeytincilik</a:t>
                      </a:r>
                      <a:r>
                        <a:rPr lang="en-US" sz="900" spc="5">
                          <a:solidFill>
                            <a:schemeClr val="tx1"/>
                          </a:solidFill>
                          <a:effectLst/>
                        </a:rPr>
                        <a:t> </a:t>
                      </a:r>
                      <a:r>
                        <a:rPr lang="en-US" sz="900">
                          <a:solidFill>
                            <a:schemeClr val="tx1"/>
                          </a:solidFill>
                          <a:effectLst/>
                        </a:rPr>
                        <a:t>ve Zeytin İşleme 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dirty="0">
                          <a:solidFill>
                            <a:schemeClr val="tx1"/>
                          </a:solidFill>
                          <a:effectLst/>
                        </a:rPr>
                        <a:t>TYT</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533172194"/>
                  </a:ext>
                </a:extLst>
              </a:tr>
              <a:tr h="98517">
                <a:tc>
                  <a:txBody>
                    <a:bodyPr/>
                    <a:lstStyle/>
                    <a:p>
                      <a:pPr>
                        <a:lnSpc>
                          <a:spcPts val="500"/>
                        </a:lnSpc>
                        <a:spcBef>
                          <a:spcPts val="30"/>
                        </a:spcBef>
                        <a:spcAft>
                          <a:spcPts val="0"/>
                        </a:spcAft>
                      </a:pPr>
                      <a:r>
                        <a:rPr lang="en-US" sz="900">
                          <a:solidFill>
                            <a:schemeClr val="tx1"/>
                          </a:solidFill>
                          <a:effectLst/>
                        </a:rPr>
                        <a:t> </a:t>
                      </a:r>
                      <a:endParaRPr lang="tr-TR" sz="900">
                        <a:solidFill>
                          <a:schemeClr val="tx1"/>
                        </a:solidFill>
                        <a:effectLst/>
                      </a:endParaRPr>
                    </a:p>
                    <a:p>
                      <a:pPr marL="13335">
                        <a:lnSpc>
                          <a:spcPct val="107000"/>
                        </a:lnSpc>
                        <a:spcAft>
                          <a:spcPts val="0"/>
                        </a:spcAft>
                      </a:pPr>
                      <a:r>
                        <a:rPr lang="en-US" sz="900">
                          <a:solidFill>
                            <a:schemeClr val="tx1"/>
                          </a:solidFill>
                          <a:effectLst/>
                        </a:rPr>
                        <a:t>Ev İdaresi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nSpc>
                          <a:spcPts val="500"/>
                        </a:lnSpc>
                        <a:spcBef>
                          <a:spcPts val="30"/>
                        </a:spcBef>
                        <a:spcAft>
                          <a:spcPts val="0"/>
                        </a:spcAft>
                      </a:pPr>
                      <a:r>
                        <a:rPr lang="en-US" sz="900" dirty="0">
                          <a:solidFill>
                            <a:schemeClr val="tx1"/>
                          </a:solidFill>
                          <a:effectLst/>
                        </a:rPr>
                        <a:t> </a:t>
                      </a:r>
                      <a:endParaRPr lang="tr-TR" sz="900" dirty="0">
                        <a:solidFill>
                          <a:schemeClr val="tx1"/>
                        </a:solidFill>
                        <a:effectLst/>
                      </a:endParaRPr>
                    </a:p>
                    <a:p>
                      <a:pPr marL="215265" marR="215265" algn="ctr">
                        <a:lnSpc>
                          <a:spcPct val="107000"/>
                        </a:lnSpc>
                        <a:spcAft>
                          <a:spcPts val="0"/>
                        </a:spcAft>
                      </a:pPr>
                      <a:r>
                        <a:rPr lang="en-US" sz="900" dirty="0">
                          <a:solidFill>
                            <a:schemeClr val="tx1"/>
                          </a:solidFill>
                          <a:effectLst/>
                        </a:rPr>
                        <a:t>TYT</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71485509"/>
                  </a:ext>
                </a:extLst>
              </a:tr>
              <a:tr h="71944">
                <a:tc>
                  <a:txBody>
                    <a:bodyPr/>
                    <a:lstStyle/>
                    <a:p>
                      <a:pPr marL="13335">
                        <a:lnSpc>
                          <a:spcPct val="107000"/>
                        </a:lnSpc>
                        <a:spcBef>
                          <a:spcPts val="125"/>
                        </a:spcBef>
                        <a:spcAft>
                          <a:spcPts val="0"/>
                        </a:spcAft>
                      </a:pPr>
                      <a:r>
                        <a:rPr lang="en-US" sz="900">
                          <a:solidFill>
                            <a:schemeClr val="tx1"/>
                          </a:solidFill>
                          <a:effectLst/>
                        </a:rPr>
                        <a:t>Biyokimya</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dirty="0">
                          <a:solidFill>
                            <a:schemeClr val="tx1"/>
                          </a:solidFill>
                          <a:effectLst/>
                        </a:rPr>
                        <a:t>TYT</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692247565"/>
                  </a:ext>
                </a:extLst>
              </a:tr>
              <a:tr h="71944">
                <a:tc>
                  <a:txBody>
                    <a:bodyPr/>
                    <a:lstStyle/>
                    <a:p>
                      <a:pPr marL="13335">
                        <a:lnSpc>
                          <a:spcPct val="107000"/>
                        </a:lnSpc>
                        <a:spcBef>
                          <a:spcPts val="125"/>
                        </a:spcBef>
                        <a:spcAft>
                          <a:spcPts val="0"/>
                        </a:spcAft>
                      </a:pPr>
                      <a:r>
                        <a:rPr lang="en-US" sz="900">
                          <a:solidFill>
                            <a:schemeClr val="tx1"/>
                          </a:solidFill>
                          <a:effectLst/>
                        </a:rPr>
                        <a:t>Çevre Koruma ve Kontrol</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dirty="0">
                          <a:solidFill>
                            <a:schemeClr val="tx1"/>
                          </a:solidFill>
                          <a:effectLst/>
                        </a:rPr>
                        <a:t>TYT</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487181116"/>
                  </a:ext>
                </a:extLst>
              </a:tr>
              <a:tr h="71944">
                <a:tc>
                  <a:txBody>
                    <a:bodyPr/>
                    <a:lstStyle/>
                    <a:p>
                      <a:pPr marL="13335">
                        <a:lnSpc>
                          <a:spcPct val="107000"/>
                        </a:lnSpc>
                        <a:spcBef>
                          <a:spcPts val="125"/>
                        </a:spcBef>
                        <a:spcAft>
                          <a:spcPts val="0"/>
                        </a:spcAft>
                      </a:pPr>
                      <a:r>
                        <a:rPr lang="en-US" sz="900">
                          <a:solidFill>
                            <a:schemeClr val="tx1"/>
                          </a:solidFill>
                          <a:effectLst/>
                        </a:rPr>
                        <a:t>Laboratuvar</a:t>
                      </a:r>
                      <a:r>
                        <a:rPr lang="en-US" sz="900" spc="5">
                          <a:solidFill>
                            <a:schemeClr val="tx1"/>
                          </a:solidFill>
                          <a:effectLst/>
                        </a:rPr>
                        <a:t> </a:t>
                      </a:r>
                      <a:r>
                        <a:rPr lang="en-US" sz="900">
                          <a:solidFill>
                            <a:schemeClr val="tx1"/>
                          </a:solidFill>
                          <a:effectLst/>
                        </a:rPr>
                        <a:t>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dirty="0">
                          <a:solidFill>
                            <a:schemeClr val="tx1"/>
                          </a:solidFill>
                          <a:effectLst/>
                        </a:rPr>
                        <a:t>TYT</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784587883"/>
                  </a:ext>
                </a:extLst>
              </a:tr>
            </a:tbl>
          </a:graphicData>
        </a:graphic>
      </p:graphicFrame>
    </p:spTree>
    <p:custDataLst>
      <p:tags r:id="rId1"/>
    </p:custDataLst>
    <p:extLst>
      <p:ext uri="{BB962C8B-B14F-4D97-AF65-F5344CB8AC3E}">
        <p14:creationId xmlns:p14="http://schemas.microsoft.com/office/powerpoint/2010/main" val="80589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b="1" dirty="0"/>
              <a:t>Gıda Teknolojisi Alanı</a:t>
            </a: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145494" y="3463054"/>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4251026" y="3159881"/>
            <a:ext cx="2159435" cy="1407655"/>
            <a:chOff x="1929749" y="747482"/>
            <a:chExt cx="2535260" cy="7403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2015497" y="754539"/>
              <a:ext cx="2449512" cy="733252"/>
              <a:chOff x="2015497" y="754539"/>
              <a:chExt cx="2449512" cy="733252"/>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2015497" y="754539"/>
                <a:ext cx="2363763" cy="647459"/>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latin typeface="+mn-lt"/>
                  </a:rPr>
                  <a:t>      </a:t>
                </a:r>
                <a:r>
                  <a:rPr lang="tr-TR" altLang="tr-TR" sz="1200" b="1" dirty="0"/>
                  <a:t>Gıda Teknolojisi Alanı</a:t>
                </a:r>
              </a:p>
              <a:p>
                <a:pPr algn="ctr" defTabSz="914400" eaLnBrk="1" fontAlgn="auto" hangingPunct="1">
                  <a:spcBef>
                    <a:spcPts val="0"/>
                  </a:spcBef>
                  <a:spcAft>
                    <a:spcPts val="0"/>
                  </a:spcAft>
                  <a:defRPr/>
                </a:pPr>
                <a:r>
                  <a:rPr lang="tr-TR" sz="1200" b="1" dirty="0" smtClean="0">
                    <a:latin typeface="+mn-lt"/>
                  </a:rPr>
                  <a:t>ön </a:t>
                </a:r>
                <a:r>
                  <a:rPr lang="tr-TR" sz="1200" b="1" dirty="0">
                    <a:latin typeface="+mn-lt"/>
                  </a:rPr>
                  <a:t>lisans programını tamamlayanlar dikey geçiş sınavı (DGS) ile </a:t>
                </a:r>
                <a:r>
                  <a:rPr lang="tr-TR" sz="1200" b="1" dirty="0" smtClean="0">
                    <a:latin typeface="+mn-lt"/>
                  </a:rPr>
                  <a:t>tablodaki </a:t>
                </a:r>
                <a:r>
                  <a:rPr lang="tr-TR" sz="1200" b="1" dirty="0">
                    <a:latin typeface="+mn-lt"/>
                  </a:rPr>
                  <a:t>lisans programlarına geçiş </a:t>
                </a:r>
                <a:r>
                  <a:rPr lang="tr-TR" sz="1200" b="1" dirty="0" smtClean="0">
                    <a:latin typeface="+mn-lt"/>
                  </a:rPr>
                  <a:t>yapabilirler.</a:t>
                </a:r>
                <a:endParaRPr kumimoji="0" lang="id-ID" sz="1200" b="1" i="0" u="none" strike="noStrike" kern="0" cap="none" spc="0" normalizeH="0" baseline="0" noProof="0" dirty="0">
                  <a:ln>
                    <a:noFill/>
                  </a:ln>
                  <a:effectLst/>
                  <a:uLnTx/>
                  <a:uFillTx/>
                  <a:latin typeface="+mn-lt"/>
                </a:endParaRPr>
              </a:p>
            </p:txBody>
          </p:sp>
        </p:grpSp>
      </p:gr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833" y="1010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512462" y="810895"/>
            <a:ext cx="4556619"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sp>
        <p:nvSpPr>
          <p:cNvPr id="4" name="Dikdörtgen 3"/>
          <p:cNvSpPr/>
          <p:nvPr/>
        </p:nvSpPr>
        <p:spPr>
          <a:xfrm>
            <a:off x="236200" y="1382667"/>
            <a:ext cx="2545977" cy="3354765"/>
          </a:xfrm>
          <a:prstGeom prst="rect">
            <a:avLst/>
          </a:prstGeom>
        </p:spPr>
        <p:txBody>
          <a:bodyPr wrap="square">
            <a:spAutoFit/>
          </a:bodyPr>
          <a:lstStyle/>
          <a:p>
            <a:pPr algn="just" fontAlgn="b"/>
            <a:r>
              <a:rPr lang="tr-TR" altLang="tr-TR" sz="1200" b="1" dirty="0"/>
              <a:t>Gıda Teknolojisi </a:t>
            </a:r>
            <a:r>
              <a:rPr lang="tr-TR" altLang="tr-TR" sz="1200" b="1" dirty="0" smtClean="0"/>
              <a:t>Alanı </a:t>
            </a:r>
            <a:r>
              <a:rPr lang="tr-TR" sz="1200" b="1" dirty="0" err="1" smtClean="0">
                <a:solidFill>
                  <a:srgbClr val="000000"/>
                </a:solidFill>
                <a:latin typeface="+mn-lt"/>
              </a:rPr>
              <a:t>önlisans</a:t>
            </a:r>
            <a:r>
              <a:rPr lang="tr-TR" sz="1200" b="1" dirty="0" smtClean="0">
                <a:solidFill>
                  <a:srgbClr val="000000"/>
                </a:solidFill>
                <a:latin typeface="+mn-lt"/>
              </a:rPr>
              <a:t> bölümlerinden </a:t>
            </a:r>
            <a:r>
              <a:rPr lang="tr-TR" sz="1200" b="1" dirty="0">
                <a:solidFill>
                  <a:srgbClr val="000000"/>
                </a:solidFill>
                <a:latin typeface="+mn-lt"/>
              </a:rPr>
              <a:t>mezun olan adaylar DGS ( Dikey Geçiş Sınavı ) ile 4 yıllık bölümlere geçiş yapabilmektedirler. </a:t>
            </a:r>
            <a:r>
              <a:rPr lang="tr-TR" altLang="tr-TR" sz="1200" b="1" dirty="0"/>
              <a:t>Gıda Teknolojisi </a:t>
            </a:r>
            <a:r>
              <a:rPr lang="tr-TR" altLang="tr-TR" sz="1200" b="1" dirty="0" smtClean="0"/>
              <a:t>Alanı </a:t>
            </a:r>
            <a:r>
              <a:rPr lang="tr-TR" sz="1200" b="1" dirty="0" smtClean="0">
                <a:solidFill>
                  <a:srgbClr val="000000"/>
                </a:solidFill>
                <a:latin typeface="+mn-lt"/>
              </a:rPr>
              <a:t>mezunu </a:t>
            </a:r>
            <a:r>
              <a:rPr lang="tr-TR" sz="1200" b="1" dirty="0">
                <a:solidFill>
                  <a:srgbClr val="000000"/>
                </a:solidFill>
                <a:latin typeface="+mn-lt"/>
              </a:rPr>
              <a:t>olarak adayların DGS ile geçiş yapabileceği 4 yıllık bölümler: </a:t>
            </a:r>
            <a:endParaRPr lang="tr-TR" sz="1200" b="1" dirty="0" smtClean="0">
              <a:solidFill>
                <a:srgbClr val="000000"/>
              </a:solidFill>
              <a:latin typeface="+mn-lt"/>
            </a:endParaRPr>
          </a:p>
          <a:p>
            <a:pPr algn="just" fontAlgn="b"/>
            <a:endParaRPr lang="tr-TR" sz="1200" b="1" dirty="0">
              <a:solidFill>
                <a:srgbClr val="000000"/>
              </a:solidFill>
              <a:latin typeface="+mn-lt"/>
            </a:endParaRPr>
          </a:p>
          <a:p>
            <a:pPr fontAlgn="b"/>
            <a:r>
              <a:rPr lang="tr-TR" b="1" dirty="0"/>
              <a:t>Beslenme ve Diyetetik</a:t>
            </a:r>
          </a:p>
          <a:p>
            <a:pPr fontAlgn="b"/>
            <a:r>
              <a:rPr lang="tr-TR" b="1" dirty="0"/>
              <a:t>Bitki Koruma</a:t>
            </a:r>
          </a:p>
          <a:p>
            <a:pPr fontAlgn="b"/>
            <a:r>
              <a:rPr lang="tr-TR" b="1" dirty="0"/>
              <a:t>Bitkisel Üretim ve Teknolojileri</a:t>
            </a:r>
          </a:p>
          <a:p>
            <a:pPr fontAlgn="b"/>
            <a:r>
              <a:rPr lang="tr-TR" b="1" dirty="0"/>
              <a:t>Gıda Mühendisliği</a:t>
            </a:r>
          </a:p>
          <a:p>
            <a:pPr fontAlgn="b"/>
            <a:r>
              <a:rPr lang="tr-TR" b="1" dirty="0"/>
              <a:t>Gıda Teknolojisi</a:t>
            </a:r>
          </a:p>
          <a:p>
            <a:pPr fontAlgn="b"/>
            <a:r>
              <a:rPr lang="tr-TR" b="1" dirty="0"/>
              <a:t>Kimya</a:t>
            </a:r>
          </a:p>
          <a:p>
            <a:pPr fontAlgn="b"/>
            <a:r>
              <a:rPr lang="tr-TR" b="1" dirty="0"/>
              <a:t>Tarımsal Genetik Mühendisliği</a:t>
            </a:r>
          </a:p>
          <a:p>
            <a:pPr fontAlgn="b"/>
            <a:r>
              <a:rPr lang="tr-TR" b="1" dirty="0"/>
              <a:t>Tarımsal </a:t>
            </a:r>
            <a:r>
              <a:rPr lang="tr-TR" b="1" dirty="0" err="1"/>
              <a:t>Biyoteknoloji</a:t>
            </a:r>
            <a:endParaRPr lang="tr-TR" b="1" dirty="0"/>
          </a:p>
          <a:p>
            <a:r>
              <a:rPr lang="en-US" sz="1200" b="1" dirty="0" smtClean="0">
                <a:latin typeface="+mn-lt"/>
              </a:rPr>
              <a:t> </a:t>
            </a:r>
            <a:endParaRPr lang="tr-TR" sz="1200" dirty="0">
              <a:latin typeface="+mn-lt"/>
            </a:endParaRPr>
          </a:p>
        </p:txBody>
      </p:sp>
      <p:pic>
        <p:nvPicPr>
          <p:cNvPr id="5" name="Resim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83573" y="2665198"/>
            <a:ext cx="2791486" cy="2160494"/>
          </a:xfrm>
          <a:prstGeom prst="rect">
            <a:avLst/>
          </a:prstGeom>
        </p:spPr>
      </p:pic>
    </p:spTree>
    <p:custDataLst>
      <p:tags r:id="rId1"/>
    </p:custDataLst>
    <p:extLst>
      <p:ext uri="{BB962C8B-B14F-4D97-AF65-F5344CB8AC3E}">
        <p14:creationId xmlns:p14="http://schemas.microsoft.com/office/powerpoint/2010/main" val="196218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6600" b="1" dirty="0">
                <a:solidFill>
                  <a:sysClr val="window" lastClr="FFFFFF"/>
                </a:solidFill>
                <a:latin typeface="calibri"/>
              </a:rPr>
              <a:t>Bilişim Teknolojileri Alanı</a:t>
            </a:r>
            <a:endParaRPr lang="id-ID" sz="6600" dirty="0">
              <a:solidFill>
                <a:sysClr val="window" lastClr="FFFFFF"/>
              </a:solidFill>
              <a:latin typeface="calibri"/>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3754874"/>
          </a:xfrm>
          <a:prstGeom prst="rect">
            <a:avLst/>
          </a:prstGeom>
        </p:spPr>
        <p:txBody>
          <a:bodyPr wrap="square">
            <a:spAutoFit/>
          </a:bodyPr>
          <a:lstStyle/>
          <a:p>
            <a:r>
              <a:rPr lang="tr-TR" altLang="tr-TR" sz="1400" b="1" dirty="0" smtClean="0"/>
              <a:t>Bilişim </a:t>
            </a:r>
            <a:r>
              <a:rPr lang="tr-TR" altLang="tr-TR" sz="1400" b="1" dirty="0"/>
              <a:t>Teknolojiler Alanı:</a:t>
            </a:r>
          </a:p>
          <a:p>
            <a:r>
              <a:rPr lang="tr-TR" altLang="tr-TR" sz="1400" dirty="0"/>
              <a:t> </a:t>
            </a:r>
          </a:p>
          <a:p>
            <a:pPr algn="just"/>
            <a:r>
              <a:rPr lang="tr-TR" altLang="tr-TR" sz="1400" dirty="0" smtClean="0"/>
              <a:t>Bilişim </a:t>
            </a:r>
            <a:r>
              <a:rPr lang="tr-TR" altLang="tr-TR" sz="1400" dirty="0"/>
              <a:t>Teknolojileri alanı altında yer alan dalların yeterliklerini kazandırmaya yönelik eğitim ve öğretim verilen alandır.</a:t>
            </a:r>
          </a:p>
          <a:p>
            <a:pPr algn="just"/>
            <a:r>
              <a:rPr lang="tr-TR" altLang="tr-TR" sz="1400" dirty="0" smtClean="0"/>
              <a:t>Bilişim </a:t>
            </a:r>
            <a:r>
              <a:rPr lang="tr-TR" altLang="tr-TR" sz="1400" dirty="0"/>
              <a:t>Teknolojileri alanı altında yer alan dallarda, sektörün ihtiyaçları ve bilimsel ve teknolojik gelişmeler doğrultusunda gerekli olan mesleki yeterlikleri kazandıran nitelikli meslek elemanlarını yetiştirmek amaçlanmaktadır</a:t>
            </a:r>
            <a:r>
              <a:rPr lang="tr-TR" altLang="tr-TR" sz="1400" dirty="0" smtClean="0"/>
              <a:t>.</a:t>
            </a:r>
          </a:p>
          <a:p>
            <a:pPr algn="just"/>
            <a:endParaRPr lang="tr-TR" altLang="tr-TR" sz="1400" dirty="0"/>
          </a:p>
          <a:p>
            <a:pPr algn="just"/>
            <a:r>
              <a:rPr lang="tr-TR" altLang="tr-TR" sz="1400" b="1" dirty="0"/>
              <a:t>Bu Alanda Yer Alan Dal Programları </a:t>
            </a:r>
          </a:p>
          <a:p>
            <a:pPr algn="just"/>
            <a:r>
              <a:rPr lang="tr-TR" sz="1400" b="1" dirty="0">
                <a:solidFill>
                  <a:srgbClr val="FF0000"/>
                </a:solidFill>
              </a:rPr>
              <a:t>Ağ İşletmenliği ve Siber Güvenlik</a:t>
            </a:r>
            <a:r>
              <a:rPr lang="tr-TR" altLang="tr-TR" sz="1400" b="1" dirty="0" smtClean="0"/>
              <a:t>, </a:t>
            </a:r>
            <a:endParaRPr lang="tr-TR" altLang="tr-TR" sz="1400" b="1" dirty="0"/>
          </a:p>
          <a:p>
            <a:pPr algn="just"/>
            <a:r>
              <a:rPr lang="tr-TR" altLang="tr-TR" sz="1400" b="1" dirty="0"/>
              <a:t>Bilgisayar Teknik Servisi, </a:t>
            </a:r>
          </a:p>
          <a:p>
            <a:pPr algn="just"/>
            <a:r>
              <a:rPr lang="tr-TR" altLang="tr-TR" sz="1400" b="1" dirty="0">
                <a:solidFill>
                  <a:srgbClr val="FF0000"/>
                </a:solidFill>
              </a:rPr>
              <a:t>Web Programcılığı</a:t>
            </a:r>
            <a:r>
              <a:rPr lang="tr-TR" altLang="tr-TR" sz="1400" b="1" dirty="0"/>
              <a:t>, </a:t>
            </a:r>
          </a:p>
          <a:p>
            <a:pPr algn="just"/>
            <a:r>
              <a:rPr lang="tr-TR" sz="1400" b="1" dirty="0">
                <a:solidFill>
                  <a:srgbClr val="FF0000"/>
                </a:solidFill>
              </a:rPr>
              <a:t>Yazılım Geliştirme </a:t>
            </a:r>
            <a:endParaRPr lang="tr-TR" sz="1400" b="1" dirty="0" smtClean="0">
              <a:solidFill>
                <a:srgbClr val="FF0000"/>
              </a:solidFill>
            </a:endParaRPr>
          </a:p>
          <a:p>
            <a:pPr algn="just"/>
            <a:r>
              <a:rPr lang="tr-TR" altLang="tr-TR" sz="1400" dirty="0" smtClean="0"/>
              <a:t>dallarında </a:t>
            </a:r>
            <a:r>
              <a:rPr lang="tr-TR" altLang="tr-TR" sz="1400" dirty="0"/>
              <a:t>eğitim verilmektedir. </a:t>
            </a:r>
          </a:p>
        </p:txBody>
      </p:sp>
    </p:spTree>
    <p:custDataLst>
      <p:tags r:id="rId1"/>
    </p:custDataLst>
    <p:extLst>
      <p:ext uri="{BB962C8B-B14F-4D97-AF65-F5344CB8AC3E}">
        <p14:creationId xmlns:p14="http://schemas.microsoft.com/office/powerpoint/2010/main" val="330389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sz="5400" b="1" dirty="0"/>
              <a:t>Grafik ve Fotoğraf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51928" y="3286808"/>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smtClean="0">
                <a:solidFill>
                  <a:srgbClr val="00B050"/>
                </a:solidFill>
                <a:effectLst>
                  <a:outerShdw blurRad="38100" dist="38100" dir="2700000" algn="tl">
                    <a:srgbClr val="000000">
                      <a:alpha val="43137"/>
                    </a:srgbClr>
                  </a:outerShdw>
                </a:effectLst>
                <a:latin typeface="ubuntu"/>
              </a:rPr>
              <a:t>Hafsa Sultan M.T.A.L</a:t>
            </a:r>
            <a:endParaRPr lang="id-ID" sz="2400" b="1" dirty="0">
              <a:solidFill>
                <a:srgbClr val="00B050"/>
              </a:solidFill>
              <a:effectLst>
                <a:outerShdw blurRad="38100" dist="38100" dir="2700000" algn="tl">
                  <a:srgbClr val="000000">
                    <a:alpha val="43137"/>
                  </a:srgbClr>
                </a:outerShdw>
              </a:effectLst>
              <a:latin typeface="ubuntu"/>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47600F09-3738-49FE-B6F2-24FFCA6AD975}"/>
              </a:ext>
            </a:extLst>
          </p:cNvPr>
          <p:cNvSpPr txBox="1"/>
          <p:nvPr/>
        </p:nvSpPr>
        <p:spPr>
          <a:xfrm>
            <a:off x="5847685" y="3318655"/>
            <a:ext cx="2857043"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altLang="tr-TR" sz="1400" b="1" dirty="0" smtClean="0">
                <a:solidFill>
                  <a:srgbClr val="FF0000"/>
                </a:solidFill>
              </a:rPr>
              <a:t>Grafik</a:t>
            </a:r>
            <a:endParaRPr lang="tr-TR" altLang="tr-TR" sz="1400" dirty="0"/>
          </a:p>
        </p:txBody>
      </p:sp>
      <p:sp>
        <p:nvSpPr>
          <p:cNvPr id="46" name="Freeform 32">
            <a:extLst>
              <a:ext uri="{FF2B5EF4-FFF2-40B4-BE49-F238E27FC236}">
                <a16:creationId xmlns:a16="http://schemas.microsoft.com/office/drawing/2014/main" id="{74444165-31B0-4DE4-82A7-F22CFCD1183F}"/>
              </a:ext>
            </a:extLst>
          </p:cNvPr>
          <p:cNvSpPr>
            <a:spLocks/>
          </p:cNvSpPr>
          <p:nvPr/>
        </p:nvSpPr>
        <p:spPr bwMode="auto">
          <a:xfrm>
            <a:off x="3545009" y="3524261"/>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2"/>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316105" y="4245040"/>
              <a:ext cx="2583235" cy="483153"/>
            </a:xfrm>
            <a:prstGeom prst="rect">
              <a:avLst/>
            </a:prstGeom>
            <a:noFill/>
          </p:spPr>
          <p:txBody>
            <a:bodyPr wrap="square" rtlCol="0">
              <a:spAutoFit/>
            </a:bodyPr>
            <a:lstStyle/>
            <a:p>
              <a:pPr algn="ctr"/>
              <a:r>
                <a:rPr lang="tr-TR" altLang="tr-TR" sz="1800" b="1" dirty="0"/>
                <a:t>Grafik ve Fotoğraf Alanı</a:t>
              </a: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27241" y="2196594"/>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3" name="Resim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72331" y="2095286"/>
            <a:ext cx="2167588" cy="1296037"/>
          </a:xfrm>
          <a:prstGeom prst="rect">
            <a:avLst/>
          </a:prstGeom>
        </p:spPr>
      </p:pic>
    </p:spTree>
    <p:custDataLst>
      <p:tags r:id="rId1"/>
    </p:custDataLst>
    <p:extLst>
      <p:ext uri="{BB962C8B-B14F-4D97-AF65-F5344CB8AC3E}">
        <p14:creationId xmlns:p14="http://schemas.microsoft.com/office/powerpoint/2010/main" val="318218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p:tgtEl>
                                          <p:spTgt spid="38"/>
                                        </p:tgtEl>
                                        <p:attrNameLst>
                                          <p:attrName>ppt_x</p:attrName>
                                        </p:attrNameLst>
                                      </p:cBhvr>
                                      <p:tavLst>
                                        <p:tav tm="0">
                                          <p:val>
                                            <p:strVal val="#ppt_x-#ppt_w*1.125000"/>
                                          </p:val>
                                        </p:tav>
                                        <p:tav tm="100000">
                                          <p:val>
                                            <p:strVal val="#ppt_x"/>
                                          </p:val>
                                        </p:tav>
                                      </p:tavLst>
                                    </p:anim>
                                    <p:animEffect transition="in" filter="wipe(right)">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par>
                                <p:cTn id="26" presetID="47"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anim calcmode="lin" valueType="num">
                                      <p:cBhvr>
                                        <p:cTn id="29" dur="750" fill="hold"/>
                                        <p:tgtEl>
                                          <p:spTgt spid="25"/>
                                        </p:tgtEl>
                                        <p:attrNameLst>
                                          <p:attrName>ppt_x</p:attrName>
                                        </p:attrNameLst>
                                      </p:cBhvr>
                                      <p:tavLst>
                                        <p:tav tm="0">
                                          <p:val>
                                            <p:strVal val="#ppt_x"/>
                                          </p:val>
                                        </p:tav>
                                        <p:tav tm="100000">
                                          <p:val>
                                            <p:strVal val="#ppt_x"/>
                                          </p:val>
                                        </p:tav>
                                      </p:tavLst>
                                    </p:anim>
                                    <p:anim calcmode="lin" valueType="num">
                                      <p:cBhvr>
                                        <p:cTn id="30" dur="75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750"/>
                                        <p:tgtEl>
                                          <p:spTgt spid="51"/>
                                        </p:tgtEl>
                                      </p:cBhvr>
                                    </p:animEffect>
                                    <p:anim calcmode="lin" valueType="num">
                                      <p:cBhvr>
                                        <p:cTn id="39" dur="750" fill="hold"/>
                                        <p:tgtEl>
                                          <p:spTgt spid="51"/>
                                        </p:tgtEl>
                                        <p:attrNameLst>
                                          <p:attrName>ppt_x</p:attrName>
                                        </p:attrNameLst>
                                      </p:cBhvr>
                                      <p:tavLst>
                                        <p:tav tm="0">
                                          <p:val>
                                            <p:strVal val="#ppt_x"/>
                                          </p:val>
                                        </p:tav>
                                        <p:tav tm="100000">
                                          <p:val>
                                            <p:strVal val="#ppt_x"/>
                                          </p:val>
                                        </p:tav>
                                      </p:tavLst>
                                    </p:anim>
                                    <p:anim calcmode="lin" valueType="num">
                                      <p:cBhvr>
                                        <p:cTn id="40"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8" grpId="0" animBg="1"/>
      <p:bldP spid="42"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sz="5400" b="1" dirty="0"/>
              <a:t>Grafik ve Fotoğraf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2862322"/>
          </a:xfrm>
          <a:prstGeom prst="rect">
            <a:avLst/>
          </a:prstGeom>
        </p:spPr>
        <p:txBody>
          <a:bodyPr wrap="square">
            <a:spAutoFit/>
          </a:bodyPr>
          <a:lstStyle/>
          <a:p>
            <a:r>
              <a:rPr lang="tr-TR" altLang="tr-TR" sz="1200" b="1" dirty="0" smtClean="0"/>
              <a:t>Grafik </a:t>
            </a:r>
            <a:r>
              <a:rPr lang="tr-TR" altLang="tr-TR" sz="1200" b="1" dirty="0"/>
              <a:t>ve </a:t>
            </a:r>
            <a:r>
              <a:rPr lang="tr-TR" altLang="tr-TR" sz="1200" b="1" dirty="0" smtClean="0"/>
              <a:t>Fotoğraf </a:t>
            </a:r>
            <a:r>
              <a:rPr lang="tr-TR" altLang="tr-TR" sz="1200" b="1" dirty="0"/>
              <a:t>Alanı</a:t>
            </a:r>
          </a:p>
          <a:p>
            <a:pPr algn="just"/>
            <a:r>
              <a:rPr lang="tr-TR" altLang="tr-TR" sz="1200" dirty="0"/>
              <a:t>Bir mesajı görsel yolla belirli bir hedef kitleye ulaştırmak amacıyla tasarımları elle ve bilgisayarla sanatsal ölçütler içinde hazırlama, ürün veya konunun fotoğrafını çekme, çektiği fotoğrafları baskıya hazır hâle getirme yeterliklerinin, çeşitli özelliklerdeki klasik veya otomatik banyo ve baskı sistemlerinin çalışmaları hakkında yeterliklerin kazandırıldığı alandır. </a:t>
            </a:r>
          </a:p>
          <a:p>
            <a:pPr algn="just"/>
            <a:r>
              <a:rPr lang="tr-TR" altLang="tr-TR" sz="1200" dirty="0"/>
              <a:t>Görsel ve işitsel teknikler ve medya yapımcılığı sektöründe yaşanan hızlı ve teknolojik gelişmeler Grafik ve Fotoğraf alanını doğrudan etkilemektedir. Grafik ve fotoğraf sanatının temel işlevi bir mesajı iletmek, bir ürün ya da hizmeti tanıtmaktır</a:t>
            </a:r>
            <a:r>
              <a:rPr lang="tr-TR" altLang="tr-TR" sz="1200" dirty="0" smtClean="0"/>
              <a:t>.</a:t>
            </a:r>
          </a:p>
          <a:p>
            <a:pPr algn="just"/>
            <a:endParaRPr lang="tr-TR" altLang="tr-TR" sz="1200" dirty="0"/>
          </a:p>
          <a:p>
            <a:pPr algn="just"/>
            <a:r>
              <a:rPr lang="tr-TR" altLang="tr-TR" sz="1200" dirty="0"/>
              <a:t>Bu Alanda Yer Alan Dal Programları </a:t>
            </a:r>
          </a:p>
          <a:p>
            <a:pPr algn="just"/>
            <a:r>
              <a:rPr lang="tr-TR" altLang="tr-TR" sz="1200" b="1" dirty="0">
                <a:solidFill>
                  <a:srgbClr val="FF0000"/>
                </a:solidFill>
              </a:rPr>
              <a:t>Grafik</a:t>
            </a:r>
            <a:r>
              <a:rPr lang="tr-TR" altLang="tr-TR" sz="1200" dirty="0"/>
              <a:t>, </a:t>
            </a:r>
          </a:p>
          <a:p>
            <a:pPr algn="just"/>
            <a:r>
              <a:rPr lang="tr-TR" altLang="tr-TR" sz="1200" dirty="0"/>
              <a:t>Fotoğraf dallarında eğitim verilmektedir. </a:t>
            </a:r>
          </a:p>
        </p:txBody>
      </p:sp>
    </p:spTree>
    <p:custDataLst>
      <p:tags r:id="rId1"/>
    </p:custDataLst>
    <p:extLst>
      <p:ext uri="{BB962C8B-B14F-4D97-AF65-F5344CB8AC3E}">
        <p14:creationId xmlns:p14="http://schemas.microsoft.com/office/powerpoint/2010/main" val="214298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b="1" dirty="0"/>
              <a:t>Grafik ve Fotoğraf Alanı</a:t>
            </a:r>
          </a:p>
        </p:txBody>
      </p:sp>
      <p:sp>
        <p:nvSpPr>
          <p:cNvPr id="10" name="Right Arrow 90">
            <a:extLst>
              <a:ext uri="{FF2B5EF4-FFF2-40B4-BE49-F238E27FC236}">
                <a16:creationId xmlns:a16="http://schemas.microsoft.com/office/drawing/2014/main" id="{19046930-95D5-476B-B84C-0839312CDD0E}"/>
              </a:ext>
            </a:extLst>
          </p:cNvPr>
          <p:cNvSpPr/>
          <p:nvPr/>
        </p:nvSpPr>
        <p:spPr>
          <a:xfrm>
            <a:off x="3772322" y="3504271"/>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174421" y="3718668"/>
            <a:ext cx="3850991" cy="806657"/>
            <a:chOff x="4650361" y="592619"/>
            <a:chExt cx="2681439" cy="9655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334375"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650361" y="633006"/>
              <a:ext cx="2647373" cy="925122"/>
              <a:chOff x="4650361" y="633006"/>
              <a:chExt cx="2647373" cy="925122"/>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650361" y="674003"/>
                <a:ext cx="2602797" cy="884125"/>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2 Yıllık ( </a:t>
                </a:r>
                <a:r>
                  <a:rPr lang="tr-TR" sz="1400" b="1" dirty="0" err="1" smtClean="0">
                    <a:solidFill>
                      <a:schemeClr val="bg1"/>
                    </a:solidFill>
                    <a:latin typeface="ubuntu"/>
                  </a:rPr>
                  <a:t>Önlisans</a:t>
                </a:r>
                <a:r>
                  <a:rPr lang="tr-TR" sz="1400" b="1" dirty="0" smtClean="0">
                    <a:solidFill>
                      <a:schemeClr val="bg1"/>
                    </a:solidFill>
                    <a:latin typeface="ubuntu"/>
                  </a:rPr>
                  <a:t> )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1" y="2973447"/>
            <a:ext cx="3514163" cy="656693"/>
            <a:chOff x="2282985" y="4213225"/>
            <a:chExt cx="2648517"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BÖLÜMLER</a:t>
            </a:r>
            <a:endParaRPr kumimoji="0" lang="en-US" sz="60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674917" y="2499282"/>
            <a:ext cx="2159275" cy="2804429"/>
          </a:xfrm>
          <a:prstGeom prst="rect">
            <a:avLst/>
          </a:prstGeom>
        </p:spPr>
      </p:pic>
      <p:sp>
        <p:nvSpPr>
          <p:cNvPr id="21" name="TextBox 30">
            <a:extLst>
              <a:ext uri="{FF2B5EF4-FFF2-40B4-BE49-F238E27FC236}">
                <a16:creationId xmlns:a16="http://schemas.microsoft.com/office/drawing/2014/main" id="{BBCD1B50-35A7-49F9-B0C6-D86BEDE7AB8F}"/>
              </a:ext>
            </a:extLst>
          </p:cNvPr>
          <p:cNvSpPr txBox="1"/>
          <p:nvPr/>
        </p:nvSpPr>
        <p:spPr>
          <a:xfrm>
            <a:off x="161366" y="3084381"/>
            <a:ext cx="3498013" cy="338554"/>
          </a:xfrm>
          <a:prstGeom prst="rect">
            <a:avLst/>
          </a:prstGeom>
          <a:noFill/>
        </p:spPr>
        <p:txBody>
          <a:bodyPr wrap="square" rtlCol="0">
            <a:spAutoFit/>
          </a:bodyPr>
          <a:lstStyle/>
          <a:p>
            <a:pPr algn="ctr"/>
            <a:r>
              <a:rPr lang="tr-TR" altLang="tr-TR" sz="1600" b="1" dirty="0"/>
              <a:t>Grafik ve Fotoğraf Alanı</a:t>
            </a:r>
          </a:p>
        </p:txBody>
      </p:sp>
      <p:graphicFrame>
        <p:nvGraphicFramePr>
          <p:cNvPr id="4" name="Tablo 3"/>
          <p:cNvGraphicFramePr>
            <a:graphicFrameLocks noGrp="1"/>
          </p:cNvGraphicFramePr>
          <p:nvPr>
            <p:extLst>
              <p:ext uri="{D42A27DB-BD31-4B8C-83A1-F6EECF244321}">
                <p14:modId xmlns:p14="http://schemas.microsoft.com/office/powerpoint/2010/main" val="3948785416"/>
              </p:ext>
            </p:extLst>
          </p:nvPr>
        </p:nvGraphicFramePr>
        <p:xfrm>
          <a:off x="5168921" y="2133515"/>
          <a:ext cx="3172281" cy="2870208"/>
        </p:xfrm>
        <a:graphic>
          <a:graphicData uri="http://schemas.openxmlformats.org/drawingml/2006/table">
            <a:tbl>
              <a:tblPr firstRow="1" firstCol="1" lastRow="1" lastCol="1" bandRow="1" bandCol="1">
                <a:tableStyleId>{5C22544A-7EE6-4342-B048-85BDC9FD1C3A}</a:tableStyleId>
              </a:tblPr>
              <a:tblGrid>
                <a:gridCol w="2424539">
                  <a:extLst>
                    <a:ext uri="{9D8B030D-6E8A-4147-A177-3AD203B41FA5}">
                      <a16:colId xmlns:a16="http://schemas.microsoft.com/office/drawing/2014/main" val="4034442692"/>
                    </a:ext>
                  </a:extLst>
                </a:gridCol>
                <a:gridCol w="747742">
                  <a:extLst>
                    <a:ext uri="{9D8B030D-6E8A-4147-A177-3AD203B41FA5}">
                      <a16:colId xmlns:a16="http://schemas.microsoft.com/office/drawing/2014/main" val="277806317"/>
                    </a:ext>
                  </a:extLst>
                </a:gridCol>
              </a:tblGrid>
              <a:tr h="167005">
                <a:tc>
                  <a:txBody>
                    <a:bodyPr/>
                    <a:lstStyle/>
                    <a:p>
                      <a:pPr marL="13335">
                        <a:lnSpc>
                          <a:spcPct val="107000"/>
                        </a:lnSpc>
                        <a:spcBef>
                          <a:spcPts val="125"/>
                        </a:spcBef>
                        <a:spcAft>
                          <a:spcPts val="0"/>
                        </a:spcAft>
                      </a:pPr>
                      <a:r>
                        <a:rPr lang="en-US" sz="1100">
                          <a:solidFill>
                            <a:schemeClr val="tx1"/>
                          </a:solidFill>
                          <a:effectLst/>
                        </a:rPr>
                        <a:t>Basım ve Yayım Teknolojileri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1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108477731"/>
                  </a:ext>
                </a:extLst>
              </a:tr>
              <a:tr h="167005">
                <a:tc>
                  <a:txBody>
                    <a:bodyPr/>
                    <a:lstStyle/>
                    <a:p>
                      <a:pPr marL="13335">
                        <a:lnSpc>
                          <a:spcPct val="107000"/>
                        </a:lnSpc>
                        <a:spcBef>
                          <a:spcPts val="125"/>
                        </a:spcBef>
                        <a:spcAft>
                          <a:spcPts val="0"/>
                        </a:spcAft>
                      </a:pPr>
                      <a:r>
                        <a:rPr lang="en-US" sz="1100">
                          <a:solidFill>
                            <a:schemeClr val="tx1"/>
                          </a:solidFill>
                          <a:effectLst/>
                        </a:rPr>
                        <a:t>Bilgisayar</a:t>
                      </a:r>
                      <a:r>
                        <a:rPr lang="en-US" sz="1100" spc="5">
                          <a:solidFill>
                            <a:schemeClr val="tx1"/>
                          </a:solidFill>
                          <a:effectLst/>
                        </a:rPr>
                        <a:t> </a:t>
                      </a:r>
                      <a:r>
                        <a:rPr lang="en-US" sz="1100">
                          <a:solidFill>
                            <a:schemeClr val="tx1"/>
                          </a:solidFill>
                          <a:effectLst/>
                        </a:rPr>
                        <a:t>Destekli</a:t>
                      </a:r>
                      <a:r>
                        <a:rPr lang="en-US" sz="1100" spc="5">
                          <a:solidFill>
                            <a:schemeClr val="tx1"/>
                          </a:solidFill>
                          <a:effectLst/>
                        </a:rPr>
                        <a:t> </a:t>
                      </a:r>
                      <a:r>
                        <a:rPr lang="en-US" sz="1100">
                          <a:solidFill>
                            <a:schemeClr val="tx1"/>
                          </a:solidFill>
                          <a:effectLst/>
                        </a:rPr>
                        <a:t>Tasarım ve Animasyon</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1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379512728"/>
                  </a:ext>
                </a:extLst>
              </a:tr>
              <a:tr h="167005">
                <a:tc>
                  <a:txBody>
                    <a:bodyPr/>
                    <a:lstStyle/>
                    <a:p>
                      <a:pPr marL="13335">
                        <a:lnSpc>
                          <a:spcPct val="107000"/>
                        </a:lnSpc>
                        <a:spcBef>
                          <a:spcPts val="125"/>
                        </a:spcBef>
                        <a:spcAft>
                          <a:spcPts val="0"/>
                        </a:spcAft>
                      </a:pPr>
                      <a:r>
                        <a:rPr lang="en-US" sz="1100">
                          <a:solidFill>
                            <a:schemeClr val="tx1"/>
                          </a:solidFill>
                          <a:effectLst/>
                        </a:rPr>
                        <a:t>Çok Boyutlu Modelleme</a:t>
                      </a:r>
                      <a:r>
                        <a:rPr lang="en-US" sz="1100" spc="5">
                          <a:solidFill>
                            <a:schemeClr val="tx1"/>
                          </a:solidFill>
                          <a:effectLst/>
                        </a:rPr>
                        <a:t> </a:t>
                      </a:r>
                      <a:r>
                        <a:rPr lang="en-US" sz="1100">
                          <a:solidFill>
                            <a:schemeClr val="tx1"/>
                          </a:solidFill>
                          <a:effectLst/>
                        </a:rPr>
                        <a:t>ve Animasyon</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1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489654712"/>
                  </a:ext>
                </a:extLst>
              </a:tr>
              <a:tr h="167005">
                <a:tc>
                  <a:txBody>
                    <a:bodyPr/>
                    <a:lstStyle/>
                    <a:p>
                      <a:pPr marL="13335">
                        <a:lnSpc>
                          <a:spcPct val="107000"/>
                        </a:lnSpc>
                        <a:spcBef>
                          <a:spcPts val="125"/>
                        </a:spcBef>
                        <a:spcAft>
                          <a:spcPts val="0"/>
                        </a:spcAft>
                      </a:pPr>
                      <a:r>
                        <a:rPr lang="en-US" sz="1100">
                          <a:solidFill>
                            <a:schemeClr val="tx1"/>
                          </a:solidFill>
                          <a:effectLst/>
                        </a:rPr>
                        <a:t>Endüstri Ürünleri</a:t>
                      </a:r>
                      <a:r>
                        <a:rPr lang="en-US" sz="1100" spc="5">
                          <a:solidFill>
                            <a:schemeClr val="tx1"/>
                          </a:solidFill>
                          <a:effectLst/>
                        </a:rPr>
                        <a:t> </a:t>
                      </a:r>
                      <a:r>
                        <a:rPr lang="en-US" sz="1100">
                          <a:solidFill>
                            <a:schemeClr val="tx1"/>
                          </a:solidFill>
                          <a:effectLst/>
                        </a:rPr>
                        <a:t>Tasarımı</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1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989076775"/>
                  </a:ext>
                </a:extLst>
              </a:tr>
              <a:tr h="167005">
                <a:tc>
                  <a:txBody>
                    <a:bodyPr/>
                    <a:lstStyle/>
                    <a:p>
                      <a:pPr marL="13335">
                        <a:lnSpc>
                          <a:spcPct val="107000"/>
                        </a:lnSpc>
                        <a:spcBef>
                          <a:spcPts val="125"/>
                        </a:spcBef>
                        <a:spcAft>
                          <a:spcPts val="0"/>
                        </a:spcAft>
                      </a:pPr>
                      <a:r>
                        <a:rPr lang="en-US" sz="1100">
                          <a:solidFill>
                            <a:schemeClr val="tx1"/>
                          </a:solidFill>
                          <a:effectLst/>
                        </a:rPr>
                        <a:t>Endüstriyel</a:t>
                      </a:r>
                      <a:r>
                        <a:rPr lang="en-US" sz="1100" spc="5">
                          <a:solidFill>
                            <a:schemeClr val="tx1"/>
                          </a:solidFill>
                          <a:effectLst/>
                        </a:rPr>
                        <a:t> </a:t>
                      </a:r>
                      <a:r>
                        <a:rPr lang="en-US" sz="1100">
                          <a:solidFill>
                            <a:schemeClr val="tx1"/>
                          </a:solidFill>
                          <a:effectLst/>
                        </a:rPr>
                        <a:t>Cam ve Seramik</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1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003435599"/>
                  </a:ext>
                </a:extLst>
              </a:tr>
              <a:tr h="167005">
                <a:tc>
                  <a:txBody>
                    <a:bodyPr/>
                    <a:lstStyle/>
                    <a:p>
                      <a:pPr marL="13335">
                        <a:lnSpc>
                          <a:spcPct val="107000"/>
                        </a:lnSpc>
                        <a:spcBef>
                          <a:spcPts val="125"/>
                        </a:spcBef>
                        <a:spcAft>
                          <a:spcPts val="0"/>
                        </a:spcAft>
                      </a:pPr>
                      <a:r>
                        <a:rPr lang="en-US" sz="1100">
                          <a:solidFill>
                            <a:schemeClr val="tx1"/>
                          </a:solidFill>
                          <a:effectLst/>
                        </a:rPr>
                        <a:t>E-Ticaret ve Pazarlama</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1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780799346"/>
                  </a:ext>
                </a:extLst>
              </a:tr>
              <a:tr h="167005">
                <a:tc>
                  <a:txBody>
                    <a:bodyPr/>
                    <a:lstStyle/>
                    <a:p>
                      <a:pPr marL="13335">
                        <a:lnSpc>
                          <a:spcPct val="107000"/>
                        </a:lnSpc>
                        <a:spcBef>
                          <a:spcPts val="125"/>
                        </a:spcBef>
                        <a:spcAft>
                          <a:spcPts val="0"/>
                        </a:spcAft>
                      </a:pPr>
                      <a:r>
                        <a:rPr lang="en-US" sz="1100">
                          <a:solidFill>
                            <a:schemeClr val="tx1"/>
                          </a:solidFill>
                          <a:effectLst/>
                        </a:rPr>
                        <a:t>Fotoğrafçılık ve Kameramanlık</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1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356212073"/>
                  </a:ext>
                </a:extLst>
              </a:tr>
              <a:tr h="167005">
                <a:tc>
                  <a:txBody>
                    <a:bodyPr/>
                    <a:lstStyle/>
                    <a:p>
                      <a:pPr marL="13335">
                        <a:lnSpc>
                          <a:spcPct val="107000"/>
                        </a:lnSpc>
                        <a:spcBef>
                          <a:spcPts val="125"/>
                        </a:spcBef>
                        <a:spcAft>
                          <a:spcPts val="0"/>
                        </a:spcAft>
                      </a:pPr>
                      <a:r>
                        <a:rPr lang="en-US" sz="1100">
                          <a:solidFill>
                            <a:schemeClr val="tx1"/>
                          </a:solidFill>
                          <a:effectLst/>
                        </a:rPr>
                        <a:t>Grafik Tasarımı</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1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26085598"/>
                  </a:ext>
                </a:extLst>
              </a:tr>
              <a:tr h="167005">
                <a:tc>
                  <a:txBody>
                    <a:bodyPr/>
                    <a:lstStyle/>
                    <a:p>
                      <a:pPr marL="13335">
                        <a:lnSpc>
                          <a:spcPct val="107000"/>
                        </a:lnSpc>
                        <a:spcBef>
                          <a:spcPts val="125"/>
                        </a:spcBef>
                        <a:spcAft>
                          <a:spcPts val="0"/>
                        </a:spcAft>
                      </a:pPr>
                      <a:r>
                        <a:rPr lang="en-US" sz="1100">
                          <a:solidFill>
                            <a:schemeClr val="tx1"/>
                          </a:solidFill>
                          <a:effectLst/>
                        </a:rPr>
                        <a:t>Halıcılık ve Kilimcilik</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1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517750616"/>
                  </a:ext>
                </a:extLst>
              </a:tr>
              <a:tr h="167005">
                <a:tc>
                  <a:txBody>
                    <a:bodyPr/>
                    <a:lstStyle/>
                    <a:p>
                      <a:pPr marL="13335">
                        <a:lnSpc>
                          <a:spcPct val="107000"/>
                        </a:lnSpc>
                        <a:spcBef>
                          <a:spcPts val="125"/>
                        </a:spcBef>
                        <a:spcAft>
                          <a:spcPts val="0"/>
                        </a:spcAft>
                      </a:pPr>
                      <a:r>
                        <a:rPr lang="en-US" sz="1100">
                          <a:solidFill>
                            <a:schemeClr val="tx1"/>
                          </a:solidFill>
                          <a:effectLst/>
                        </a:rPr>
                        <a:t>Marka İletişimi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1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746305737"/>
                  </a:ext>
                </a:extLst>
              </a:tr>
              <a:tr h="167005">
                <a:tc>
                  <a:txBody>
                    <a:bodyPr/>
                    <a:lstStyle/>
                    <a:p>
                      <a:pPr marL="13335">
                        <a:lnSpc>
                          <a:spcPct val="107000"/>
                        </a:lnSpc>
                        <a:spcBef>
                          <a:spcPts val="125"/>
                        </a:spcBef>
                        <a:spcAft>
                          <a:spcPts val="0"/>
                        </a:spcAft>
                      </a:pPr>
                      <a:r>
                        <a:rPr lang="en-US" sz="1100">
                          <a:solidFill>
                            <a:schemeClr val="tx1"/>
                          </a:solidFill>
                          <a:effectLst/>
                        </a:rPr>
                        <a:t>Medya ve İletişim</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1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127955843"/>
                  </a:ext>
                </a:extLst>
              </a:tr>
              <a:tr h="167005">
                <a:tc>
                  <a:txBody>
                    <a:bodyPr/>
                    <a:lstStyle/>
                    <a:p>
                      <a:pPr marL="13335">
                        <a:lnSpc>
                          <a:spcPct val="107000"/>
                        </a:lnSpc>
                        <a:spcBef>
                          <a:spcPts val="125"/>
                        </a:spcBef>
                        <a:spcAft>
                          <a:spcPts val="0"/>
                        </a:spcAft>
                      </a:pPr>
                      <a:r>
                        <a:rPr lang="en-US" sz="1100">
                          <a:solidFill>
                            <a:schemeClr val="tx1"/>
                          </a:solidFill>
                          <a:effectLst/>
                        </a:rPr>
                        <a:t>Mimari</a:t>
                      </a:r>
                      <a:r>
                        <a:rPr lang="en-US" sz="1100" spc="5">
                          <a:solidFill>
                            <a:schemeClr val="tx1"/>
                          </a:solidFill>
                          <a:effectLst/>
                        </a:rPr>
                        <a:t> </a:t>
                      </a:r>
                      <a:r>
                        <a:rPr lang="en-US" sz="1100">
                          <a:solidFill>
                            <a:schemeClr val="tx1"/>
                          </a:solidFill>
                          <a:effectLst/>
                        </a:rPr>
                        <a:t>Dekoratif Sanatlar</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1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989151006"/>
                  </a:ext>
                </a:extLst>
              </a:tr>
              <a:tr h="167005">
                <a:tc>
                  <a:txBody>
                    <a:bodyPr/>
                    <a:lstStyle/>
                    <a:p>
                      <a:pPr marL="13335">
                        <a:lnSpc>
                          <a:spcPct val="107000"/>
                        </a:lnSpc>
                        <a:spcBef>
                          <a:spcPts val="125"/>
                        </a:spcBef>
                        <a:spcAft>
                          <a:spcPts val="0"/>
                        </a:spcAft>
                      </a:pPr>
                      <a:r>
                        <a:rPr lang="en-US" sz="1100">
                          <a:solidFill>
                            <a:schemeClr val="tx1"/>
                          </a:solidFill>
                          <a:effectLst/>
                        </a:rPr>
                        <a:t>Reklamcılık</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1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789044136"/>
                  </a:ext>
                </a:extLst>
              </a:tr>
              <a:tr h="167005">
                <a:tc>
                  <a:txBody>
                    <a:bodyPr/>
                    <a:lstStyle/>
                    <a:p>
                      <a:pPr marL="13335">
                        <a:lnSpc>
                          <a:spcPct val="107000"/>
                        </a:lnSpc>
                        <a:spcBef>
                          <a:spcPts val="125"/>
                        </a:spcBef>
                        <a:spcAft>
                          <a:spcPts val="0"/>
                        </a:spcAft>
                      </a:pPr>
                      <a:r>
                        <a:rPr lang="en-US" sz="1100">
                          <a:solidFill>
                            <a:schemeClr val="tx1"/>
                          </a:solidFill>
                          <a:effectLst/>
                        </a:rPr>
                        <a:t>Seramik ve Cam Tasarımı</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1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332719091"/>
                  </a:ext>
                </a:extLst>
              </a:tr>
              <a:tr h="167005">
                <a:tc>
                  <a:txBody>
                    <a:bodyPr/>
                    <a:lstStyle/>
                    <a:p>
                      <a:pPr marL="13335">
                        <a:lnSpc>
                          <a:spcPct val="107000"/>
                        </a:lnSpc>
                        <a:spcBef>
                          <a:spcPts val="125"/>
                        </a:spcBef>
                        <a:spcAft>
                          <a:spcPts val="0"/>
                        </a:spcAft>
                      </a:pPr>
                      <a:r>
                        <a:rPr lang="en-US" sz="1100">
                          <a:solidFill>
                            <a:schemeClr val="tx1"/>
                          </a:solidFill>
                          <a:effectLst/>
                        </a:rPr>
                        <a:t>Web Tasarımı ve Kodlama</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1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696520402"/>
                  </a:ext>
                </a:extLst>
              </a:tr>
              <a:tr h="167005">
                <a:tc>
                  <a:txBody>
                    <a:bodyPr/>
                    <a:lstStyle/>
                    <a:p>
                      <a:pPr marL="13335">
                        <a:lnSpc>
                          <a:spcPct val="107000"/>
                        </a:lnSpc>
                        <a:spcBef>
                          <a:spcPts val="125"/>
                        </a:spcBef>
                        <a:spcAft>
                          <a:spcPts val="0"/>
                        </a:spcAft>
                      </a:pPr>
                      <a:r>
                        <a:rPr lang="en-US" sz="1100">
                          <a:solidFill>
                            <a:schemeClr val="tx1"/>
                          </a:solidFill>
                          <a:effectLst/>
                        </a:rPr>
                        <a:t>Yeni Medya ve Gazetecilik</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100" dirty="0">
                          <a:solidFill>
                            <a:schemeClr val="tx1"/>
                          </a:solidFill>
                          <a:effectLst/>
                        </a:rPr>
                        <a:t>TYT</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96212208"/>
                  </a:ext>
                </a:extLst>
              </a:tr>
            </a:tbl>
          </a:graphicData>
        </a:graphic>
      </p:graphicFrame>
    </p:spTree>
    <p:custDataLst>
      <p:tags r:id="rId1"/>
    </p:custDataLst>
    <p:extLst>
      <p:ext uri="{BB962C8B-B14F-4D97-AF65-F5344CB8AC3E}">
        <p14:creationId xmlns:p14="http://schemas.microsoft.com/office/powerpoint/2010/main" val="175906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sz="5400" b="1" dirty="0"/>
              <a:t>Grafik ve Fotoğraf Alanı</a:t>
            </a: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145494" y="3463054"/>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4251026" y="3159881"/>
            <a:ext cx="2159435" cy="1407655"/>
            <a:chOff x="1929749" y="747482"/>
            <a:chExt cx="2535260" cy="7403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2015497" y="754539"/>
              <a:ext cx="2449512" cy="733252"/>
              <a:chOff x="2015497" y="754539"/>
              <a:chExt cx="2449512" cy="733252"/>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2015497" y="754539"/>
                <a:ext cx="2363763" cy="647459"/>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latin typeface="+mn-lt"/>
                  </a:rPr>
                  <a:t>      </a:t>
                </a:r>
                <a:r>
                  <a:rPr lang="tr-TR" altLang="tr-TR" sz="1200" b="1" dirty="0"/>
                  <a:t>Grafik ve Fotoğraf Alanı</a:t>
                </a:r>
              </a:p>
              <a:p>
                <a:pPr algn="ctr" defTabSz="914400" eaLnBrk="1" fontAlgn="auto" hangingPunct="1">
                  <a:spcBef>
                    <a:spcPts val="0"/>
                  </a:spcBef>
                  <a:spcAft>
                    <a:spcPts val="0"/>
                  </a:spcAft>
                  <a:defRPr/>
                </a:pPr>
                <a:r>
                  <a:rPr lang="tr-TR" sz="1200" b="1" dirty="0" smtClean="0">
                    <a:latin typeface="+mn-lt"/>
                  </a:rPr>
                  <a:t>ön </a:t>
                </a:r>
                <a:r>
                  <a:rPr lang="tr-TR" sz="1200" b="1" dirty="0">
                    <a:latin typeface="+mn-lt"/>
                  </a:rPr>
                  <a:t>lisans programını tamamlayanlar dikey geçiş sınavı (DGS) ile </a:t>
                </a:r>
                <a:r>
                  <a:rPr lang="tr-TR" sz="1200" b="1" dirty="0" smtClean="0">
                    <a:latin typeface="+mn-lt"/>
                  </a:rPr>
                  <a:t>tablodaki </a:t>
                </a:r>
                <a:r>
                  <a:rPr lang="tr-TR" sz="1200" b="1" dirty="0">
                    <a:latin typeface="+mn-lt"/>
                  </a:rPr>
                  <a:t>lisans programlarına geçiş </a:t>
                </a:r>
                <a:r>
                  <a:rPr lang="tr-TR" sz="1200" b="1" dirty="0" smtClean="0">
                    <a:latin typeface="+mn-lt"/>
                  </a:rPr>
                  <a:t>yapabilirler.</a:t>
                </a:r>
                <a:endParaRPr kumimoji="0" lang="id-ID" sz="1200" b="1" i="0" u="none" strike="noStrike" kern="0" cap="none" spc="0" normalizeH="0" baseline="0" noProof="0" dirty="0">
                  <a:ln>
                    <a:noFill/>
                  </a:ln>
                  <a:effectLst/>
                  <a:uLnTx/>
                  <a:uFillTx/>
                  <a:latin typeface="+mn-lt"/>
                </a:endParaRPr>
              </a:p>
            </p:txBody>
          </p:sp>
        </p:grpSp>
      </p:gr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833" y="1010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512462" y="810895"/>
            <a:ext cx="4556619"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sp>
        <p:nvSpPr>
          <p:cNvPr id="4" name="Dikdörtgen 3"/>
          <p:cNvSpPr/>
          <p:nvPr/>
        </p:nvSpPr>
        <p:spPr>
          <a:xfrm>
            <a:off x="118021" y="1167224"/>
            <a:ext cx="2948293" cy="3785652"/>
          </a:xfrm>
          <a:prstGeom prst="rect">
            <a:avLst/>
          </a:prstGeom>
        </p:spPr>
        <p:txBody>
          <a:bodyPr wrap="square">
            <a:spAutoFit/>
          </a:bodyPr>
          <a:lstStyle/>
          <a:p>
            <a:pPr algn="just" fontAlgn="b"/>
            <a:r>
              <a:rPr lang="tr-TR" altLang="tr-TR" sz="1200" b="1" dirty="0"/>
              <a:t>Grafik ve Fotoğraf </a:t>
            </a:r>
            <a:r>
              <a:rPr lang="tr-TR" altLang="tr-TR" sz="1200" b="1" dirty="0" smtClean="0"/>
              <a:t>Alanı </a:t>
            </a:r>
            <a:r>
              <a:rPr lang="tr-TR" sz="1200" b="1" dirty="0" err="1" smtClean="0">
                <a:solidFill>
                  <a:srgbClr val="000000"/>
                </a:solidFill>
                <a:latin typeface="+mn-lt"/>
              </a:rPr>
              <a:t>önlisans</a:t>
            </a:r>
            <a:r>
              <a:rPr lang="tr-TR" sz="1200" b="1" dirty="0" smtClean="0">
                <a:solidFill>
                  <a:srgbClr val="000000"/>
                </a:solidFill>
                <a:latin typeface="+mn-lt"/>
              </a:rPr>
              <a:t> bölümlerinden </a:t>
            </a:r>
            <a:r>
              <a:rPr lang="tr-TR" sz="1200" b="1" dirty="0">
                <a:solidFill>
                  <a:srgbClr val="000000"/>
                </a:solidFill>
                <a:latin typeface="+mn-lt"/>
              </a:rPr>
              <a:t>mezun olan adaylar DGS ( Dikey Geçiş Sınavı ) ile 4 yıllık bölümlere geçiş yapabilmektedirler. </a:t>
            </a:r>
            <a:r>
              <a:rPr lang="tr-TR" altLang="tr-TR" sz="1200" b="1" dirty="0"/>
              <a:t>Grafik ve Fotoğraf </a:t>
            </a:r>
            <a:r>
              <a:rPr lang="tr-TR" altLang="tr-TR" sz="1200" b="1" dirty="0" smtClean="0"/>
              <a:t>Alanı </a:t>
            </a:r>
            <a:r>
              <a:rPr lang="tr-TR" altLang="tr-TR" sz="1200" b="1" dirty="0" err="1" smtClean="0"/>
              <a:t>lanı</a:t>
            </a:r>
            <a:r>
              <a:rPr lang="tr-TR" altLang="tr-TR" sz="1200" b="1" dirty="0" smtClean="0"/>
              <a:t> </a:t>
            </a:r>
            <a:r>
              <a:rPr lang="tr-TR" sz="1200" b="1" dirty="0" smtClean="0">
                <a:solidFill>
                  <a:srgbClr val="000000"/>
                </a:solidFill>
                <a:latin typeface="+mn-lt"/>
              </a:rPr>
              <a:t>mezunu </a:t>
            </a:r>
            <a:r>
              <a:rPr lang="tr-TR" sz="1200" b="1" dirty="0">
                <a:solidFill>
                  <a:srgbClr val="000000"/>
                </a:solidFill>
                <a:latin typeface="+mn-lt"/>
              </a:rPr>
              <a:t>olarak adayların DGS ile geçiş yapabileceği 4 yıllık bölümler: </a:t>
            </a:r>
            <a:endParaRPr lang="tr-TR" sz="1200" b="1" dirty="0" smtClean="0">
              <a:solidFill>
                <a:srgbClr val="000000"/>
              </a:solidFill>
              <a:latin typeface="+mn-lt"/>
            </a:endParaRPr>
          </a:p>
          <a:p>
            <a:pPr algn="just" fontAlgn="b"/>
            <a:endParaRPr lang="tr-TR" sz="1200" b="1" dirty="0">
              <a:solidFill>
                <a:srgbClr val="000000"/>
              </a:solidFill>
              <a:latin typeface="+mn-lt"/>
            </a:endParaRPr>
          </a:p>
          <a:p>
            <a:pPr fontAlgn="b"/>
            <a:r>
              <a:rPr lang="tr-TR" b="1" dirty="0"/>
              <a:t>Fotoğraf</a:t>
            </a:r>
          </a:p>
          <a:p>
            <a:pPr fontAlgn="b"/>
            <a:r>
              <a:rPr lang="tr-TR" b="1" dirty="0"/>
              <a:t>Fotoğraf ve Video</a:t>
            </a:r>
          </a:p>
          <a:p>
            <a:pPr fontAlgn="b"/>
            <a:r>
              <a:rPr lang="tr-TR" b="1" dirty="0"/>
              <a:t>Görsel İletişim</a:t>
            </a:r>
          </a:p>
          <a:p>
            <a:pPr fontAlgn="b"/>
            <a:r>
              <a:rPr lang="tr-TR" b="1" dirty="0"/>
              <a:t>Görsel İletişim Tasarımı</a:t>
            </a:r>
          </a:p>
          <a:p>
            <a:pPr fontAlgn="b"/>
            <a:r>
              <a:rPr lang="tr-TR" b="1" dirty="0"/>
              <a:t>Görsel Sanatlar</a:t>
            </a:r>
          </a:p>
          <a:p>
            <a:pPr fontAlgn="b"/>
            <a:r>
              <a:rPr lang="tr-TR" b="1" dirty="0"/>
              <a:t>Görsel Sanatlar ve Görsel İletişim Tasarımı</a:t>
            </a:r>
          </a:p>
          <a:p>
            <a:pPr fontAlgn="b"/>
            <a:r>
              <a:rPr lang="tr-TR" b="1" dirty="0"/>
              <a:t>Grafik</a:t>
            </a:r>
          </a:p>
          <a:p>
            <a:pPr fontAlgn="b"/>
            <a:r>
              <a:rPr lang="tr-TR" b="1" dirty="0"/>
              <a:t>Grafik Tasarım</a:t>
            </a:r>
          </a:p>
          <a:p>
            <a:pPr fontAlgn="b"/>
            <a:r>
              <a:rPr lang="tr-TR" b="1" dirty="0"/>
              <a:t>Grafik Tasarımı</a:t>
            </a:r>
          </a:p>
          <a:p>
            <a:pPr fontAlgn="b"/>
            <a:r>
              <a:rPr lang="tr-TR" b="1" dirty="0"/>
              <a:t>İletişim Tasarımı</a:t>
            </a:r>
          </a:p>
          <a:p>
            <a:pPr fontAlgn="b"/>
            <a:r>
              <a:rPr lang="tr-TR" b="1" dirty="0"/>
              <a:t>İletişim ve </a:t>
            </a:r>
            <a:r>
              <a:rPr lang="tr-TR" b="1" dirty="0" smtClean="0"/>
              <a:t>Tasarım</a:t>
            </a:r>
            <a:r>
              <a:rPr lang="en-US" sz="1200" b="1" dirty="0" smtClean="0">
                <a:latin typeface="+mn-lt"/>
              </a:rPr>
              <a:t> </a:t>
            </a:r>
            <a:endParaRPr lang="tr-TR" sz="1200" dirty="0">
              <a:latin typeface="+mn-lt"/>
            </a:endParaRPr>
          </a:p>
        </p:txBody>
      </p:sp>
    </p:spTree>
    <p:custDataLst>
      <p:tags r:id="rId1"/>
    </p:custDataLst>
    <p:extLst>
      <p:ext uri="{BB962C8B-B14F-4D97-AF65-F5344CB8AC3E}">
        <p14:creationId xmlns:p14="http://schemas.microsoft.com/office/powerpoint/2010/main" val="365417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b="1" dirty="0" smtClean="0">
                <a:solidFill>
                  <a:sysClr val="window" lastClr="FFFFFF"/>
                </a:solidFill>
                <a:latin typeface="calibri"/>
              </a:rPr>
              <a:t>Elektrik-Elektronik </a:t>
            </a:r>
            <a:r>
              <a:rPr lang="tr-TR" b="1" dirty="0">
                <a:solidFill>
                  <a:sysClr val="window" lastClr="FFFFFF"/>
                </a:solidFill>
                <a:latin typeface="calibri"/>
              </a:rPr>
              <a:t>Teknolojileri Alanı</a:t>
            </a:r>
            <a:endParaRPr lang="id-ID" dirty="0">
              <a:solidFill>
                <a:sysClr val="window" lastClr="FFFFFF"/>
              </a:solidFill>
              <a:latin typeface="calibri"/>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96210" y="3232569"/>
            <a:ext cx="4165757" cy="83099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smtClean="0">
                <a:solidFill>
                  <a:srgbClr val="0070C0"/>
                </a:solidFill>
                <a:effectLst>
                  <a:outerShdw blurRad="38100" dist="38100" dir="2700000" algn="tl">
                    <a:srgbClr val="000000">
                      <a:alpha val="43137"/>
                    </a:srgbClr>
                  </a:outerShdw>
                </a:effectLst>
                <a:latin typeface="ubuntu"/>
              </a:rPr>
              <a:t>Recep Gencer M.T.A.L</a:t>
            </a:r>
          </a:p>
          <a:p>
            <a:pPr fontAlgn="auto">
              <a:spcBef>
                <a:spcPts val="0"/>
              </a:spcBef>
              <a:spcAft>
                <a:spcPts val="0"/>
              </a:spcAft>
            </a:pPr>
            <a:r>
              <a:rPr lang="tr-TR" sz="2400" b="1" dirty="0">
                <a:solidFill>
                  <a:srgbClr val="00B050"/>
                </a:solidFill>
                <a:effectLst>
                  <a:outerShdw blurRad="38100" dist="38100" dir="2700000" algn="tl">
                    <a:srgbClr val="000000">
                      <a:alpha val="43137"/>
                    </a:srgbClr>
                  </a:outerShdw>
                </a:effectLst>
                <a:latin typeface="ubuntu"/>
              </a:rPr>
              <a:t>Bandırma </a:t>
            </a:r>
            <a:r>
              <a:rPr lang="tr-TR" sz="2400" b="1" dirty="0" smtClean="0">
                <a:solidFill>
                  <a:srgbClr val="00B050"/>
                </a:solidFill>
                <a:effectLst>
                  <a:outerShdw blurRad="38100" dist="38100" dir="2700000" algn="tl">
                    <a:srgbClr val="000000">
                      <a:alpha val="43137"/>
                    </a:srgbClr>
                  </a:outerShdw>
                </a:effectLst>
                <a:latin typeface="ubuntu"/>
              </a:rPr>
              <a:t>M.T.A.L</a:t>
            </a:r>
          </a:p>
        </p:txBody>
      </p:sp>
      <p:sp>
        <p:nvSpPr>
          <p:cNvPr id="37" name="Freeform 32">
            <a:extLst>
              <a:ext uri="{FF2B5EF4-FFF2-40B4-BE49-F238E27FC236}">
                <a16:creationId xmlns:a16="http://schemas.microsoft.com/office/drawing/2014/main" id="{74444165-31B0-4DE4-82A7-F22CFCD1183F}"/>
              </a:ext>
            </a:extLst>
          </p:cNvPr>
          <p:cNvSpPr>
            <a:spLocks/>
          </p:cNvSpPr>
          <p:nvPr/>
        </p:nvSpPr>
        <p:spPr bwMode="auto">
          <a:xfrm>
            <a:off x="3570784" y="3508025"/>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47600F09-3738-49FE-B6F2-24FFCA6AD975}"/>
              </a:ext>
            </a:extLst>
          </p:cNvPr>
          <p:cNvSpPr txBox="1"/>
          <p:nvPr/>
        </p:nvSpPr>
        <p:spPr>
          <a:xfrm>
            <a:off x="5847685" y="3318655"/>
            <a:ext cx="3090127" cy="492443"/>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altLang="tr-TR" sz="1300" b="1" dirty="0" smtClean="0">
                <a:solidFill>
                  <a:srgbClr val="FF0000"/>
                </a:solidFill>
              </a:rPr>
              <a:t>-Elektrik </a:t>
            </a:r>
            <a:r>
              <a:rPr lang="tr-TR" altLang="tr-TR" sz="1300" b="1" dirty="0">
                <a:solidFill>
                  <a:srgbClr val="FF0000"/>
                </a:solidFill>
              </a:rPr>
              <a:t>Tesisatları ve Pano </a:t>
            </a:r>
            <a:r>
              <a:rPr lang="tr-TR" altLang="tr-TR" sz="1300" b="1" dirty="0" err="1" smtClean="0">
                <a:solidFill>
                  <a:srgbClr val="FF0000"/>
                </a:solidFill>
              </a:rPr>
              <a:t>Montörlüğü</a:t>
            </a:r>
            <a:endParaRPr lang="tr-TR" altLang="tr-TR" sz="1300" b="1" dirty="0" smtClean="0">
              <a:solidFill>
                <a:srgbClr val="FF0000"/>
              </a:solidFill>
            </a:endParaRPr>
          </a:p>
          <a:p>
            <a:pPr fontAlgn="auto">
              <a:spcBef>
                <a:spcPts val="0"/>
              </a:spcBef>
              <a:spcAft>
                <a:spcPts val="0"/>
              </a:spcAft>
            </a:pPr>
            <a:r>
              <a:rPr lang="tr-TR" altLang="tr-TR" sz="1300" b="1" dirty="0" smtClean="0">
                <a:solidFill>
                  <a:srgbClr val="FF0000"/>
                </a:solidFill>
              </a:rPr>
              <a:t>-Endüstriyel </a:t>
            </a:r>
            <a:r>
              <a:rPr lang="tr-TR" altLang="tr-TR" sz="1300" b="1" dirty="0">
                <a:solidFill>
                  <a:srgbClr val="FF0000"/>
                </a:solidFill>
              </a:rPr>
              <a:t>Bakım Onarım</a:t>
            </a:r>
            <a:endParaRPr lang="id-ID" sz="1300" b="1" dirty="0">
              <a:solidFill>
                <a:srgbClr val="FF0000"/>
              </a:solidFill>
              <a:effectLst>
                <a:outerShdw blurRad="38100" dist="38100" dir="2700000" algn="tl">
                  <a:srgbClr val="000000">
                    <a:alpha val="43137"/>
                  </a:srgbClr>
                </a:outerShdw>
              </a:effectLst>
            </a:endParaRPr>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3"/>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282985" y="4275542"/>
              <a:ext cx="2533280" cy="483154"/>
            </a:xfrm>
            <a:prstGeom prst="rect">
              <a:avLst/>
            </a:prstGeom>
            <a:noFill/>
          </p:spPr>
          <p:txBody>
            <a:bodyPr wrap="square" rtlCol="0">
              <a:spAutoFit/>
            </a:bodyPr>
            <a:lstStyle/>
            <a:p>
              <a:pPr lvl="0" algn="ctr" fontAlgn="auto">
                <a:spcAft>
                  <a:spcPts val="0"/>
                </a:spcAft>
                <a:defRPr/>
              </a:pPr>
              <a:r>
                <a:rPr lang="tr-TR" sz="1800" b="1" dirty="0">
                  <a:latin typeface="calibri"/>
                </a:rPr>
                <a:t>Elektrik-Elektronik Teknolojileri Alanı</a:t>
              </a:r>
              <a:endParaRPr lang="id-ID" sz="1800" dirty="0">
                <a:latin typeface="calibri"/>
              </a:endParaRP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18097" y="2505157"/>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3543788" y="1253798"/>
            <a:ext cx="1850986" cy="2571404"/>
          </a:xfrm>
          <a:prstGeom prst="rect">
            <a:avLst/>
          </a:prstGeom>
        </p:spPr>
      </p:pic>
      <p:sp>
        <p:nvSpPr>
          <p:cNvPr id="39" name="Freeform 32">
            <a:extLst>
              <a:ext uri="{FF2B5EF4-FFF2-40B4-BE49-F238E27FC236}">
                <a16:creationId xmlns:a16="http://schemas.microsoft.com/office/drawing/2014/main" id="{74444165-31B0-4DE4-82A7-F22CFCD1183F}"/>
              </a:ext>
            </a:extLst>
          </p:cNvPr>
          <p:cNvSpPr>
            <a:spLocks/>
          </p:cNvSpPr>
          <p:nvPr/>
        </p:nvSpPr>
        <p:spPr bwMode="auto">
          <a:xfrm>
            <a:off x="3570783" y="3963102"/>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0" name="Chevron 35">
            <a:extLst>
              <a:ext uri="{FF2B5EF4-FFF2-40B4-BE49-F238E27FC236}">
                <a16:creationId xmlns:a16="http://schemas.microsoft.com/office/drawing/2014/main" id="{8E1D894A-72EB-45AD-8788-66AB3B18EE0F}"/>
              </a:ext>
            </a:extLst>
          </p:cNvPr>
          <p:cNvSpPr/>
          <p:nvPr/>
        </p:nvSpPr>
        <p:spPr>
          <a:xfrm>
            <a:off x="5597771" y="3838662"/>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1" name="TextBox 23">
            <a:extLst>
              <a:ext uri="{FF2B5EF4-FFF2-40B4-BE49-F238E27FC236}">
                <a16:creationId xmlns:a16="http://schemas.microsoft.com/office/drawing/2014/main" id="{47600F09-3738-49FE-B6F2-24FFCA6AD975}"/>
              </a:ext>
            </a:extLst>
          </p:cNvPr>
          <p:cNvSpPr txBox="1"/>
          <p:nvPr/>
        </p:nvSpPr>
        <p:spPr>
          <a:xfrm>
            <a:off x="5868129" y="3762599"/>
            <a:ext cx="3090127" cy="646331"/>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altLang="tr-TR" sz="1200" b="1" dirty="0" smtClean="0">
                <a:solidFill>
                  <a:srgbClr val="00B050"/>
                </a:solidFill>
              </a:rPr>
              <a:t>-Elektrik </a:t>
            </a:r>
            <a:r>
              <a:rPr lang="tr-TR" altLang="tr-TR" sz="1200" b="1" dirty="0">
                <a:solidFill>
                  <a:srgbClr val="00B050"/>
                </a:solidFill>
              </a:rPr>
              <a:t>Tesisatları ve Pano </a:t>
            </a:r>
            <a:r>
              <a:rPr lang="tr-TR" altLang="tr-TR" sz="1200" b="1" dirty="0" err="1" smtClean="0">
                <a:solidFill>
                  <a:srgbClr val="00B050"/>
                </a:solidFill>
              </a:rPr>
              <a:t>Montörlüğü</a:t>
            </a:r>
            <a:endParaRPr lang="tr-TR" altLang="tr-TR" sz="1200" b="1" dirty="0" smtClean="0">
              <a:solidFill>
                <a:srgbClr val="00B050"/>
              </a:solidFill>
            </a:endParaRPr>
          </a:p>
          <a:p>
            <a:pPr fontAlgn="auto">
              <a:spcBef>
                <a:spcPts val="0"/>
              </a:spcBef>
              <a:spcAft>
                <a:spcPts val="0"/>
              </a:spcAft>
            </a:pPr>
            <a:r>
              <a:rPr lang="tr-TR" altLang="tr-TR" sz="1200" b="1" dirty="0" smtClean="0">
                <a:solidFill>
                  <a:srgbClr val="00B050"/>
                </a:solidFill>
              </a:rPr>
              <a:t>-Endüstriyel </a:t>
            </a:r>
            <a:r>
              <a:rPr lang="tr-TR" altLang="tr-TR" sz="1200" b="1" dirty="0">
                <a:solidFill>
                  <a:srgbClr val="00B050"/>
                </a:solidFill>
              </a:rPr>
              <a:t>Bakım </a:t>
            </a:r>
            <a:r>
              <a:rPr lang="tr-TR" altLang="tr-TR" sz="1200" b="1" dirty="0" smtClean="0">
                <a:solidFill>
                  <a:srgbClr val="00B050"/>
                </a:solidFill>
              </a:rPr>
              <a:t>Onarım</a:t>
            </a:r>
          </a:p>
          <a:p>
            <a:pPr fontAlgn="auto">
              <a:spcBef>
                <a:spcPts val="0"/>
              </a:spcBef>
              <a:spcAft>
                <a:spcPts val="0"/>
              </a:spcAft>
            </a:pPr>
            <a:r>
              <a:rPr lang="tr-TR" sz="1200" b="1" dirty="0" smtClean="0">
                <a:solidFill>
                  <a:srgbClr val="00B050"/>
                </a:solidFill>
              </a:rPr>
              <a:t>-Yüksek Gerilim Sistemleri</a:t>
            </a:r>
            <a:endParaRPr lang="id-ID" sz="1200" b="1" dirty="0">
              <a:solidFill>
                <a:srgbClr val="00B05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89312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p:tgtEl>
                                          <p:spTgt spid="38"/>
                                        </p:tgtEl>
                                        <p:attrNameLst>
                                          <p:attrName>ppt_x</p:attrName>
                                        </p:attrNameLst>
                                      </p:cBhvr>
                                      <p:tavLst>
                                        <p:tav tm="0">
                                          <p:val>
                                            <p:strVal val="#ppt_x-#ppt_w*1.125000"/>
                                          </p:val>
                                        </p:tav>
                                        <p:tav tm="100000">
                                          <p:val>
                                            <p:strVal val="#ppt_x"/>
                                          </p:val>
                                        </p:tav>
                                      </p:tavLst>
                                    </p:anim>
                                    <p:animEffect transition="in" filter="wipe(right)">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47"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anim calcmode="lin" valueType="num">
                                      <p:cBhvr>
                                        <p:cTn id="29" dur="750" fill="hold"/>
                                        <p:tgtEl>
                                          <p:spTgt spid="25"/>
                                        </p:tgtEl>
                                        <p:attrNameLst>
                                          <p:attrName>ppt_x</p:attrName>
                                        </p:attrNameLst>
                                      </p:cBhvr>
                                      <p:tavLst>
                                        <p:tav tm="0">
                                          <p:val>
                                            <p:strVal val="#ppt_x"/>
                                          </p:val>
                                        </p:tav>
                                        <p:tav tm="100000">
                                          <p:val>
                                            <p:strVal val="#ppt_x"/>
                                          </p:val>
                                        </p:tav>
                                      </p:tavLst>
                                    </p:anim>
                                    <p:anim calcmode="lin" valueType="num">
                                      <p:cBhvr>
                                        <p:cTn id="30" dur="75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750"/>
                                        <p:tgtEl>
                                          <p:spTgt spid="51"/>
                                        </p:tgtEl>
                                      </p:cBhvr>
                                    </p:animEffect>
                                    <p:anim calcmode="lin" valueType="num">
                                      <p:cBhvr>
                                        <p:cTn id="39" dur="750" fill="hold"/>
                                        <p:tgtEl>
                                          <p:spTgt spid="51"/>
                                        </p:tgtEl>
                                        <p:attrNameLst>
                                          <p:attrName>ppt_x</p:attrName>
                                        </p:attrNameLst>
                                      </p:cBhvr>
                                      <p:tavLst>
                                        <p:tav tm="0">
                                          <p:val>
                                            <p:strVal val="#ppt_x"/>
                                          </p:val>
                                        </p:tav>
                                        <p:tav tm="100000">
                                          <p:val>
                                            <p:strVal val="#ppt_x"/>
                                          </p:val>
                                        </p:tav>
                                      </p:tavLst>
                                    </p:anim>
                                    <p:anim calcmode="lin" valueType="num">
                                      <p:cBhvr>
                                        <p:cTn id="40" dur="750" fill="hold"/>
                                        <p:tgtEl>
                                          <p:spTgt spid="51"/>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left)">
                                      <p:cBhvr>
                                        <p:cTn id="44" dur="500"/>
                                        <p:tgtEl>
                                          <p:spTgt spid="39"/>
                                        </p:tgtEl>
                                      </p:cBhvr>
                                    </p:animEffect>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p:tgtEl>
                                          <p:spTgt spid="40"/>
                                        </p:tgtEl>
                                        <p:attrNameLst>
                                          <p:attrName>ppt_x</p:attrName>
                                        </p:attrNameLst>
                                      </p:cBhvr>
                                      <p:tavLst>
                                        <p:tav tm="0">
                                          <p:val>
                                            <p:strVal val="#ppt_x-#ppt_w*1.125000"/>
                                          </p:val>
                                        </p:tav>
                                        <p:tav tm="100000">
                                          <p:val>
                                            <p:strVal val="#ppt_x"/>
                                          </p:val>
                                        </p:tav>
                                      </p:tavLst>
                                    </p:anim>
                                    <p:animEffect transition="in" filter="wipe(right)">
                                      <p:cBhvr>
                                        <p:cTn id="49" dur="500"/>
                                        <p:tgtEl>
                                          <p:spTgt spid="4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7" grpId="0" animBg="1"/>
      <p:bldP spid="38" grpId="0" animBg="1"/>
      <p:bldP spid="42" grpId="0"/>
      <p:bldP spid="39" grpId="0" animBg="1"/>
      <p:bldP spid="40" grpId="0" animBg="1"/>
      <p:bldP spid="4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b="1" dirty="0">
                <a:solidFill>
                  <a:sysClr val="window" lastClr="FFFFFF"/>
                </a:solidFill>
                <a:latin typeface="calibri"/>
              </a:rPr>
              <a:t>Elektrik-Elektronik Teknolojileri Alanı</a:t>
            </a:r>
            <a:endParaRPr lang="id-ID" dirty="0">
              <a:solidFill>
                <a:sysClr val="window" lastClr="FFFFFF"/>
              </a:solidFill>
              <a:latin typeface="calibri"/>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3970318"/>
          </a:xfrm>
          <a:prstGeom prst="rect">
            <a:avLst/>
          </a:prstGeom>
        </p:spPr>
        <p:txBody>
          <a:bodyPr wrap="square">
            <a:spAutoFit/>
          </a:bodyPr>
          <a:lstStyle/>
          <a:p>
            <a:pPr algn="just"/>
            <a:r>
              <a:rPr lang="tr-TR" altLang="tr-TR" sz="1200" b="1" dirty="0" smtClean="0"/>
              <a:t>Elektrik-Elektronik </a:t>
            </a:r>
            <a:r>
              <a:rPr lang="tr-TR" altLang="tr-TR" sz="1200" b="1" dirty="0"/>
              <a:t>Teknolojiler Alanı:</a:t>
            </a:r>
          </a:p>
          <a:p>
            <a:pPr algn="just"/>
            <a:r>
              <a:rPr lang="tr-TR" altLang="tr-TR" sz="1200" dirty="0" smtClean="0"/>
              <a:t>Elektrik-Elektronik </a:t>
            </a:r>
            <a:r>
              <a:rPr lang="tr-TR" altLang="tr-TR" sz="1200" dirty="0"/>
              <a:t>Teknolojisi alanı, altında yer alan dallarının yeterliklerini kazandırmaya yönelik eğitim ve öğretim verilen alandır. Elektrik-Elektronik Teknolojisi alanı bugün diğer tüm alanları geliştiren, temel ve üretken bir sanayiye dönüşmüş durumdadır. Alan, bugün kendi tasarım ve teknolojilerini geliştirecek güce ulaşmıştır. Elektrik-Elektronik alanı birçok alanı etkilerken ekonomiye kendi üretimi, ihracatı ve istihdamıyla yaptığı birinci derece katkının yanında, diğer sektörlere olan etkileriyle ikinci derece katkılarda da bulunmaktadır. </a:t>
            </a:r>
          </a:p>
          <a:p>
            <a:pPr algn="just"/>
            <a:r>
              <a:rPr lang="tr-TR" altLang="tr-TR" sz="1200" dirty="0"/>
              <a:t>Bu Alanda Yer Alan Dal Programları </a:t>
            </a:r>
          </a:p>
          <a:p>
            <a:pPr algn="just"/>
            <a:r>
              <a:rPr lang="tr-TR" altLang="tr-TR" sz="1200" dirty="0"/>
              <a:t>Bobinaj, </a:t>
            </a:r>
          </a:p>
          <a:p>
            <a:pPr algn="just"/>
            <a:r>
              <a:rPr lang="tr-TR" altLang="tr-TR" sz="1200" dirty="0"/>
              <a:t>Büro Makineleri Teknik Servisi, </a:t>
            </a:r>
          </a:p>
          <a:p>
            <a:pPr algn="just"/>
            <a:r>
              <a:rPr lang="tr-TR" altLang="tr-TR" sz="1200" b="1" dirty="0">
                <a:solidFill>
                  <a:srgbClr val="FF0000"/>
                </a:solidFill>
              </a:rPr>
              <a:t>Elektrik Tesisatları ve Pano </a:t>
            </a:r>
            <a:r>
              <a:rPr lang="tr-TR" altLang="tr-TR" sz="1200" b="1" dirty="0" err="1">
                <a:solidFill>
                  <a:srgbClr val="FF0000"/>
                </a:solidFill>
              </a:rPr>
              <a:t>Montörlüğü</a:t>
            </a:r>
            <a:r>
              <a:rPr lang="tr-TR" altLang="tr-TR" sz="1200" dirty="0"/>
              <a:t>, </a:t>
            </a:r>
          </a:p>
          <a:p>
            <a:pPr algn="just"/>
            <a:r>
              <a:rPr lang="tr-TR" altLang="tr-TR" sz="1200" dirty="0"/>
              <a:t>Elektrikli Ev Aletleri Teknik Servisi, </a:t>
            </a:r>
          </a:p>
          <a:p>
            <a:pPr algn="just"/>
            <a:r>
              <a:rPr lang="tr-TR" altLang="tr-TR" sz="1200" dirty="0"/>
              <a:t>Elektromekanik Taşıyıcılar Bakım Onarım, </a:t>
            </a:r>
          </a:p>
          <a:p>
            <a:pPr algn="just"/>
            <a:r>
              <a:rPr lang="tr-TR" altLang="tr-TR" sz="1200" b="1" dirty="0">
                <a:solidFill>
                  <a:srgbClr val="FF0000"/>
                </a:solidFill>
              </a:rPr>
              <a:t>Endüstriyel Bakım Onarım</a:t>
            </a:r>
            <a:r>
              <a:rPr lang="tr-TR" altLang="tr-TR" sz="1200" dirty="0"/>
              <a:t>, </a:t>
            </a:r>
          </a:p>
          <a:p>
            <a:pPr algn="just"/>
            <a:r>
              <a:rPr lang="tr-TR" altLang="tr-TR" sz="1200" dirty="0"/>
              <a:t>Görüntü ve Ses Sistemleri, </a:t>
            </a:r>
          </a:p>
          <a:p>
            <a:pPr algn="just"/>
            <a:r>
              <a:rPr lang="tr-TR" altLang="tr-TR" sz="1200" dirty="0"/>
              <a:t>Güvenlik Sistemleri, </a:t>
            </a:r>
          </a:p>
          <a:p>
            <a:pPr algn="just"/>
            <a:r>
              <a:rPr lang="tr-TR" altLang="tr-TR" sz="1200" dirty="0"/>
              <a:t>Haberleşme Sistemleri, </a:t>
            </a:r>
          </a:p>
          <a:p>
            <a:pPr algn="just"/>
            <a:r>
              <a:rPr lang="tr-TR" altLang="tr-TR" sz="1200" b="1" dirty="0">
                <a:solidFill>
                  <a:srgbClr val="00B050"/>
                </a:solidFill>
              </a:rPr>
              <a:t>Yüksek Gerilim Sistemleri </a:t>
            </a:r>
            <a:r>
              <a:rPr lang="tr-TR" altLang="tr-TR" sz="1200" dirty="0"/>
              <a:t>dallarında eğitim verilmektedir. </a:t>
            </a:r>
          </a:p>
        </p:txBody>
      </p:sp>
    </p:spTree>
    <p:custDataLst>
      <p:tags r:id="rId1"/>
    </p:custDataLst>
    <p:extLst>
      <p:ext uri="{BB962C8B-B14F-4D97-AF65-F5344CB8AC3E}">
        <p14:creationId xmlns:p14="http://schemas.microsoft.com/office/powerpoint/2010/main" val="54887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b="1" dirty="0">
                <a:solidFill>
                  <a:sysClr val="window" lastClr="FFFFFF"/>
                </a:solidFill>
                <a:latin typeface="calibri"/>
              </a:rPr>
              <a:t>Elektrik-Elektronik Teknolojileri Alanı</a:t>
            </a:r>
            <a:endParaRPr lang="id-ID" dirty="0">
              <a:solidFill>
                <a:sysClr val="window" lastClr="FFFFFF"/>
              </a:solidFill>
              <a:latin typeface="calibri"/>
            </a:endParaRPr>
          </a:p>
        </p:txBody>
      </p:sp>
      <p:sp>
        <p:nvSpPr>
          <p:cNvPr id="10" name="Right Arrow 90">
            <a:extLst>
              <a:ext uri="{FF2B5EF4-FFF2-40B4-BE49-F238E27FC236}">
                <a16:creationId xmlns:a16="http://schemas.microsoft.com/office/drawing/2014/main" id="{19046930-95D5-476B-B84C-0839312CDD0E}"/>
              </a:ext>
            </a:extLst>
          </p:cNvPr>
          <p:cNvSpPr/>
          <p:nvPr/>
        </p:nvSpPr>
        <p:spPr>
          <a:xfrm>
            <a:off x="3696753" y="303496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2721506" y="3704280"/>
            <a:ext cx="1950494" cy="1303369"/>
            <a:chOff x="4846279" y="592619"/>
            <a:chExt cx="2600657" cy="770637"/>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846279" y="633006"/>
              <a:ext cx="2451455" cy="730250"/>
              <a:chOff x="4846279" y="633006"/>
              <a:chExt cx="2451455" cy="730250"/>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846279" y="706475"/>
                <a:ext cx="2427187" cy="564130"/>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a:t>
                </a:r>
                <a:r>
                  <a:rPr lang="tr-TR" sz="1400" b="1" dirty="0" err="1" smtClean="0">
                    <a:solidFill>
                      <a:schemeClr val="bg1"/>
                    </a:solidFill>
                    <a:latin typeface="ubuntu"/>
                  </a:rPr>
                  <a:t>Önlisans</a:t>
                </a:r>
                <a:r>
                  <a:rPr lang="tr-TR" sz="1400" b="1" dirty="0" smtClean="0">
                    <a:solidFill>
                      <a:schemeClr val="bg1"/>
                    </a:solidFill>
                    <a:latin typeface="ubuntu"/>
                  </a:rPr>
                  <a:t>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37653" y="2973442"/>
            <a:ext cx="3836183" cy="656692"/>
            <a:chOff x="2210016" y="4213225"/>
            <a:chExt cx="2891213"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TextBox 30">
              <a:extLst>
                <a:ext uri="{FF2B5EF4-FFF2-40B4-BE49-F238E27FC236}">
                  <a16:creationId xmlns:a16="http://schemas.microsoft.com/office/drawing/2014/main" id="{BBCD1B50-35A7-49F9-B0C6-D86BEDE7AB8F}"/>
                </a:ext>
              </a:extLst>
            </p:cNvPr>
            <p:cNvSpPr txBox="1"/>
            <p:nvPr/>
          </p:nvSpPr>
          <p:spPr>
            <a:xfrm>
              <a:off x="2210016" y="4341286"/>
              <a:ext cx="2891213" cy="437967"/>
            </a:xfrm>
            <a:prstGeom prst="rect">
              <a:avLst/>
            </a:prstGeom>
            <a:noFill/>
          </p:spPr>
          <p:txBody>
            <a:bodyPr wrap="square" rtlCol="0">
              <a:spAutoFit/>
            </a:bodyPr>
            <a:lstStyle/>
            <a:p>
              <a:pPr lvl="0" algn="ctr" fontAlgn="auto">
                <a:spcAft>
                  <a:spcPts val="0"/>
                </a:spcAft>
                <a:defRPr/>
              </a:pPr>
              <a:r>
                <a:rPr lang="tr-TR" sz="1600" b="1" dirty="0">
                  <a:latin typeface="calibri"/>
                </a:rPr>
                <a:t>Elektrik-Elektronik Teknolojileri Alanı</a:t>
              </a:r>
              <a:endParaRPr lang="id-ID" sz="1600" dirty="0">
                <a:latin typeface="calibri"/>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218521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8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800" b="1" kern="0" dirty="0" smtClean="0">
                <a:effectLst>
                  <a:outerShdw blurRad="38100" dist="38100" dir="2700000" algn="tl">
                    <a:srgbClr val="000000">
                      <a:alpha val="43137"/>
                    </a:srgbClr>
                  </a:outerShdw>
                </a:effectLst>
                <a:latin typeface="calibri"/>
              </a:rPr>
              <a:t>BÖLÜMLER</a:t>
            </a:r>
            <a:endParaRPr kumimoji="0" lang="en-US" sz="68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222322" y="2552354"/>
            <a:ext cx="1738992" cy="2702077"/>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2929085806"/>
              </p:ext>
            </p:extLst>
          </p:nvPr>
        </p:nvGraphicFramePr>
        <p:xfrm>
          <a:off x="5353476" y="1302441"/>
          <a:ext cx="3700036" cy="3595116"/>
        </p:xfrm>
        <a:graphic>
          <a:graphicData uri="http://schemas.openxmlformats.org/drawingml/2006/table">
            <a:tbl>
              <a:tblPr firstRow="1" firstCol="1" lastRow="1" lastCol="1" bandRow="1" bandCol="1">
                <a:tableStyleId>{5C22544A-7EE6-4342-B048-85BDC9FD1C3A}</a:tableStyleId>
              </a:tblPr>
              <a:tblGrid>
                <a:gridCol w="2827895">
                  <a:extLst>
                    <a:ext uri="{9D8B030D-6E8A-4147-A177-3AD203B41FA5}">
                      <a16:colId xmlns:a16="http://schemas.microsoft.com/office/drawing/2014/main" val="508074131"/>
                    </a:ext>
                  </a:extLst>
                </a:gridCol>
                <a:gridCol w="872141">
                  <a:extLst>
                    <a:ext uri="{9D8B030D-6E8A-4147-A177-3AD203B41FA5}">
                      <a16:colId xmlns:a16="http://schemas.microsoft.com/office/drawing/2014/main" val="1943041671"/>
                    </a:ext>
                  </a:extLst>
                </a:gridCol>
              </a:tblGrid>
              <a:tr h="149794">
                <a:tc>
                  <a:txBody>
                    <a:bodyPr/>
                    <a:lstStyle/>
                    <a:p>
                      <a:pPr marL="13335">
                        <a:lnSpc>
                          <a:spcPct val="107000"/>
                        </a:lnSpc>
                        <a:spcBef>
                          <a:spcPts val="125"/>
                        </a:spcBef>
                        <a:spcAft>
                          <a:spcPts val="0"/>
                        </a:spcAft>
                      </a:pPr>
                      <a:r>
                        <a:rPr lang="en-US" sz="1050" dirty="0" err="1">
                          <a:solidFill>
                            <a:schemeClr val="tx1"/>
                          </a:solidFill>
                          <a:effectLst/>
                          <a:latin typeface="+mn-lt"/>
                        </a:rPr>
                        <a:t>Alternatif</a:t>
                      </a:r>
                      <a:r>
                        <a:rPr lang="en-US" sz="1050" dirty="0">
                          <a:solidFill>
                            <a:schemeClr val="tx1"/>
                          </a:solidFill>
                          <a:effectLst/>
                          <a:latin typeface="+mn-lt"/>
                        </a:rPr>
                        <a:t> </a:t>
                      </a:r>
                      <a:r>
                        <a:rPr lang="en-US" sz="1050" dirty="0" err="1">
                          <a:solidFill>
                            <a:schemeClr val="tx1"/>
                          </a:solidFill>
                          <a:effectLst/>
                          <a:latin typeface="+mn-lt"/>
                        </a:rPr>
                        <a:t>Enerji</a:t>
                      </a:r>
                      <a:r>
                        <a:rPr lang="en-US" sz="1050" spc="5" dirty="0">
                          <a:solidFill>
                            <a:schemeClr val="tx1"/>
                          </a:solidFill>
                          <a:effectLst/>
                          <a:latin typeface="+mn-lt"/>
                        </a:rPr>
                        <a:t> </a:t>
                      </a:r>
                      <a:r>
                        <a:rPr lang="en-US" sz="1050" dirty="0" err="1">
                          <a:solidFill>
                            <a:schemeClr val="tx1"/>
                          </a:solidFill>
                          <a:effectLst/>
                          <a:latin typeface="+mn-lt"/>
                        </a:rPr>
                        <a:t>Kaynakları</a:t>
                      </a:r>
                      <a:r>
                        <a:rPr lang="en-US" sz="1050" spc="5" dirty="0">
                          <a:solidFill>
                            <a:schemeClr val="tx1"/>
                          </a:solidFill>
                          <a:effectLst/>
                          <a:latin typeface="+mn-lt"/>
                        </a:rPr>
                        <a:t> </a:t>
                      </a:r>
                      <a:r>
                        <a:rPr lang="en-US" sz="1050" dirty="0" err="1">
                          <a:solidFill>
                            <a:schemeClr val="tx1"/>
                          </a:solidFill>
                          <a:effectLst/>
                          <a:latin typeface="+mn-lt"/>
                        </a:rPr>
                        <a:t>Teknolojisi</a:t>
                      </a:r>
                      <a:endParaRPr lang="tr-TR" sz="105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967736636"/>
                  </a:ext>
                </a:extLst>
              </a:tr>
              <a:tr h="125474">
                <a:tc>
                  <a:txBody>
                    <a:bodyPr/>
                    <a:lstStyle/>
                    <a:p>
                      <a:pPr marL="13335">
                        <a:lnSpc>
                          <a:spcPct val="107000"/>
                        </a:lnSpc>
                        <a:spcBef>
                          <a:spcPts val="125"/>
                        </a:spcBef>
                        <a:spcAft>
                          <a:spcPts val="0"/>
                        </a:spcAft>
                      </a:pPr>
                      <a:r>
                        <a:rPr lang="en-US" sz="1050" dirty="0" err="1">
                          <a:solidFill>
                            <a:schemeClr val="tx1"/>
                          </a:solidFill>
                          <a:effectLst/>
                          <a:latin typeface="+mn-lt"/>
                        </a:rPr>
                        <a:t>Biyomedikal</a:t>
                      </a:r>
                      <a:r>
                        <a:rPr lang="en-US" sz="1050" spc="5" dirty="0">
                          <a:solidFill>
                            <a:schemeClr val="tx1"/>
                          </a:solidFill>
                          <a:effectLst/>
                          <a:latin typeface="+mn-lt"/>
                        </a:rPr>
                        <a:t> </a:t>
                      </a:r>
                      <a:r>
                        <a:rPr lang="en-US" sz="1050" dirty="0" err="1">
                          <a:solidFill>
                            <a:schemeClr val="tx1"/>
                          </a:solidFill>
                          <a:effectLst/>
                          <a:latin typeface="+mn-lt"/>
                        </a:rPr>
                        <a:t>Cihaz</a:t>
                      </a:r>
                      <a:r>
                        <a:rPr lang="en-US" sz="1050" spc="5" dirty="0">
                          <a:solidFill>
                            <a:schemeClr val="tx1"/>
                          </a:solidFill>
                          <a:effectLst/>
                          <a:latin typeface="+mn-lt"/>
                        </a:rPr>
                        <a:t> </a:t>
                      </a:r>
                      <a:r>
                        <a:rPr lang="en-US" sz="1050" dirty="0" err="1">
                          <a:solidFill>
                            <a:schemeClr val="tx1"/>
                          </a:solidFill>
                          <a:effectLst/>
                          <a:latin typeface="+mn-lt"/>
                        </a:rPr>
                        <a:t>Teknolojisi</a:t>
                      </a:r>
                      <a:endParaRPr lang="tr-TR" sz="105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494173893"/>
                  </a:ext>
                </a:extLst>
              </a:tr>
              <a:tr h="125474">
                <a:tc>
                  <a:txBody>
                    <a:bodyPr/>
                    <a:lstStyle/>
                    <a:p>
                      <a:pPr marL="13335">
                        <a:lnSpc>
                          <a:spcPct val="107000"/>
                        </a:lnSpc>
                        <a:spcBef>
                          <a:spcPts val="125"/>
                        </a:spcBef>
                        <a:spcAft>
                          <a:spcPts val="0"/>
                        </a:spcAft>
                      </a:pPr>
                      <a:r>
                        <a:rPr lang="en-US" sz="1050">
                          <a:solidFill>
                            <a:schemeClr val="tx1"/>
                          </a:solidFill>
                          <a:effectLst/>
                          <a:latin typeface="+mn-lt"/>
                        </a:rPr>
                        <a:t>Elektrik</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707854856"/>
                  </a:ext>
                </a:extLst>
              </a:tr>
              <a:tr h="98337">
                <a:tc>
                  <a:txBody>
                    <a:bodyPr/>
                    <a:lstStyle/>
                    <a:p>
                      <a:pPr marL="13335">
                        <a:lnSpc>
                          <a:spcPct val="107000"/>
                        </a:lnSpc>
                        <a:spcBef>
                          <a:spcPts val="125"/>
                        </a:spcBef>
                        <a:spcAft>
                          <a:spcPts val="0"/>
                        </a:spcAft>
                      </a:pPr>
                      <a:r>
                        <a:rPr lang="en-US" sz="1050" dirty="0" err="1">
                          <a:solidFill>
                            <a:schemeClr val="tx1"/>
                          </a:solidFill>
                          <a:effectLst/>
                          <a:latin typeface="+mn-lt"/>
                        </a:rPr>
                        <a:t>Elektrik</a:t>
                      </a:r>
                      <a:r>
                        <a:rPr lang="en-US" sz="1050" dirty="0">
                          <a:solidFill>
                            <a:schemeClr val="tx1"/>
                          </a:solidFill>
                          <a:effectLst/>
                          <a:latin typeface="+mn-lt"/>
                        </a:rPr>
                        <a:t> </a:t>
                      </a:r>
                      <a:r>
                        <a:rPr lang="en-US" sz="1050" dirty="0" err="1">
                          <a:solidFill>
                            <a:schemeClr val="tx1"/>
                          </a:solidFill>
                          <a:effectLst/>
                          <a:latin typeface="+mn-lt"/>
                        </a:rPr>
                        <a:t>Enerjisi</a:t>
                      </a:r>
                      <a:r>
                        <a:rPr lang="en-US" sz="1050" spc="5" dirty="0">
                          <a:solidFill>
                            <a:schemeClr val="tx1"/>
                          </a:solidFill>
                          <a:effectLst/>
                          <a:latin typeface="+mn-lt"/>
                        </a:rPr>
                        <a:t> </a:t>
                      </a:r>
                      <a:r>
                        <a:rPr lang="en-US" sz="1050" dirty="0" err="1">
                          <a:solidFill>
                            <a:schemeClr val="tx1"/>
                          </a:solidFill>
                          <a:effectLst/>
                          <a:latin typeface="+mn-lt"/>
                        </a:rPr>
                        <a:t>Üretim</a:t>
                      </a:r>
                      <a:r>
                        <a:rPr lang="en-US" sz="1050" dirty="0">
                          <a:solidFill>
                            <a:schemeClr val="tx1"/>
                          </a:solidFill>
                          <a:effectLst/>
                          <a:latin typeface="+mn-lt"/>
                        </a:rPr>
                        <a:t>, </a:t>
                      </a:r>
                      <a:r>
                        <a:rPr lang="en-US" sz="1050" dirty="0" err="1">
                          <a:solidFill>
                            <a:schemeClr val="tx1"/>
                          </a:solidFill>
                          <a:effectLst/>
                          <a:latin typeface="+mn-lt"/>
                        </a:rPr>
                        <a:t>İletim</a:t>
                      </a:r>
                      <a:r>
                        <a:rPr lang="en-US" sz="1050" dirty="0">
                          <a:solidFill>
                            <a:schemeClr val="tx1"/>
                          </a:solidFill>
                          <a:effectLst/>
                          <a:latin typeface="+mn-lt"/>
                        </a:rPr>
                        <a:t> </a:t>
                      </a:r>
                      <a:r>
                        <a:rPr lang="en-US" sz="1050" dirty="0" err="1">
                          <a:solidFill>
                            <a:schemeClr val="tx1"/>
                          </a:solidFill>
                          <a:effectLst/>
                          <a:latin typeface="+mn-lt"/>
                        </a:rPr>
                        <a:t>ve</a:t>
                      </a:r>
                      <a:r>
                        <a:rPr lang="en-US" sz="1050" dirty="0">
                          <a:solidFill>
                            <a:schemeClr val="tx1"/>
                          </a:solidFill>
                          <a:effectLst/>
                          <a:latin typeface="+mn-lt"/>
                        </a:rPr>
                        <a:t> </a:t>
                      </a:r>
                      <a:r>
                        <a:rPr lang="en-US" sz="1050" dirty="0" err="1">
                          <a:solidFill>
                            <a:schemeClr val="tx1"/>
                          </a:solidFill>
                          <a:effectLst/>
                          <a:latin typeface="+mn-lt"/>
                        </a:rPr>
                        <a:t>Dağıtımı</a:t>
                      </a:r>
                      <a:endParaRPr lang="tr-TR" sz="105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756256134"/>
                  </a:ext>
                </a:extLst>
              </a:tr>
              <a:tr h="125474">
                <a:tc>
                  <a:txBody>
                    <a:bodyPr/>
                    <a:lstStyle/>
                    <a:p>
                      <a:pPr marL="13335">
                        <a:lnSpc>
                          <a:spcPct val="107000"/>
                        </a:lnSpc>
                        <a:spcBef>
                          <a:spcPts val="125"/>
                        </a:spcBef>
                        <a:spcAft>
                          <a:spcPts val="0"/>
                        </a:spcAft>
                      </a:pPr>
                      <a:r>
                        <a:rPr lang="en-US" sz="1050">
                          <a:solidFill>
                            <a:schemeClr val="tx1"/>
                          </a:solidFill>
                          <a:effectLst/>
                          <a:latin typeface="+mn-lt"/>
                        </a:rPr>
                        <a:t>Elektrikli</a:t>
                      </a:r>
                      <a:r>
                        <a:rPr lang="en-US" sz="1050" spc="5">
                          <a:solidFill>
                            <a:schemeClr val="tx1"/>
                          </a:solidFill>
                          <a:effectLst/>
                          <a:latin typeface="+mn-lt"/>
                        </a:rPr>
                        <a:t> </a:t>
                      </a:r>
                      <a:r>
                        <a:rPr lang="en-US" sz="1050">
                          <a:solidFill>
                            <a:schemeClr val="tx1"/>
                          </a:solidFill>
                          <a:effectLst/>
                          <a:latin typeface="+mn-lt"/>
                        </a:rPr>
                        <a:t>Cihaz</a:t>
                      </a:r>
                      <a:r>
                        <a:rPr lang="en-US" sz="1050" spc="5">
                          <a:solidFill>
                            <a:schemeClr val="tx1"/>
                          </a:solidFill>
                          <a:effectLst/>
                          <a:latin typeface="+mn-lt"/>
                        </a:rPr>
                        <a:t> </a:t>
                      </a:r>
                      <a:r>
                        <a:rPr lang="en-US" sz="1050">
                          <a:solidFill>
                            <a:schemeClr val="tx1"/>
                          </a:solidFill>
                          <a:effectLst/>
                          <a:latin typeface="+mn-lt"/>
                        </a:rPr>
                        <a:t>Teknolojisi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754043513"/>
                  </a:ext>
                </a:extLst>
              </a:tr>
              <a:tr h="125474">
                <a:tc>
                  <a:txBody>
                    <a:bodyPr/>
                    <a:lstStyle/>
                    <a:p>
                      <a:pPr marL="13335">
                        <a:lnSpc>
                          <a:spcPct val="107000"/>
                        </a:lnSpc>
                        <a:spcBef>
                          <a:spcPts val="125"/>
                        </a:spcBef>
                        <a:spcAft>
                          <a:spcPts val="0"/>
                        </a:spcAft>
                      </a:pPr>
                      <a:r>
                        <a:rPr lang="en-US" sz="1050">
                          <a:solidFill>
                            <a:schemeClr val="tx1"/>
                          </a:solidFill>
                          <a:effectLst/>
                          <a:latin typeface="+mn-lt"/>
                        </a:rPr>
                        <a:t>Elektronik</a:t>
                      </a:r>
                      <a:r>
                        <a:rPr lang="en-US" sz="1050" spc="5">
                          <a:solidFill>
                            <a:schemeClr val="tx1"/>
                          </a:solidFill>
                          <a:effectLst/>
                          <a:latin typeface="+mn-lt"/>
                        </a:rPr>
                        <a:t> </a:t>
                      </a:r>
                      <a:r>
                        <a:rPr lang="en-US" sz="1050">
                          <a:solidFill>
                            <a:schemeClr val="tx1"/>
                          </a:solidFill>
                          <a:effectLst/>
                          <a:latin typeface="+mn-lt"/>
                        </a:rPr>
                        <a:t>Haberleşme</a:t>
                      </a:r>
                      <a:r>
                        <a:rPr lang="en-US" sz="1050" spc="5">
                          <a:solidFill>
                            <a:schemeClr val="tx1"/>
                          </a:solidFill>
                          <a:effectLst/>
                          <a:latin typeface="+mn-lt"/>
                        </a:rPr>
                        <a:t> </a:t>
                      </a:r>
                      <a:r>
                        <a:rPr lang="en-US" sz="1050">
                          <a:solidFill>
                            <a:schemeClr val="tx1"/>
                          </a:solidFill>
                          <a:effectLst/>
                          <a:latin typeface="+mn-lt"/>
                        </a:rPr>
                        <a:t>Teknolojisi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dirty="0">
                          <a:solidFill>
                            <a:schemeClr val="tx1"/>
                          </a:solidFill>
                          <a:effectLst/>
                          <a:latin typeface="+mn-lt"/>
                        </a:rPr>
                        <a:t>TYT</a:t>
                      </a:r>
                      <a:endParaRPr lang="tr-TR" sz="105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726511694"/>
                  </a:ext>
                </a:extLst>
              </a:tr>
              <a:tr h="125474">
                <a:tc>
                  <a:txBody>
                    <a:bodyPr/>
                    <a:lstStyle/>
                    <a:p>
                      <a:pPr marL="13335">
                        <a:lnSpc>
                          <a:spcPct val="107000"/>
                        </a:lnSpc>
                        <a:spcBef>
                          <a:spcPts val="125"/>
                        </a:spcBef>
                        <a:spcAft>
                          <a:spcPts val="0"/>
                        </a:spcAft>
                      </a:pPr>
                      <a:r>
                        <a:rPr lang="en-US" sz="1050">
                          <a:solidFill>
                            <a:schemeClr val="tx1"/>
                          </a:solidFill>
                          <a:effectLst/>
                          <a:latin typeface="+mn-lt"/>
                        </a:rPr>
                        <a:t>Elektronik</a:t>
                      </a:r>
                      <a:r>
                        <a:rPr lang="en-US" sz="1050" spc="5">
                          <a:solidFill>
                            <a:schemeClr val="tx1"/>
                          </a:solidFill>
                          <a:effectLst/>
                          <a:latin typeface="+mn-lt"/>
                        </a:rPr>
                        <a:t> </a:t>
                      </a:r>
                      <a:r>
                        <a:rPr lang="en-US" sz="1050">
                          <a:solidFill>
                            <a:schemeClr val="tx1"/>
                          </a:solidFill>
                          <a:effectLst/>
                          <a:latin typeface="+mn-lt"/>
                        </a:rPr>
                        <a:t>Teknolojisi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243686542"/>
                  </a:ext>
                </a:extLst>
              </a:tr>
              <a:tr h="125474">
                <a:tc>
                  <a:txBody>
                    <a:bodyPr/>
                    <a:lstStyle/>
                    <a:p>
                      <a:pPr marL="13335">
                        <a:lnSpc>
                          <a:spcPct val="107000"/>
                        </a:lnSpc>
                        <a:spcBef>
                          <a:spcPts val="125"/>
                        </a:spcBef>
                        <a:spcAft>
                          <a:spcPts val="0"/>
                        </a:spcAft>
                      </a:pPr>
                      <a:r>
                        <a:rPr lang="en-US" sz="1050">
                          <a:solidFill>
                            <a:schemeClr val="tx1"/>
                          </a:solidFill>
                          <a:effectLst/>
                          <a:latin typeface="+mn-lt"/>
                        </a:rPr>
                        <a:t>Enerji</a:t>
                      </a:r>
                      <a:r>
                        <a:rPr lang="en-US" sz="1050" spc="5">
                          <a:solidFill>
                            <a:schemeClr val="tx1"/>
                          </a:solidFill>
                          <a:effectLst/>
                          <a:latin typeface="+mn-lt"/>
                        </a:rPr>
                        <a:t> </a:t>
                      </a:r>
                      <a:r>
                        <a:rPr lang="en-US" sz="1050">
                          <a:solidFill>
                            <a:schemeClr val="tx1"/>
                          </a:solidFill>
                          <a:effectLst/>
                          <a:latin typeface="+mn-lt"/>
                        </a:rPr>
                        <a:t>Tesisleri</a:t>
                      </a:r>
                      <a:r>
                        <a:rPr lang="en-US" sz="1050" spc="5">
                          <a:solidFill>
                            <a:schemeClr val="tx1"/>
                          </a:solidFill>
                          <a:effectLst/>
                          <a:latin typeface="+mn-lt"/>
                        </a:rPr>
                        <a:t> </a:t>
                      </a:r>
                      <a:r>
                        <a:rPr lang="en-US" sz="1050">
                          <a:solidFill>
                            <a:schemeClr val="tx1"/>
                          </a:solidFill>
                          <a:effectLst/>
                          <a:latin typeface="+mn-lt"/>
                        </a:rPr>
                        <a:t>İşletmeciliği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232118268"/>
                  </a:ext>
                </a:extLst>
              </a:tr>
              <a:tr h="125474">
                <a:tc>
                  <a:txBody>
                    <a:bodyPr/>
                    <a:lstStyle/>
                    <a:p>
                      <a:pPr marL="13335">
                        <a:lnSpc>
                          <a:spcPct val="107000"/>
                        </a:lnSpc>
                        <a:spcBef>
                          <a:spcPts val="125"/>
                        </a:spcBef>
                        <a:spcAft>
                          <a:spcPts val="0"/>
                        </a:spcAft>
                      </a:pPr>
                      <a:r>
                        <a:rPr lang="en-US" sz="1050">
                          <a:solidFill>
                            <a:schemeClr val="tx1"/>
                          </a:solidFill>
                          <a:effectLst/>
                          <a:latin typeface="+mn-lt"/>
                        </a:rPr>
                        <a:t>Grafik Tasarımı</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213940899"/>
                  </a:ext>
                </a:extLst>
              </a:tr>
              <a:tr h="138857">
                <a:tc>
                  <a:txBody>
                    <a:bodyPr/>
                    <a:lstStyle/>
                    <a:p>
                      <a:pPr marL="13335">
                        <a:lnSpc>
                          <a:spcPct val="107000"/>
                        </a:lnSpc>
                        <a:spcBef>
                          <a:spcPts val="125"/>
                        </a:spcBef>
                        <a:spcAft>
                          <a:spcPts val="0"/>
                        </a:spcAft>
                      </a:pPr>
                      <a:r>
                        <a:rPr lang="en-US" sz="1050">
                          <a:solidFill>
                            <a:schemeClr val="tx1"/>
                          </a:solidFill>
                          <a:effectLst/>
                          <a:latin typeface="+mn-lt"/>
                        </a:rPr>
                        <a:t>Hibrid</a:t>
                      </a:r>
                      <a:r>
                        <a:rPr lang="en-US" sz="1050" spc="5">
                          <a:solidFill>
                            <a:schemeClr val="tx1"/>
                          </a:solidFill>
                          <a:effectLst/>
                          <a:latin typeface="+mn-lt"/>
                        </a:rPr>
                        <a:t> </a:t>
                      </a:r>
                      <a:r>
                        <a:rPr lang="en-US" sz="1050">
                          <a:solidFill>
                            <a:schemeClr val="tx1"/>
                          </a:solidFill>
                          <a:effectLst/>
                          <a:latin typeface="+mn-lt"/>
                        </a:rPr>
                        <a:t>ve Elektrikli</a:t>
                      </a:r>
                      <a:r>
                        <a:rPr lang="en-US" sz="1050" spc="5">
                          <a:solidFill>
                            <a:schemeClr val="tx1"/>
                          </a:solidFill>
                          <a:effectLst/>
                          <a:latin typeface="+mn-lt"/>
                        </a:rPr>
                        <a:t> </a:t>
                      </a:r>
                      <a:r>
                        <a:rPr lang="en-US" sz="1050">
                          <a:solidFill>
                            <a:schemeClr val="tx1"/>
                          </a:solidFill>
                          <a:effectLst/>
                          <a:latin typeface="+mn-lt"/>
                        </a:rPr>
                        <a:t>Taşıtlar Teknolojisi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866000036"/>
                  </a:ext>
                </a:extLst>
              </a:tr>
              <a:tr h="125474">
                <a:tc>
                  <a:txBody>
                    <a:bodyPr/>
                    <a:lstStyle/>
                    <a:p>
                      <a:pPr marL="13335">
                        <a:lnSpc>
                          <a:spcPct val="107000"/>
                        </a:lnSpc>
                        <a:spcBef>
                          <a:spcPts val="125"/>
                        </a:spcBef>
                        <a:spcAft>
                          <a:spcPts val="0"/>
                        </a:spcAft>
                      </a:pPr>
                      <a:r>
                        <a:rPr lang="en-US" sz="1050">
                          <a:solidFill>
                            <a:schemeClr val="tx1"/>
                          </a:solidFill>
                          <a:effectLst/>
                          <a:latin typeface="+mn-lt"/>
                        </a:rPr>
                        <a:t>İş Sağlığı ve Güvenliği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054094059"/>
                  </a:ext>
                </a:extLst>
              </a:tr>
              <a:tr h="125474">
                <a:tc>
                  <a:txBody>
                    <a:bodyPr/>
                    <a:lstStyle/>
                    <a:p>
                      <a:pPr marL="13335">
                        <a:lnSpc>
                          <a:spcPct val="107000"/>
                        </a:lnSpc>
                        <a:spcBef>
                          <a:spcPts val="125"/>
                        </a:spcBef>
                        <a:spcAft>
                          <a:spcPts val="0"/>
                        </a:spcAft>
                      </a:pPr>
                      <a:r>
                        <a:rPr lang="en-US" sz="1050">
                          <a:solidFill>
                            <a:schemeClr val="tx1"/>
                          </a:solidFill>
                          <a:effectLst/>
                          <a:latin typeface="+mn-lt"/>
                        </a:rPr>
                        <a:t>Kontrol ve Otomasyon Teknolojisi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630282233"/>
                  </a:ext>
                </a:extLst>
              </a:tr>
              <a:tr h="125474">
                <a:tc>
                  <a:txBody>
                    <a:bodyPr/>
                    <a:lstStyle/>
                    <a:p>
                      <a:pPr marL="13335">
                        <a:lnSpc>
                          <a:spcPct val="107000"/>
                        </a:lnSpc>
                        <a:spcBef>
                          <a:spcPts val="125"/>
                        </a:spcBef>
                        <a:spcAft>
                          <a:spcPts val="0"/>
                        </a:spcAft>
                      </a:pPr>
                      <a:r>
                        <a:rPr lang="en-US" sz="1050">
                          <a:solidFill>
                            <a:schemeClr val="tx1"/>
                          </a:solidFill>
                          <a:effectLst/>
                          <a:latin typeface="+mn-lt"/>
                        </a:rPr>
                        <a:t>Mekatronik</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054280256"/>
                  </a:ext>
                </a:extLst>
              </a:tr>
              <a:tr h="125474">
                <a:tc>
                  <a:txBody>
                    <a:bodyPr/>
                    <a:lstStyle/>
                    <a:p>
                      <a:pPr marL="13335">
                        <a:lnSpc>
                          <a:spcPct val="107000"/>
                        </a:lnSpc>
                        <a:spcBef>
                          <a:spcPts val="125"/>
                        </a:spcBef>
                        <a:spcAft>
                          <a:spcPts val="0"/>
                        </a:spcAft>
                      </a:pPr>
                      <a:r>
                        <a:rPr lang="en-US" sz="1050">
                          <a:solidFill>
                            <a:schemeClr val="tx1"/>
                          </a:solidFill>
                          <a:effectLst/>
                          <a:latin typeface="+mn-lt"/>
                        </a:rPr>
                        <a:t>Mobil</a:t>
                      </a:r>
                      <a:r>
                        <a:rPr lang="en-US" sz="1050" spc="5">
                          <a:solidFill>
                            <a:schemeClr val="tx1"/>
                          </a:solidFill>
                          <a:effectLst/>
                          <a:latin typeface="+mn-lt"/>
                        </a:rPr>
                        <a:t> </a:t>
                      </a:r>
                      <a:r>
                        <a:rPr lang="en-US" sz="1050">
                          <a:solidFill>
                            <a:schemeClr val="tx1"/>
                          </a:solidFill>
                          <a:effectLst/>
                          <a:latin typeface="+mn-lt"/>
                        </a:rPr>
                        <a:t>Teknolojileri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947622081"/>
                  </a:ext>
                </a:extLst>
              </a:tr>
              <a:tr h="127801">
                <a:tc>
                  <a:txBody>
                    <a:bodyPr/>
                    <a:lstStyle/>
                    <a:p>
                      <a:pPr marL="13335">
                        <a:lnSpc>
                          <a:spcPct val="107000"/>
                        </a:lnSpc>
                        <a:spcBef>
                          <a:spcPts val="125"/>
                        </a:spcBef>
                        <a:spcAft>
                          <a:spcPts val="0"/>
                        </a:spcAft>
                      </a:pPr>
                      <a:r>
                        <a:rPr lang="en-US" sz="1050">
                          <a:solidFill>
                            <a:schemeClr val="tx1"/>
                          </a:solidFill>
                          <a:effectLst/>
                          <a:latin typeface="+mn-lt"/>
                        </a:rPr>
                        <a:t>Nükleer</a:t>
                      </a:r>
                      <a:r>
                        <a:rPr lang="en-US" sz="1050" spc="5">
                          <a:solidFill>
                            <a:schemeClr val="tx1"/>
                          </a:solidFill>
                          <a:effectLst/>
                          <a:latin typeface="+mn-lt"/>
                        </a:rPr>
                        <a:t> </a:t>
                      </a:r>
                      <a:r>
                        <a:rPr lang="en-US" sz="1050">
                          <a:solidFill>
                            <a:schemeClr val="tx1"/>
                          </a:solidFill>
                          <a:effectLst/>
                          <a:latin typeface="+mn-lt"/>
                        </a:rPr>
                        <a:t>Teknoloji</a:t>
                      </a:r>
                      <a:r>
                        <a:rPr lang="en-US" sz="1050" spc="5">
                          <a:solidFill>
                            <a:schemeClr val="tx1"/>
                          </a:solidFill>
                          <a:effectLst/>
                          <a:latin typeface="+mn-lt"/>
                        </a:rPr>
                        <a:t> </a:t>
                      </a:r>
                      <a:r>
                        <a:rPr lang="en-US" sz="1050">
                          <a:solidFill>
                            <a:schemeClr val="tx1"/>
                          </a:solidFill>
                          <a:effectLst/>
                          <a:latin typeface="+mn-lt"/>
                        </a:rPr>
                        <a:t>ve Radyasyon</a:t>
                      </a:r>
                      <a:r>
                        <a:rPr lang="en-US" sz="1050" spc="5">
                          <a:solidFill>
                            <a:schemeClr val="tx1"/>
                          </a:solidFill>
                          <a:effectLst/>
                          <a:latin typeface="+mn-lt"/>
                        </a:rPr>
                        <a:t> </a:t>
                      </a:r>
                      <a:r>
                        <a:rPr lang="en-US" sz="1050">
                          <a:solidFill>
                            <a:schemeClr val="tx1"/>
                          </a:solidFill>
                          <a:effectLst/>
                          <a:latin typeface="+mn-lt"/>
                        </a:rPr>
                        <a:t>Güvenliği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616883400"/>
                  </a:ext>
                </a:extLst>
              </a:tr>
              <a:tr h="125474">
                <a:tc>
                  <a:txBody>
                    <a:bodyPr/>
                    <a:lstStyle/>
                    <a:p>
                      <a:pPr marL="13335">
                        <a:lnSpc>
                          <a:spcPct val="107000"/>
                        </a:lnSpc>
                        <a:spcBef>
                          <a:spcPts val="125"/>
                        </a:spcBef>
                        <a:spcAft>
                          <a:spcPts val="0"/>
                        </a:spcAft>
                      </a:pPr>
                      <a:r>
                        <a:rPr lang="en-US" sz="1050">
                          <a:solidFill>
                            <a:schemeClr val="tx1"/>
                          </a:solidFill>
                          <a:effectLst/>
                          <a:latin typeface="+mn-lt"/>
                        </a:rPr>
                        <a:t>Otomotiv Teknolojisi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309131295"/>
                  </a:ext>
                </a:extLst>
              </a:tr>
              <a:tr h="125474">
                <a:tc>
                  <a:txBody>
                    <a:bodyPr/>
                    <a:lstStyle/>
                    <a:p>
                      <a:pPr marL="13335">
                        <a:lnSpc>
                          <a:spcPct val="107000"/>
                        </a:lnSpc>
                        <a:spcBef>
                          <a:spcPts val="125"/>
                        </a:spcBef>
                        <a:spcAft>
                          <a:spcPts val="0"/>
                        </a:spcAft>
                      </a:pPr>
                      <a:r>
                        <a:rPr lang="en-US" sz="1050">
                          <a:solidFill>
                            <a:schemeClr val="tx1"/>
                          </a:solidFill>
                          <a:effectLst/>
                          <a:latin typeface="+mn-lt"/>
                        </a:rPr>
                        <a:t>Radyo</a:t>
                      </a:r>
                      <a:r>
                        <a:rPr lang="en-US" sz="1050" spc="5">
                          <a:solidFill>
                            <a:schemeClr val="tx1"/>
                          </a:solidFill>
                          <a:effectLst/>
                          <a:latin typeface="+mn-lt"/>
                        </a:rPr>
                        <a:t> </a:t>
                      </a:r>
                      <a:r>
                        <a:rPr lang="en-US" sz="1050">
                          <a:solidFill>
                            <a:schemeClr val="tx1"/>
                          </a:solidFill>
                          <a:effectLst/>
                          <a:latin typeface="+mn-lt"/>
                        </a:rPr>
                        <a:t>ve Televizyon</a:t>
                      </a:r>
                      <a:r>
                        <a:rPr lang="en-US" sz="1050" spc="5">
                          <a:solidFill>
                            <a:schemeClr val="tx1"/>
                          </a:solidFill>
                          <a:effectLst/>
                          <a:latin typeface="+mn-lt"/>
                        </a:rPr>
                        <a:t> </a:t>
                      </a:r>
                      <a:r>
                        <a:rPr lang="en-US" sz="1050">
                          <a:solidFill>
                            <a:schemeClr val="tx1"/>
                          </a:solidFill>
                          <a:effectLst/>
                          <a:latin typeface="+mn-lt"/>
                        </a:rPr>
                        <a:t>Teknolojisi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884922745"/>
                  </a:ext>
                </a:extLst>
              </a:tr>
              <a:tr h="112202">
                <a:tc>
                  <a:txBody>
                    <a:bodyPr/>
                    <a:lstStyle/>
                    <a:p>
                      <a:pPr marL="13335">
                        <a:lnSpc>
                          <a:spcPct val="107000"/>
                        </a:lnSpc>
                        <a:spcBef>
                          <a:spcPts val="125"/>
                        </a:spcBef>
                        <a:spcAft>
                          <a:spcPts val="0"/>
                        </a:spcAft>
                      </a:pPr>
                      <a:r>
                        <a:rPr lang="en-US" sz="1050">
                          <a:solidFill>
                            <a:schemeClr val="tx1"/>
                          </a:solidFill>
                          <a:effectLst/>
                          <a:latin typeface="+mn-lt"/>
                        </a:rPr>
                        <a:t>Raylı Sistemler Elektrik ve Elektronik</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825132995"/>
                  </a:ext>
                </a:extLst>
              </a:tr>
              <a:tr h="125474">
                <a:tc>
                  <a:txBody>
                    <a:bodyPr/>
                    <a:lstStyle/>
                    <a:p>
                      <a:pPr marL="13335">
                        <a:lnSpc>
                          <a:spcPct val="107000"/>
                        </a:lnSpc>
                        <a:spcBef>
                          <a:spcPts val="125"/>
                        </a:spcBef>
                        <a:spcAft>
                          <a:spcPts val="0"/>
                        </a:spcAft>
                      </a:pPr>
                      <a:r>
                        <a:rPr lang="en-US" sz="1050">
                          <a:solidFill>
                            <a:schemeClr val="tx1"/>
                          </a:solidFill>
                          <a:effectLst/>
                          <a:latin typeface="+mn-lt"/>
                        </a:rPr>
                        <a:t>Sahne</a:t>
                      </a:r>
                      <a:r>
                        <a:rPr lang="en-US" sz="1050" spc="5">
                          <a:solidFill>
                            <a:schemeClr val="tx1"/>
                          </a:solidFill>
                          <a:effectLst/>
                          <a:latin typeface="+mn-lt"/>
                        </a:rPr>
                        <a:t> </a:t>
                      </a:r>
                      <a:r>
                        <a:rPr lang="en-US" sz="1050">
                          <a:solidFill>
                            <a:schemeClr val="tx1"/>
                          </a:solidFill>
                          <a:effectLst/>
                          <a:latin typeface="+mn-lt"/>
                        </a:rPr>
                        <a:t>Işık ve Ses Teknolojileri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433867170"/>
                  </a:ext>
                </a:extLst>
              </a:tr>
              <a:tr h="125474">
                <a:tc>
                  <a:txBody>
                    <a:bodyPr/>
                    <a:lstStyle/>
                    <a:p>
                      <a:pPr marL="13335">
                        <a:lnSpc>
                          <a:spcPct val="107000"/>
                        </a:lnSpc>
                        <a:spcBef>
                          <a:spcPts val="125"/>
                        </a:spcBef>
                        <a:spcAft>
                          <a:spcPts val="0"/>
                        </a:spcAft>
                      </a:pPr>
                      <a:r>
                        <a:rPr lang="en-US" sz="1050">
                          <a:solidFill>
                            <a:schemeClr val="tx1"/>
                          </a:solidFill>
                          <a:effectLst/>
                          <a:latin typeface="+mn-lt"/>
                        </a:rPr>
                        <a:t>Uçak Teknolojisi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960835380"/>
                  </a:ext>
                </a:extLst>
              </a:tr>
              <a:tr h="125474">
                <a:tc>
                  <a:txBody>
                    <a:bodyPr/>
                    <a:lstStyle/>
                    <a:p>
                      <a:pPr marL="13335">
                        <a:lnSpc>
                          <a:spcPct val="107000"/>
                        </a:lnSpc>
                        <a:spcBef>
                          <a:spcPts val="125"/>
                        </a:spcBef>
                        <a:spcAft>
                          <a:spcPts val="0"/>
                        </a:spcAft>
                      </a:pPr>
                      <a:r>
                        <a:rPr lang="en-US" sz="1050">
                          <a:solidFill>
                            <a:schemeClr val="tx1"/>
                          </a:solidFill>
                          <a:effectLst/>
                          <a:latin typeface="+mn-lt"/>
                        </a:rPr>
                        <a:t>Silah</a:t>
                      </a:r>
                      <a:r>
                        <a:rPr lang="en-US" sz="1050" spc="5">
                          <a:solidFill>
                            <a:schemeClr val="tx1"/>
                          </a:solidFill>
                          <a:effectLst/>
                          <a:latin typeface="+mn-lt"/>
                        </a:rPr>
                        <a:t> </a:t>
                      </a:r>
                      <a:r>
                        <a:rPr lang="en-US" sz="1050">
                          <a:solidFill>
                            <a:schemeClr val="tx1"/>
                          </a:solidFill>
                          <a:effectLst/>
                          <a:latin typeface="+mn-lt"/>
                        </a:rPr>
                        <a:t>Sanayi</a:t>
                      </a:r>
                      <a:r>
                        <a:rPr lang="en-US" sz="1050" spc="5">
                          <a:solidFill>
                            <a:schemeClr val="tx1"/>
                          </a:solidFill>
                          <a:effectLst/>
                          <a:latin typeface="+mn-lt"/>
                        </a:rPr>
                        <a:t> </a:t>
                      </a:r>
                      <a:r>
                        <a:rPr lang="en-US" sz="1050">
                          <a:solidFill>
                            <a:schemeClr val="tx1"/>
                          </a:solidFill>
                          <a:effectLst/>
                          <a:latin typeface="+mn-lt"/>
                        </a:rPr>
                        <a:t>Teknikerliği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dirty="0">
                          <a:solidFill>
                            <a:schemeClr val="tx1"/>
                          </a:solidFill>
                          <a:effectLst/>
                          <a:latin typeface="+mn-lt"/>
                        </a:rPr>
                        <a:t>TYT</a:t>
                      </a:r>
                      <a:endParaRPr lang="tr-TR" sz="105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682503406"/>
                  </a:ext>
                </a:extLst>
              </a:tr>
            </a:tbl>
          </a:graphicData>
        </a:graphic>
      </p:graphicFrame>
    </p:spTree>
    <p:custDataLst>
      <p:tags r:id="rId1"/>
    </p:custDataLst>
    <p:extLst>
      <p:ext uri="{BB962C8B-B14F-4D97-AF65-F5344CB8AC3E}">
        <p14:creationId xmlns:p14="http://schemas.microsoft.com/office/powerpoint/2010/main" val="180201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6000" b="1" dirty="0">
                <a:solidFill>
                  <a:sysClr val="window" lastClr="FFFFFF"/>
                </a:solidFill>
                <a:latin typeface="calibri"/>
              </a:rPr>
              <a:t>Elektrik-Elektronik Teknolojileri Alanı</a:t>
            </a:r>
            <a:endParaRPr lang="id-ID" sz="6000" dirty="0">
              <a:solidFill>
                <a:sysClr val="window" lastClr="FFFFFF"/>
              </a:solidFill>
              <a:latin typeface="calibri"/>
            </a:endParaRP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656998" y="3277291"/>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4572000" y="3084927"/>
            <a:ext cx="2159577" cy="1699229"/>
            <a:chOff x="4911509" y="592619"/>
            <a:chExt cx="2535427" cy="893653"/>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911509" y="624382"/>
              <a:ext cx="2449512" cy="861890"/>
              <a:chOff x="4911509" y="624382"/>
              <a:chExt cx="2449512" cy="861890"/>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911509" y="624382"/>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997273" y="628388"/>
                <a:ext cx="2277984" cy="857884"/>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latin typeface="+mn-lt"/>
                  </a:rPr>
                  <a:t>      </a:t>
                </a:r>
                <a:r>
                  <a:rPr lang="tr-TR" sz="1200" b="1" dirty="0" smtClean="0">
                    <a:latin typeface="+mn-lt"/>
                  </a:rPr>
                  <a:t>Elektrik-Elektronik </a:t>
                </a:r>
                <a:r>
                  <a:rPr lang="tr-TR" sz="1200" b="1" dirty="0">
                    <a:latin typeface="+mn-lt"/>
                  </a:rPr>
                  <a:t>Teknolojisi</a:t>
                </a:r>
                <a:r>
                  <a:rPr lang="tr-TR" altLang="tr-TR" sz="1200" b="1" dirty="0">
                    <a:latin typeface="+mn-lt"/>
                  </a:rPr>
                  <a:t> Alanı</a:t>
                </a:r>
              </a:p>
              <a:p>
                <a:pPr algn="ctr" defTabSz="914400" eaLnBrk="1" fontAlgn="auto" hangingPunct="1">
                  <a:spcBef>
                    <a:spcPts val="0"/>
                  </a:spcBef>
                  <a:spcAft>
                    <a:spcPts val="0"/>
                  </a:spcAft>
                  <a:defRPr/>
                </a:pPr>
                <a:r>
                  <a:rPr lang="tr-TR" sz="1200" b="1" dirty="0">
                    <a:latin typeface="+mn-lt"/>
                  </a:rPr>
                  <a:t>ön lisans programını tamamlayanlar dikey geçiş sınavı (DGS) ile tablodaki lisans programlarına geçiş yapabilirler.</a:t>
                </a:r>
                <a:endParaRPr lang="id-ID" sz="1200" b="1" kern="0" dirty="0">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sp>
        <p:nvSpPr>
          <p:cNvPr id="2" name="Dikdörtgen 1"/>
          <p:cNvSpPr/>
          <p:nvPr/>
        </p:nvSpPr>
        <p:spPr>
          <a:xfrm>
            <a:off x="143435" y="1088637"/>
            <a:ext cx="4572000" cy="3754874"/>
          </a:xfrm>
          <a:prstGeom prst="rect">
            <a:avLst/>
          </a:prstGeom>
        </p:spPr>
        <p:txBody>
          <a:bodyPr>
            <a:spAutoFit/>
          </a:bodyPr>
          <a:lstStyle/>
          <a:p>
            <a:pPr fontAlgn="b"/>
            <a:r>
              <a:rPr lang="tr-TR" sz="1400" b="1" dirty="0"/>
              <a:t>Bilgisayar ve Öğretim Teknolojileri Öğretmenliği</a:t>
            </a:r>
          </a:p>
          <a:p>
            <a:pPr fontAlgn="b"/>
            <a:r>
              <a:rPr lang="tr-TR" sz="1400" b="1" dirty="0"/>
              <a:t>Elektrik Mühendisliği</a:t>
            </a:r>
          </a:p>
          <a:p>
            <a:pPr fontAlgn="b"/>
            <a:r>
              <a:rPr lang="tr-TR" sz="1400" b="1" dirty="0"/>
              <a:t>Elektrik-Elektronik Mühendisliği</a:t>
            </a:r>
          </a:p>
          <a:p>
            <a:pPr fontAlgn="b"/>
            <a:r>
              <a:rPr lang="tr-TR" sz="1400" b="1" dirty="0"/>
              <a:t>Elektronik Mühendisliği</a:t>
            </a:r>
          </a:p>
          <a:p>
            <a:pPr fontAlgn="b"/>
            <a:r>
              <a:rPr lang="tr-TR" sz="1400" b="1" dirty="0"/>
              <a:t>Elektronik ve Haberleşme Mühendisliği</a:t>
            </a:r>
          </a:p>
          <a:p>
            <a:pPr fontAlgn="b"/>
            <a:r>
              <a:rPr lang="tr-TR" sz="1400" b="1" dirty="0"/>
              <a:t>Endüstri Mühendisliği</a:t>
            </a:r>
          </a:p>
          <a:p>
            <a:pPr fontAlgn="b"/>
            <a:r>
              <a:rPr lang="tr-TR" sz="1400" b="1" dirty="0"/>
              <a:t>Endüstri ve Sistem Mühendisliği</a:t>
            </a:r>
          </a:p>
          <a:p>
            <a:pPr fontAlgn="b"/>
            <a:r>
              <a:rPr lang="tr-TR" sz="1400" b="1" dirty="0"/>
              <a:t>Enerji Sistemleri Mühendisliği</a:t>
            </a:r>
          </a:p>
          <a:p>
            <a:pPr fontAlgn="b"/>
            <a:r>
              <a:rPr lang="tr-TR" sz="1400" b="1" dirty="0"/>
              <a:t>Enerji Yönetimi</a:t>
            </a:r>
          </a:p>
          <a:p>
            <a:pPr fontAlgn="b"/>
            <a:r>
              <a:rPr lang="tr-TR" sz="1400" b="1" dirty="0"/>
              <a:t>Fizik</a:t>
            </a:r>
          </a:p>
          <a:p>
            <a:pPr fontAlgn="b"/>
            <a:r>
              <a:rPr lang="tr-TR" sz="1400" b="1" dirty="0"/>
              <a:t>Fizik Mühendisliği</a:t>
            </a:r>
          </a:p>
          <a:p>
            <a:pPr fontAlgn="b"/>
            <a:r>
              <a:rPr lang="tr-TR" sz="1400" b="1" dirty="0"/>
              <a:t>Havacılık Elektrik ve Elektroniği</a:t>
            </a:r>
          </a:p>
          <a:p>
            <a:pPr fontAlgn="b"/>
            <a:r>
              <a:rPr lang="tr-TR" sz="1400" b="1" dirty="0"/>
              <a:t>Kontrol ve Otomasyon Mühendisliği</a:t>
            </a:r>
          </a:p>
          <a:p>
            <a:pPr fontAlgn="b"/>
            <a:r>
              <a:rPr lang="tr-TR" sz="1400" b="1" dirty="0"/>
              <a:t>Meteoroloji Mühendisliği</a:t>
            </a:r>
          </a:p>
          <a:p>
            <a:pPr fontAlgn="b"/>
            <a:r>
              <a:rPr lang="tr-TR" sz="1400" b="1" dirty="0"/>
              <a:t>Uçak Elektrik-Elektronik</a:t>
            </a:r>
          </a:p>
          <a:p>
            <a:pPr fontAlgn="b"/>
            <a:r>
              <a:rPr lang="tr-TR" sz="1400" b="1" dirty="0"/>
              <a:t>Uzay Bilimleri ve Teknolojileri</a:t>
            </a:r>
          </a:p>
          <a:p>
            <a:pPr fontAlgn="b"/>
            <a:r>
              <a:rPr lang="tr-TR" sz="1400" b="1" dirty="0"/>
              <a:t>Uzay Mühendisliği</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505" y="1021658"/>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659098" y="733656"/>
            <a:ext cx="4556619"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18" name="Resim 1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04757" y="2338483"/>
            <a:ext cx="2006039" cy="2786805"/>
          </a:xfrm>
          <a:prstGeom prst="rect">
            <a:avLst/>
          </a:prstGeom>
        </p:spPr>
      </p:pic>
    </p:spTree>
    <p:custDataLst>
      <p:tags r:id="rId1"/>
    </p:custDataLst>
    <p:extLst>
      <p:ext uri="{BB962C8B-B14F-4D97-AF65-F5344CB8AC3E}">
        <p14:creationId xmlns:p14="http://schemas.microsoft.com/office/powerpoint/2010/main" val="80323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altLang="tr-TR" sz="6000" b="1" dirty="0"/>
              <a:t>Kimya </a:t>
            </a:r>
            <a:r>
              <a:rPr lang="tr-TR" altLang="tr-TR" sz="6000" b="1" dirty="0" smtClean="0"/>
              <a:t>Teknolojisi </a:t>
            </a:r>
            <a:r>
              <a:rPr lang="tr-TR" altLang="tr-TR" sz="6000" b="1" dirty="0"/>
              <a:t>Alanı</a:t>
            </a:r>
            <a:endParaRPr lang="id-ID" sz="6000" dirty="0">
              <a:solidFill>
                <a:sysClr val="window" lastClr="FFFFFF"/>
              </a:solidFill>
              <a:latin typeface="calibri"/>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96210" y="3232569"/>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smtClean="0">
                <a:solidFill>
                  <a:srgbClr val="0070C0"/>
                </a:solidFill>
                <a:effectLst>
                  <a:outerShdw blurRad="38100" dist="38100" dir="2700000" algn="tl">
                    <a:srgbClr val="000000">
                      <a:alpha val="43137"/>
                    </a:srgbClr>
                  </a:outerShdw>
                </a:effectLst>
                <a:latin typeface="ubuntu"/>
              </a:rPr>
              <a:t>Recep Gencer M.T.A.L</a:t>
            </a:r>
          </a:p>
        </p:txBody>
      </p:sp>
      <p:sp>
        <p:nvSpPr>
          <p:cNvPr id="37" name="Freeform 32">
            <a:extLst>
              <a:ext uri="{FF2B5EF4-FFF2-40B4-BE49-F238E27FC236}">
                <a16:creationId xmlns:a16="http://schemas.microsoft.com/office/drawing/2014/main" id="{74444165-31B0-4DE4-82A7-F22CFCD1183F}"/>
              </a:ext>
            </a:extLst>
          </p:cNvPr>
          <p:cNvSpPr>
            <a:spLocks/>
          </p:cNvSpPr>
          <p:nvPr/>
        </p:nvSpPr>
        <p:spPr bwMode="auto">
          <a:xfrm>
            <a:off x="3570784" y="3508025"/>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47600F09-3738-49FE-B6F2-24FFCA6AD975}"/>
              </a:ext>
            </a:extLst>
          </p:cNvPr>
          <p:cNvSpPr txBox="1"/>
          <p:nvPr/>
        </p:nvSpPr>
        <p:spPr>
          <a:xfrm>
            <a:off x="5847685" y="3318655"/>
            <a:ext cx="2857043"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1400" b="1" dirty="0" smtClean="0">
                <a:solidFill>
                  <a:srgbClr val="FF0000"/>
                </a:solidFill>
              </a:rPr>
              <a:t>-</a:t>
            </a:r>
            <a:r>
              <a:rPr lang="tr-TR" altLang="tr-TR" sz="1400" b="1" dirty="0">
                <a:solidFill>
                  <a:srgbClr val="FF0000"/>
                </a:solidFill>
              </a:rPr>
              <a:t> Kimya Laboratuvarı</a:t>
            </a:r>
            <a:endParaRPr lang="id-ID" sz="1400" b="1" dirty="0">
              <a:solidFill>
                <a:srgbClr val="FF0000"/>
              </a:solidFill>
              <a:effectLst>
                <a:outerShdw blurRad="38100" dist="38100" dir="2700000" algn="tl">
                  <a:srgbClr val="000000">
                    <a:alpha val="43137"/>
                  </a:srgbClr>
                </a:outerShdw>
              </a:effectLst>
            </a:endParaRPr>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3"/>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282985" y="4275542"/>
              <a:ext cx="2533280" cy="483154"/>
            </a:xfrm>
            <a:prstGeom prst="rect">
              <a:avLst/>
            </a:prstGeom>
            <a:noFill/>
          </p:spPr>
          <p:txBody>
            <a:bodyPr wrap="square" rtlCol="0">
              <a:spAutoFit/>
            </a:bodyPr>
            <a:lstStyle/>
            <a:p>
              <a:pPr lvl="0" algn="ctr" fontAlgn="auto">
                <a:spcAft>
                  <a:spcPts val="0"/>
                </a:spcAft>
                <a:defRPr/>
              </a:pPr>
              <a:r>
                <a:rPr lang="tr-TR" altLang="tr-TR" sz="1800" b="1" dirty="0"/>
                <a:t>Kimya Teknolojiler Alanı</a:t>
              </a:r>
              <a:endParaRPr lang="id-ID" sz="1800" dirty="0">
                <a:solidFill>
                  <a:sysClr val="window" lastClr="FFFFFF"/>
                </a:solidFill>
                <a:latin typeface="calibri"/>
              </a:endParaRP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18097" y="2505157"/>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24" name="Resim 2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04435" y="1607565"/>
            <a:ext cx="2187082" cy="1692711"/>
          </a:xfrm>
          <a:prstGeom prst="rect">
            <a:avLst/>
          </a:prstGeom>
        </p:spPr>
      </p:pic>
    </p:spTree>
    <p:custDataLst>
      <p:tags r:id="rId1"/>
    </p:custDataLst>
    <p:extLst>
      <p:ext uri="{BB962C8B-B14F-4D97-AF65-F5344CB8AC3E}">
        <p14:creationId xmlns:p14="http://schemas.microsoft.com/office/powerpoint/2010/main" val="6089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p:tgtEl>
                                          <p:spTgt spid="38"/>
                                        </p:tgtEl>
                                        <p:attrNameLst>
                                          <p:attrName>ppt_x</p:attrName>
                                        </p:attrNameLst>
                                      </p:cBhvr>
                                      <p:tavLst>
                                        <p:tav tm="0">
                                          <p:val>
                                            <p:strVal val="#ppt_x-#ppt_w*1.125000"/>
                                          </p:val>
                                        </p:tav>
                                        <p:tav tm="100000">
                                          <p:val>
                                            <p:strVal val="#ppt_x"/>
                                          </p:val>
                                        </p:tav>
                                      </p:tavLst>
                                    </p:anim>
                                    <p:animEffect transition="in" filter="wipe(right)">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47"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anim calcmode="lin" valueType="num">
                                      <p:cBhvr>
                                        <p:cTn id="29" dur="750" fill="hold"/>
                                        <p:tgtEl>
                                          <p:spTgt spid="25"/>
                                        </p:tgtEl>
                                        <p:attrNameLst>
                                          <p:attrName>ppt_x</p:attrName>
                                        </p:attrNameLst>
                                      </p:cBhvr>
                                      <p:tavLst>
                                        <p:tav tm="0">
                                          <p:val>
                                            <p:strVal val="#ppt_x"/>
                                          </p:val>
                                        </p:tav>
                                        <p:tav tm="100000">
                                          <p:val>
                                            <p:strVal val="#ppt_x"/>
                                          </p:val>
                                        </p:tav>
                                      </p:tavLst>
                                    </p:anim>
                                    <p:anim calcmode="lin" valueType="num">
                                      <p:cBhvr>
                                        <p:cTn id="30" dur="75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750"/>
                                        <p:tgtEl>
                                          <p:spTgt spid="51"/>
                                        </p:tgtEl>
                                      </p:cBhvr>
                                    </p:animEffect>
                                    <p:anim calcmode="lin" valueType="num">
                                      <p:cBhvr>
                                        <p:cTn id="39" dur="750" fill="hold"/>
                                        <p:tgtEl>
                                          <p:spTgt spid="51"/>
                                        </p:tgtEl>
                                        <p:attrNameLst>
                                          <p:attrName>ppt_x</p:attrName>
                                        </p:attrNameLst>
                                      </p:cBhvr>
                                      <p:tavLst>
                                        <p:tav tm="0">
                                          <p:val>
                                            <p:strVal val="#ppt_x"/>
                                          </p:val>
                                        </p:tav>
                                        <p:tav tm="100000">
                                          <p:val>
                                            <p:strVal val="#ppt_x"/>
                                          </p:val>
                                        </p:tav>
                                      </p:tavLst>
                                    </p:anim>
                                    <p:anim calcmode="lin" valueType="num">
                                      <p:cBhvr>
                                        <p:cTn id="40"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7" grpId="0" animBg="1"/>
      <p:bldP spid="38" grpId="0" animBg="1"/>
      <p:bldP spid="4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altLang="tr-TR" sz="6000" b="1" dirty="0"/>
              <a:t>Kimya </a:t>
            </a:r>
            <a:r>
              <a:rPr lang="tr-TR" altLang="tr-TR" sz="6000" b="1" dirty="0" smtClean="0"/>
              <a:t>Teknolojisi </a:t>
            </a:r>
            <a:r>
              <a:rPr lang="tr-TR" altLang="tr-TR" sz="6000" b="1" dirty="0"/>
              <a:t>Alanı</a:t>
            </a:r>
            <a:endParaRPr lang="id-ID" sz="6000" dirty="0">
              <a:solidFill>
                <a:sysClr val="window" lastClr="FFFFFF"/>
              </a:solidFill>
              <a:latin typeface="calibri"/>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3600986"/>
          </a:xfrm>
          <a:prstGeom prst="rect">
            <a:avLst/>
          </a:prstGeom>
        </p:spPr>
        <p:txBody>
          <a:bodyPr wrap="square">
            <a:spAutoFit/>
          </a:bodyPr>
          <a:lstStyle/>
          <a:p>
            <a:r>
              <a:rPr lang="tr-TR" altLang="tr-TR" sz="1200" b="1" dirty="0" smtClean="0"/>
              <a:t>Kimya </a:t>
            </a:r>
            <a:r>
              <a:rPr lang="tr-TR" altLang="tr-TR" sz="1200" b="1" dirty="0"/>
              <a:t>Teknolojiler Alanı:</a:t>
            </a:r>
          </a:p>
          <a:p>
            <a:pPr algn="just"/>
            <a:r>
              <a:rPr lang="tr-TR" sz="1200" dirty="0"/>
              <a:t>Kimya Teknolojisi Alanı çeşitli sanayi dallarında sektörün ihtiyacını karşılayabilecek, bilimsel ve teknolojik gelişmeler doğrultusunda gerekli olan mesleki yeterliğe sahip meslek elemanlarını yetiştirir.       Kimya Teknoloji Alanı sağlık, gıda gibi sektörlerin yanı sıra endüstriyel üretim yapılan tüm sektörlerle yakından ilişkilidir. Rafineri, petrokimya, lastik, çimento, boya, deterjan, kozmetik, tekstil ve ilaç alanlarının tümünde Kimya Teknolojisiyle ilgili birimler bulunur. Kimya Teknolojisi seramik, cam, otomotiv, metal, madencilik, enerji, tarım sektörlerinde geniş yer tutar. </a:t>
            </a:r>
            <a:r>
              <a:rPr lang="tr-TR" altLang="tr-TR" sz="1200" dirty="0" smtClean="0"/>
              <a:t>. </a:t>
            </a:r>
          </a:p>
          <a:p>
            <a:endParaRPr lang="tr-TR" altLang="tr-TR" sz="1200" dirty="0"/>
          </a:p>
          <a:p>
            <a:r>
              <a:rPr lang="tr-TR" altLang="tr-TR" sz="1200" dirty="0"/>
              <a:t>Bu Alanda Yer Alan Dal Programları </a:t>
            </a:r>
          </a:p>
          <a:p>
            <a:r>
              <a:rPr lang="tr-TR" altLang="tr-TR" sz="1200" b="1" dirty="0">
                <a:solidFill>
                  <a:srgbClr val="FF0000"/>
                </a:solidFill>
              </a:rPr>
              <a:t>Kimya Laboratuvarı</a:t>
            </a:r>
            <a:r>
              <a:rPr lang="tr-TR" altLang="tr-TR" sz="1200" dirty="0"/>
              <a:t>, </a:t>
            </a:r>
          </a:p>
          <a:p>
            <a:r>
              <a:rPr lang="tr-TR" altLang="tr-TR" sz="1200" dirty="0"/>
              <a:t>Boya Üretimi Ve Uygulama, </a:t>
            </a:r>
          </a:p>
          <a:p>
            <a:r>
              <a:rPr lang="tr-TR" altLang="tr-TR" sz="1200" dirty="0"/>
              <a:t>Lastik Üretimi, </a:t>
            </a:r>
          </a:p>
          <a:p>
            <a:r>
              <a:rPr lang="tr-TR" altLang="tr-TR" sz="1200" dirty="0"/>
              <a:t>Petrol-Rafineri, </a:t>
            </a:r>
          </a:p>
          <a:p>
            <a:r>
              <a:rPr lang="tr-TR" altLang="tr-TR" sz="1200" dirty="0" smtClean="0"/>
              <a:t>Petrol-Petrokimya</a:t>
            </a:r>
          </a:p>
          <a:p>
            <a:r>
              <a:rPr lang="tr-TR" altLang="tr-TR" sz="1200" dirty="0" smtClean="0"/>
              <a:t>Deri İşleme</a:t>
            </a:r>
          </a:p>
          <a:p>
            <a:r>
              <a:rPr lang="tr-TR" altLang="tr-TR" sz="1200" dirty="0" smtClean="0"/>
              <a:t>Proses </a:t>
            </a:r>
            <a:r>
              <a:rPr lang="tr-TR" altLang="tr-TR" sz="1200" dirty="0"/>
              <a:t>dallarında eğitim verilmektedir. </a:t>
            </a:r>
          </a:p>
        </p:txBody>
      </p:sp>
    </p:spTree>
    <p:custDataLst>
      <p:tags r:id="rId1"/>
    </p:custDataLst>
    <p:extLst>
      <p:ext uri="{BB962C8B-B14F-4D97-AF65-F5344CB8AC3E}">
        <p14:creationId xmlns:p14="http://schemas.microsoft.com/office/powerpoint/2010/main" val="276916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sz="6600" b="1" dirty="0" smtClean="0">
                <a:solidFill>
                  <a:sysClr val="window" lastClr="FFFFFF"/>
                </a:solidFill>
                <a:latin typeface="calibri"/>
              </a:rPr>
              <a:t>Bilişim Teknolojileri Alanı</a:t>
            </a:r>
            <a:endParaRPr kumimoji="0" lang="id-ID" sz="6600" b="0" i="0" u="none" strike="noStrike" kern="1200" cap="none" spc="0" normalizeH="0" baseline="0" noProof="0" dirty="0">
              <a:ln>
                <a:noFill/>
              </a:ln>
              <a:solidFill>
                <a:sysClr val="window" lastClr="FFFFFF"/>
              </a:solidFill>
              <a:effectLst/>
              <a:uLnTx/>
              <a:uFillTx/>
              <a:latin typeface="calibri"/>
            </a:endParaRPr>
          </a:p>
        </p:txBody>
      </p:sp>
      <p:graphicFrame>
        <p:nvGraphicFramePr>
          <p:cNvPr id="6" name="Tablo 5"/>
          <p:cNvGraphicFramePr>
            <a:graphicFrameLocks noGrp="1"/>
          </p:cNvGraphicFramePr>
          <p:nvPr>
            <p:extLst>
              <p:ext uri="{D42A27DB-BD31-4B8C-83A1-F6EECF244321}">
                <p14:modId xmlns:p14="http://schemas.microsoft.com/office/powerpoint/2010/main" val="2426596521"/>
              </p:ext>
            </p:extLst>
          </p:nvPr>
        </p:nvGraphicFramePr>
        <p:xfrm>
          <a:off x="561487" y="2107690"/>
          <a:ext cx="7574897" cy="2946085"/>
        </p:xfrm>
        <a:graphic>
          <a:graphicData uri="http://schemas.openxmlformats.org/drawingml/2006/table">
            <a:tbl>
              <a:tblPr firstRow="1" firstCol="1" lastRow="1" lastCol="1" bandRow="1" bandCol="1">
                <a:tableStyleId>{5C22544A-7EE6-4342-B048-85BDC9FD1C3A}</a:tableStyleId>
              </a:tblPr>
              <a:tblGrid>
                <a:gridCol w="1873739">
                  <a:extLst>
                    <a:ext uri="{9D8B030D-6E8A-4147-A177-3AD203B41FA5}">
                      <a16:colId xmlns:a16="http://schemas.microsoft.com/office/drawing/2014/main" val="670275096"/>
                    </a:ext>
                  </a:extLst>
                </a:gridCol>
                <a:gridCol w="2518687">
                  <a:extLst>
                    <a:ext uri="{9D8B030D-6E8A-4147-A177-3AD203B41FA5}">
                      <a16:colId xmlns:a16="http://schemas.microsoft.com/office/drawing/2014/main" val="4141978536"/>
                    </a:ext>
                  </a:extLst>
                </a:gridCol>
                <a:gridCol w="3182471">
                  <a:extLst>
                    <a:ext uri="{9D8B030D-6E8A-4147-A177-3AD203B41FA5}">
                      <a16:colId xmlns:a16="http://schemas.microsoft.com/office/drawing/2014/main" val="2214027681"/>
                    </a:ext>
                  </a:extLst>
                </a:gridCol>
              </a:tblGrid>
              <a:tr h="206187">
                <a:tc rowSpan="15">
                  <a:txBody>
                    <a:bodyPr/>
                    <a:lstStyle/>
                    <a:p>
                      <a:pPr>
                        <a:lnSpc>
                          <a:spcPts val="1000"/>
                        </a:lnSpc>
                        <a:spcAft>
                          <a:spcPts val="0"/>
                        </a:spcAft>
                      </a:pPr>
                      <a:r>
                        <a:rPr lang="en-US" sz="1200" dirty="0">
                          <a:solidFill>
                            <a:schemeClr val="tx1"/>
                          </a:solidFill>
                          <a:effectLst/>
                        </a:rPr>
                        <a:t> </a:t>
                      </a:r>
                      <a:endParaRPr lang="tr-TR" sz="1000" dirty="0">
                        <a:solidFill>
                          <a:schemeClr val="tx1"/>
                        </a:solidFill>
                        <a:effectLst/>
                      </a:endParaRPr>
                    </a:p>
                    <a:p>
                      <a:pPr>
                        <a:lnSpc>
                          <a:spcPts val="1000"/>
                        </a:lnSpc>
                        <a:spcAft>
                          <a:spcPts val="0"/>
                        </a:spcAft>
                      </a:pPr>
                      <a:r>
                        <a:rPr lang="en-US" sz="1200" dirty="0">
                          <a:solidFill>
                            <a:schemeClr val="tx1"/>
                          </a:solidFill>
                          <a:effectLst/>
                        </a:rPr>
                        <a:t> </a:t>
                      </a:r>
                      <a:endParaRPr lang="tr-TR" sz="1000" dirty="0">
                        <a:solidFill>
                          <a:schemeClr val="tx1"/>
                        </a:solidFill>
                        <a:effectLst/>
                      </a:endParaRPr>
                    </a:p>
                    <a:p>
                      <a:pPr>
                        <a:lnSpc>
                          <a:spcPts val="1000"/>
                        </a:lnSpc>
                        <a:spcAft>
                          <a:spcPts val="0"/>
                        </a:spcAft>
                      </a:pPr>
                      <a:r>
                        <a:rPr lang="en-US" sz="1200" dirty="0">
                          <a:solidFill>
                            <a:schemeClr val="tx1"/>
                          </a:solidFill>
                          <a:effectLst/>
                        </a:rPr>
                        <a:t> </a:t>
                      </a:r>
                      <a:endParaRPr lang="tr-TR" sz="1000" dirty="0">
                        <a:solidFill>
                          <a:schemeClr val="tx1"/>
                        </a:solidFill>
                        <a:effectLst/>
                      </a:endParaRPr>
                    </a:p>
                    <a:p>
                      <a:pPr>
                        <a:lnSpc>
                          <a:spcPts val="1000"/>
                        </a:lnSpc>
                        <a:spcAft>
                          <a:spcPts val="0"/>
                        </a:spcAft>
                      </a:pPr>
                      <a:r>
                        <a:rPr lang="en-US" sz="1200" dirty="0">
                          <a:solidFill>
                            <a:schemeClr val="tx1"/>
                          </a:solidFill>
                          <a:effectLst/>
                        </a:rPr>
                        <a:t> </a:t>
                      </a:r>
                      <a:endParaRPr lang="tr-TR" sz="1000" dirty="0">
                        <a:solidFill>
                          <a:schemeClr val="tx1"/>
                        </a:solidFill>
                        <a:effectLst/>
                      </a:endParaRPr>
                    </a:p>
                    <a:p>
                      <a:pPr>
                        <a:lnSpc>
                          <a:spcPts val="1000"/>
                        </a:lnSpc>
                        <a:spcAft>
                          <a:spcPts val="0"/>
                        </a:spcAft>
                      </a:pPr>
                      <a:r>
                        <a:rPr lang="en-US" sz="1200" dirty="0">
                          <a:solidFill>
                            <a:schemeClr val="tx1"/>
                          </a:solidFill>
                          <a:effectLst/>
                        </a:rPr>
                        <a:t> </a:t>
                      </a:r>
                      <a:endParaRPr lang="tr-TR" sz="1000" dirty="0">
                        <a:solidFill>
                          <a:schemeClr val="tx1"/>
                        </a:solidFill>
                        <a:effectLst/>
                      </a:endParaRPr>
                    </a:p>
                    <a:p>
                      <a:pPr>
                        <a:lnSpc>
                          <a:spcPts val="1000"/>
                        </a:lnSpc>
                        <a:spcAft>
                          <a:spcPts val="0"/>
                        </a:spcAft>
                      </a:pPr>
                      <a:r>
                        <a:rPr lang="en-US" sz="1200" dirty="0">
                          <a:solidFill>
                            <a:schemeClr val="tx1"/>
                          </a:solidFill>
                          <a:effectLst/>
                        </a:rPr>
                        <a:t> </a:t>
                      </a:r>
                      <a:endParaRPr lang="tr-TR" sz="1000" dirty="0">
                        <a:solidFill>
                          <a:schemeClr val="tx1"/>
                        </a:solidFill>
                        <a:effectLst/>
                      </a:endParaRPr>
                    </a:p>
                    <a:p>
                      <a:pPr>
                        <a:lnSpc>
                          <a:spcPts val="1000"/>
                        </a:lnSpc>
                        <a:spcAft>
                          <a:spcPts val="0"/>
                        </a:spcAft>
                      </a:pPr>
                      <a:r>
                        <a:rPr lang="en-US" sz="1200" dirty="0">
                          <a:solidFill>
                            <a:schemeClr val="tx1"/>
                          </a:solidFill>
                          <a:effectLst/>
                        </a:rPr>
                        <a:t> </a:t>
                      </a:r>
                      <a:endParaRPr lang="tr-TR" sz="1000" dirty="0">
                        <a:solidFill>
                          <a:schemeClr val="tx1"/>
                        </a:solidFill>
                        <a:effectLst/>
                      </a:endParaRPr>
                    </a:p>
                    <a:p>
                      <a:pPr>
                        <a:lnSpc>
                          <a:spcPts val="1000"/>
                        </a:lnSpc>
                        <a:spcAft>
                          <a:spcPts val="0"/>
                        </a:spcAft>
                      </a:pPr>
                      <a:r>
                        <a:rPr lang="en-US" sz="1200" dirty="0">
                          <a:solidFill>
                            <a:schemeClr val="tx1"/>
                          </a:solidFill>
                          <a:effectLst/>
                        </a:rPr>
                        <a:t> </a:t>
                      </a:r>
                      <a:endParaRPr lang="tr-TR" sz="1000" dirty="0">
                        <a:solidFill>
                          <a:schemeClr val="tx1"/>
                        </a:solidFill>
                        <a:effectLst/>
                      </a:endParaRPr>
                    </a:p>
                    <a:p>
                      <a:pPr>
                        <a:lnSpc>
                          <a:spcPts val="1300"/>
                        </a:lnSpc>
                        <a:spcBef>
                          <a:spcPts val="15"/>
                        </a:spcBef>
                        <a:spcAft>
                          <a:spcPts val="0"/>
                        </a:spcAft>
                      </a:pPr>
                      <a:r>
                        <a:rPr lang="en-US" sz="1200" dirty="0">
                          <a:solidFill>
                            <a:schemeClr val="tx1"/>
                          </a:solidFill>
                          <a:effectLst/>
                        </a:rPr>
                        <a:t> </a:t>
                      </a:r>
                      <a:endParaRPr lang="tr-TR" sz="1000" dirty="0">
                        <a:solidFill>
                          <a:schemeClr val="tx1"/>
                        </a:solidFill>
                        <a:effectLst/>
                      </a:endParaRPr>
                    </a:p>
                    <a:p>
                      <a:pPr marL="13335">
                        <a:lnSpc>
                          <a:spcPct val="107000"/>
                        </a:lnSpc>
                        <a:spcAft>
                          <a:spcPts val="0"/>
                        </a:spcAft>
                      </a:pP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rowSpan="15">
                  <a:txBody>
                    <a:bodyPr/>
                    <a:lstStyle/>
                    <a:p>
                      <a:pPr>
                        <a:lnSpc>
                          <a:spcPts val="1000"/>
                        </a:lnSpc>
                        <a:spcAft>
                          <a:spcPts val="0"/>
                        </a:spcAft>
                      </a:pPr>
                      <a:r>
                        <a:rPr lang="en-US" sz="1200" dirty="0">
                          <a:solidFill>
                            <a:schemeClr val="tx1"/>
                          </a:solidFill>
                          <a:effectLst/>
                        </a:rPr>
                        <a:t> </a:t>
                      </a:r>
                      <a:endParaRPr lang="tr-TR" sz="1000" dirty="0">
                        <a:solidFill>
                          <a:schemeClr val="tx1"/>
                        </a:solidFill>
                        <a:effectLst/>
                      </a:endParaRPr>
                    </a:p>
                    <a:p>
                      <a:pPr>
                        <a:lnSpc>
                          <a:spcPts val="1000"/>
                        </a:lnSpc>
                        <a:spcAft>
                          <a:spcPts val="0"/>
                        </a:spcAft>
                      </a:pPr>
                      <a:r>
                        <a:rPr lang="en-US" sz="1200" dirty="0">
                          <a:solidFill>
                            <a:schemeClr val="tx1"/>
                          </a:solidFill>
                          <a:effectLst/>
                        </a:rPr>
                        <a:t> </a:t>
                      </a:r>
                      <a:endParaRPr lang="tr-TR" sz="1000" dirty="0">
                        <a:solidFill>
                          <a:schemeClr val="tx1"/>
                        </a:solidFill>
                        <a:effectLst/>
                      </a:endParaRPr>
                    </a:p>
                    <a:p>
                      <a:pPr>
                        <a:lnSpc>
                          <a:spcPts val="1000"/>
                        </a:lnSpc>
                        <a:spcAft>
                          <a:spcPts val="0"/>
                        </a:spcAft>
                      </a:pPr>
                      <a:r>
                        <a:rPr lang="en-US" sz="1200" dirty="0">
                          <a:solidFill>
                            <a:schemeClr val="tx1"/>
                          </a:solidFill>
                          <a:effectLst/>
                        </a:rPr>
                        <a:t> </a:t>
                      </a:r>
                      <a:endParaRPr lang="tr-TR" sz="1000" dirty="0">
                        <a:solidFill>
                          <a:schemeClr val="tx1"/>
                        </a:solidFill>
                        <a:effectLst/>
                      </a:endParaRPr>
                    </a:p>
                    <a:p>
                      <a:pPr>
                        <a:lnSpc>
                          <a:spcPts val="1000"/>
                        </a:lnSpc>
                        <a:spcAft>
                          <a:spcPts val="0"/>
                        </a:spcAft>
                      </a:pPr>
                      <a:r>
                        <a:rPr lang="en-US" sz="1200" dirty="0">
                          <a:solidFill>
                            <a:schemeClr val="tx1"/>
                          </a:solidFill>
                          <a:effectLst/>
                        </a:rPr>
                        <a:t> </a:t>
                      </a:r>
                      <a:endParaRPr lang="tr-TR" sz="1000" dirty="0">
                        <a:solidFill>
                          <a:schemeClr val="tx1"/>
                        </a:solidFill>
                        <a:effectLst/>
                      </a:endParaRPr>
                    </a:p>
                    <a:p>
                      <a:pPr>
                        <a:lnSpc>
                          <a:spcPts val="1000"/>
                        </a:lnSpc>
                        <a:spcAft>
                          <a:spcPts val="0"/>
                        </a:spcAft>
                      </a:pPr>
                      <a:r>
                        <a:rPr lang="en-US" sz="1200" dirty="0">
                          <a:solidFill>
                            <a:schemeClr val="tx1"/>
                          </a:solidFill>
                          <a:effectLst/>
                        </a:rPr>
                        <a:t> </a:t>
                      </a:r>
                      <a:endParaRPr lang="tr-TR" sz="1000" dirty="0">
                        <a:solidFill>
                          <a:schemeClr val="tx1"/>
                        </a:solidFill>
                        <a:effectLst/>
                      </a:endParaRPr>
                    </a:p>
                    <a:p>
                      <a:pPr>
                        <a:lnSpc>
                          <a:spcPts val="1000"/>
                        </a:lnSpc>
                        <a:spcAft>
                          <a:spcPts val="0"/>
                        </a:spcAft>
                      </a:pPr>
                      <a:r>
                        <a:rPr lang="en-US" sz="1200" dirty="0">
                          <a:solidFill>
                            <a:schemeClr val="tx1"/>
                          </a:solidFill>
                          <a:effectLst/>
                        </a:rPr>
                        <a:t> </a:t>
                      </a:r>
                      <a:endParaRPr lang="tr-TR" sz="1000" dirty="0">
                        <a:solidFill>
                          <a:schemeClr val="tx1"/>
                        </a:solidFill>
                        <a:effectLst/>
                      </a:endParaRPr>
                    </a:p>
                    <a:p>
                      <a:pPr>
                        <a:lnSpc>
                          <a:spcPts val="1000"/>
                        </a:lnSpc>
                        <a:spcAft>
                          <a:spcPts val="0"/>
                        </a:spcAft>
                      </a:pPr>
                      <a:r>
                        <a:rPr lang="en-US" sz="1200" dirty="0">
                          <a:solidFill>
                            <a:schemeClr val="tx1"/>
                          </a:solidFill>
                          <a:effectLst/>
                        </a:rPr>
                        <a:t> </a:t>
                      </a:r>
                      <a:endParaRPr lang="tr-TR" sz="1000" dirty="0">
                        <a:solidFill>
                          <a:schemeClr val="tx1"/>
                        </a:solidFill>
                        <a:effectLst/>
                      </a:endParaRPr>
                    </a:p>
                    <a:p>
                      <a:pPr>
                        <a:lnSpc>
                          <a:spcPts val="1000"/>
                        </a:lnSpc>
                        <a:spcAft>
                          <a:spcPts val="0"/>
                        </a:spcAft>
                      </a:pPr>
                      <a:r>
                        <a:rPr lang="en-US" sz="1200" dirty="0">
                          <a:solidFill>
                            <a:schemeClr val="tx1"/>
                          </a:solidFill>
                          <a:effectLst/>
                        </a:rPr>
                        <a:t> </a:t>
                      </a:r>
                      <a:endParaRPr lang="tr-TR" sz="1000" dirty="0">
                        <a:solidFill>
                          <a:schemeClr val="tx1"/>
                        </a:solidFill>
                        <a:effectLst/>
                      </a:endParaRPr>
                    </a:p>
                    <a:p>
                      <a:pPr>
                        <a:lnSpc>
                          <a:spcPts val="1300"/>
                        </a:lnSpc>
                        <a:spcBef>
                          <a:spcPts val="15"/>
                        </a:spcBef>
                        <a:spcAft>
                          <a:spcPts val="0"/>
                        </a:spcAft>
                      </a:pPr>
                      <a:r>
                        <a:rPr lang="en-US" sz="1200" dirty="0">
                          <a:solidFill>
                            <a:schemeClr val="tx1"/>
                          </a:solidFill>
                          <a:effectLst/>
                        </a:rPr>
                        <a:t> </a:t>
                      </a:r>
                      <a:endParaRPr lang="tr-TR" sz="1000" dirty="0">
                        <a:solidFill>
                          <a:schemeClr val="tx1"/>
                        </a:solidFill>
                        <a:effectLst/>
                      </a:endParaRPr>
                    </a:p>
                  </a:txBody>
                  <a:tcPr marL="0" marR="0" marT="0" marB="0">
                    <a:noFill/>
                  </a:tcPr>
                </a:tc>
                <a:tc>
                  <a:txBody>
                    <a:bodyPr/>
                    <a:lstStyle/>
                    <a:p>
                      <a:pPr marL="13335">
                        <a:lnSpc>
                          <a:spcPct val="107000"/>
                        </a:lnSpc>
                        <a:spcBef>
                          <a:spcPts val="125"/>
                        </a:spcBef>
                        <a:spcAft>
                          <a:spcPts val="0"/>
                        </a:spcAft>
                      </a:pPr>
                      <a:r>
                        <a:rPr lang="en-US" sz="1200" dirty="0" err="1">
                          <a:solidFill>
                            <a:schemeClr val="tx1"/>
                          </a:solidFill>
                          <a:effectLst/>
                        </a:rPr>
                        <a:t>Basım</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Yayım</a:t>
                      </a:r>
                      <a:r>
                        <a:rPr lang="en-US" sz="1200" dirty="0">
                          <a:solidFill>
                            <a:schemeClr val="tx1"/>
                          </a:solidFill>
                          <a:effectLst/>
                        </a:rPr>
                        <a:t> </a:t>
                      </a:r>
                      <a:r>
                        <a:rPr lang="en-US" sz="1200" dirty="0" err="1">
                          <a:solidFill>
                            <a:schemeClr val="tx1"/>
                          </a:solidFill>
                          <a:effectLst/>
                        </a:rPr>
                        <a:t>Teknolojileri</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559998672"/>
                  </a:ext>
                </a:extLst>
              </a:tr>
              <a:tr h="185770">
                <a:tc vMerge="1">
                  <a:txBody>
                    <a:bodyPr/>
                    <a:lstStyle/>
                    <a:p>
                      <a:endParaRPr lang="tr-TR"/>
                    </a:p>
                  </a:txBody>
                  <a:tcPr/>
                </a:tc>
                <a:tc vMerge="1">
                  <a:txBody>
                    <a:bodyPr/>
                    <a:lstStyle/>
                    <a:p>
                      <a:endParaRPr lang="tr-TR"/>
                    </a:p>
                  </a:txBody>
                  <a:tcPr/>
                </a:tc>
                <a:tc>
                  <a:txBody>
                    <a:bodyPr/>
                    <a:lstStyle/>
                    <a:p>
                      <a:pPr marL="13335">
                        <a:lnSpc>
                          <a:spcPct val="107000"/>
                        </a:lnSpc>
                        <a:spcBef>
                          <a:spcPts val="125"/>
                        </a:spcBef>
                        <a:spcAft>
                          <a:spcPts val="0"/>
                        </a:spcAft>
                      </a:pPr>
                      <a:r>
                        <a:rPr lang="en-US" sz="1200" dirty="0" err="1">
                          <a:solidFill>
                            <a:schemeClr val="tx1"/>
                          </a:solidFill>
                          <a:effectLst/>
                        </a:rPr>
                        <a:t>Bilgisayar</a:t>
                      </a:r>
                      <a:r>
                        <a:rPr lang="en-US" sz="1200" spc="5" dirty="0">
                          <a:solidFill>
                            <a:schemeClr val="tx1"/>
                          </a:solidFill>
                          <a:effectLst/>
                        </a:rPr>
                        <a:t> </a:t>
                      </a:r>
                      <a:r>
                        <a:rPr lang="en-US" sz="1200" dirty="0" err="1">
                          <a:solidFill>
                            <a:schemeClr val="tx1"/>
                          </a:solidFill>
                          <a:effectLst/>
                        </a:rPr>
                        <a:t>Operatörlüğü</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641480022"/>
                  </a:ext>
                </a:extLst>
              </a:tr>
              <a:tr h="185770">
                <a:tc vMerge="1">
                  <a:txBody>
                    <a:bodyPr/>
                    <a:lstStyle/>
                    <a:p>
                      <a:endParaRPr lang="tr-TR"/>
                    </a:p>
                  </a:txBody>
                  <a:tcPr/>
                </a:tc>
                <a:tc vMerge="1">
                  <a:txBody>
                    <a:bodyPr/>
                    <a:lstStyle/>
                    <a:p>
                      <a:endParaRPr lang="tr-TR"/>
                    </a:p>
                  </a:txBody>
                  <a:tcPr/>
                </a:tc>
                <a:tc>
                  <a:txBody>
                    <a:bodyPr/>
                    <a:lstStyle/>
                    <a:p>
                      <a:pPr marL="13335">
                        <a:lnSpc>
                          <a:spcPct val="107000"/>
                        </a:lnSpc>
                        <a:spcBef>
                          <a:spcPts val="125"/>
                        </a:spcBef>
                        <a:spcAft>
                          <a:spcPts val="0"/>
                        </a:spcAft>
                      </a:pPr>
                      <a:r>
                        <a:rPr lang="en-US" sz="1200" dirty="0" err="1">
                          <a:solidFill>
                            <a:schemeClr val="tx1"/>
                          </a:solidFill>
                          <a:effectLst/>
                        </a:rPr>
                        <a:t>Bilgisayar</a:t>
                      </a:r>
                      <a:r>
                        <a:rPr lang="en-US" sz="1200" spc="5" dirty="0">
                          <a:solidFill>
                            <a:schemeClr val="tx1"/>
                          </a:solidFill>
                          <a:effectLst/>
                        </a:rPr>
                        <a:t> </a:t>
                      </a:r>
                      <a:r>
                        <a:rPr lang="en-US" sz="1200" dirty="0" err="1">
                          <a:solidFill>
                            <a:schemeClr val="tx1"/>
                          </a:solidFill>
                          <a:effectLst/>
                        </a:rPr>
                        <a:t>Programcılığı</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451011316"/>
                  </a:ext>
                </a:extLst>
              </a:tr>
              <a:tr h="185770">
                <a:tc vMerge="1">
                  <a:txBody>
                    <a:bodyPr/>
                    <a:lstStyle/>
                    <a:p>
                      <a:endParaRPr lang="tr-TR"/>
                    </a:p>
                  </a:txBody>
                  <a:tcPr/>
                </a:tc>
                <a:tc vMerge="1">
                  <a:txBody>
                    <a:bodyPr/>
                    <a:lstStyle/>
                    <a:p>
                      <a:endParaRPr lang="tr-TR"/>
                    </a:p>
                  </a:txBody>
                  <a:tcPr/>
                </a:tc>
                <a:tc>
                  <a:txBody>
                    <a:bodyPr/>
                    <a:lstStyle/>
                    <a:p>
                      <a:pPr marL="13335">
                        <a:lnSpc>
                          <a:spcPct val="107000"/>
                        </a:lnSpc>
                        <a:spcBef>
                          <a:spcPts val="125"/>
                        </a:spcBef>
                        <a:spcAft>
                          <a:spcPts val="0"/>
                        </a:spcAft>
                      </a:pPr>
                      <a:r>
                        <a:rPr lang="en-US" sz="1200" dirty="0" err="1">
                          <a:solidFill>
                            <a:schemeClr val="tx1"/>
                          </a:solidFill>
                          <a:effectLst/>
                        </a:rPr>
                        <a:t>Bilgisayar</a:t>
                      </a:r>
                      <a:r>
                        <a:rPr lang="en-US" sz="1200" spc="5" dirty="0">
                          <a:solidFill>
                            <a:schemeClr val="tx1"/>
                          </a:solidFill>
                          <a:effectLst/>
                        </a:rPr>
                        <a:t> </a:t>
                      </a:r>
                      <a:r>
                        <a:rPr lang="en-US" sz="1200" dirty="0" err="1">
                          <a:solidFill>
                            <a:schemeClr val="tx1"/>
                          </a:solidFill>
                          <a:effectLst/>
                        </a:rPr>
                        <a:t>Teknolojisi</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693694510"/>
                  </a:ext>
                </a:extLst>
              </a:tr>
              <a:tr h="185770">
                <a:tc vMerge="1">
                  <a:txBody>
                    <a:bodyPr/>
                    <a:lstStyle/>
                    <a:p>
                      <a:endParaRPr lang="tr-TR"/>
                    </a:p>
                  </a:txBody>
                  <a:tcPr/>
                </a:tc>
                <a:tc vMerge="1">
                  <a:txBody>
                    <a:bodyPr/>
                    <a:lstStyle/>
                    <a:p>
                      <a:endParaRPr lang="tr-TR"/>
                    </a:p>
                  </a:txBody>
                  <a:tcPr/>
                </a:tc>
                <a:tc>
                  <a:txBody>
                    <a:bodyPr/>
                    <a:lstStyle/>
                    <a:p>
                      <a:pPr marL="13335">
                        <a:lnSpc>
                          <a:spcPct val="107000"/>
                        </a:lnSpc>
                        <a:spcBef>
                          <a:spcPts val="125"/>
                        </a:spcBef>
                        <a:spcAft>
                          <a:spcPts val="0"/>
                        </a:spcAft>
                      </a:pPr>
                      <a:r>
                        <a:rPr lang="en-US" sz="1200" dirty="0" err="1">
                          <a:solidFill>
                            <a:schemeClr val="tx1"/>
                          </a:solidFill>
                          <a:effectLst/>
                        </a:rPr>
                        <a:t>Bilgi</a:t>
                      </a:r>
                      <a:r>
                        <a:rPr lang="en-US" sz="1200" spc="5" dirty="0">
                          <a:solidFill>
                            <a:schemeClr val="tx1"/>
                          </a:solidFill>
                          <a:effectLst/>
                        </a:rPr>
                        <a:t> </a:t>
                      </a:r>
                      <a:r>
                        <a:rPr lang="en-US" sz="1200" dirty="0" err="1">
                          <a:solidFill>
                            <a:schemeClr val="tx1"/>
                          </a:solidFill>
                          <a:effectLst/>
                        </a:rPr>
                        <a:t>Yönetimi</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897541968"/>
                  </a:ext>
                </a:extLst>
              </a:tr>
              <a:tr h="185770">
                <a:tc vMerge="1">
                  <a:txBody>
                    <a:bodyPr/>
                    <a:lstStyle/>
                    <a:p>
                      <a:endParaRPr lang="tr-TR"/>
                    </a:p>
                  </a:txBody>
                  <a:tcPr/>
                </a:tc>
                <a:tc vMerge="1">
                  <a:txBody>
                    <a:bodyPr/>
                    <a:lstStyle/>
                    <a:p>
                      <a:endParaRPr lang="tr-TR"/>
                    </a:p>
                  </a:txBody>
                  <a:tcPr/>
                </a:tc>
                <a:tc>
                  <a:txBody>
                    <a:bodyPr/>
                    <a:lstStyle/>
                    <a:p>
                      <a:pPr marL="13335">
                        <a:lnSpc>
                          <a:spcPct val="107000"/>
                        </a:lnSpc>
                        <a:spcBef>
                          <a:spcPts val="125"/>
                        </a:spcBef>
                        <a:spcAft>
                          <a:spcPts val="0"/>
                        </a:spcAft>
                      </a:pPr>
                      <a:r>
                        <a:rPr lang="en-US" sz="1200" dirty="0" err="1">
                          <a:solidFill>
                            <a:schemeClr val="tx1"/>
                          </a:solidFill>
                          <a:effectLst/>
                        </a:rPr>
                        <a:t>Bilişim</a:t>
                      </a:r>
                      <a:r>
                        <a:rPr lang="en-US" sz="1200" spc="5" dirty="0">
                          <a:solidFill>
                            <a:schemeClr val="tx1"/>
                          </a:solidFill>
                          <a:effectLst/>
                        </a:rPr>
                        <a:t> </a:t>
                      </a:r>
                      <a:r>
                        <a:rPr lang="en-US" sz="1200" dirty="0" err="1">
                          <a:solidFill>
                            <a:schemeClr val="tx1"/>
                          </a:solidFill>
                          <a:effectLst/>
                        </a:rPr>
                        <a:t>Güvenliği</a:t>
                      </a:r>
                      <a:r>
                        <a:rPr lang="en-US" sz="1200" spc="5" dirty="0">
                          <a:solidFill>
                            <a:schemeClr val="tx1"/>
                          </a:solidFill>
                          <a:effectLst/>
                        </a:rPr>
                        <a:t> </a:t>
                      </a:r>
                      <a:r>
                        <a:rPr lang="en-US" sz="1200" dirty="0" err="1">
                          <a:solidFill>
                            <a:schemeClr val="tx1"/>
                          </a:solidFill>
                          <a:effectLst/>
                        </a:rPr>
                        <a:t>Teknolojisi</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065227221"/>
                  </a:ext>
                </a:extLst>
              </a:tr>
              <a:tr h="185770">
                <a:tc vMerge="1">
                  <a:txBody>
                    <a:bodyPr/>
                    <a:lstStyle/>
                    <a:p>
                      <a:endParaRPr lang="tr-TR"/>
                    </a:p>
                  </a:txBody>
                  <a:tcPr/>
                </a:tc>
                <a:tc vMerge="1">
                  <a:txBody>
                    <a:bodyPr/>
                    <a:lstStyle/>
                    <a:p>
                      <a:endParaRPr lang="tr-TR"/>
                    </a:p>
                  </a:txBody>
                  <a:tcPr/>
                </a:tc>
                <a:tc>
                  <a:txBody>
                    <a:bodyPr/>
                    <a:lstStyle/>
                    <a:p>
                      <a:pPr marL="13335">
                        <a:lnSpc>
                          <a:spcPct val="107000"/>
                        </a:lnSpc>
                        <a:spcBef>
                          <a:spcPts val="125"/>
                        </a:spcBef>
                        <a:spcAft>
                          <a:spcPts val="0"/>
                        </a:spcAft>
                      </a:pPr>
                      <a:r>
                        <a:rPr lang="en-US" sz="1200" dirty="0" err="1">
                          <a:solidFill>
                            <a:schemeClr val="tx1"/>
                          </a:solidFill>
                          <a:effectLst/>
                        </a:rPr>
                        <a:t>Coğrafi</a:t>
                      </a:r>
                      <a:r>
                        <a:rPr lang="en-US" sz="1200" spc="5" dirty="0">
                          <a:solidFill>
                            <a:schemeClr val="tx1"/>
                          </a:solidFill>
                          <a:effectLst/>
                        </a:rPr>
                        <a:t> </a:t>
                      </a:r>
                      <a:r>
                        <a:rPr lang="en-US" sz="1200" dirty="0" err="1">
                          <a:solidFill>
                            <a:schemeClr val="tx1"/>
                          </a:solidFill>
                          <a:effectLst/>
                        </a:rPr>
                        <a:t>Bilgi</a:t>
                      </a:r>
                      <a:r>
                        <a:rPr lang="en-US" sz="1200" spc="5" dirty="0">
                          <a:solidFill>
                            <a:schemeClr val="tx1"/>
                          </a:solidFill>
                          <a:effectLst/>
                        </a:rPr>
                        <a:t> </a:t>
                      </a:r>
                      <a:r>
                        <a:rPr lang="en-US" sz="1200" dirty="0" err="1">
                          <a:solidFill>
                            <a:schemeClr val="tx1"/>
                          </a:solidFill>
                          <a:effectLst/>
                        </a:rPr>
                        <a:t>Sistemleri</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12178813"/>
                  </a:ext>
                </a:extLst>
              </a:tr>
              <a:tr h="185770">
                <a:tc vMerge="1">
                  <a:txBody>
                    <a:bodyPr/>
                    <a:lstStyle/>
                    <a:p>
                      <a:endParaRPr lang="tr-TR"/>
                    </a:p>
                  </a:txBody>
                  <a:tcPr/>
                </a:tc>
                <a:tc vMerge="1">
                  <a:txBody>
                    <a:bodyPr/>
                    <a:lstStyle/>
                    <a:p>
                      <a:endParaRPr lang="tr-TR"/>
                    </a:p>
                  </a:txBody>
                  <a:tcPr/>
                </a:tc>
                <a:tc>
                  <a:txBody>
                    <a:bodyPr/>
                    <a:lstStyle/>
                    <a:p>
                      <a:pPr marL="13335">
                        <a:lnSpc>
                          <a:spcPct val="107000"/>
                        </a:lnSpc>
                        <a:spcBef>
                          <a:spcPts val="125"/>
                        </a:spcBef>
                        <a:spcAft>
                          <a:spcPts val="0"/>
                        </a:spcAft>
                      </a:pPr>
                      <a:r>
                        <a:rPr lang="en-US" sz="1200" dirty="0">
                          <a:solidFill>
                            <a:schemeClr val="tx1"/>
                          </a:solidFill>
                          <a:effectLst/>
                        </a:rPr>
                        <a:t>E-</a:t>
                      </a:r>
                      <a:r>
                        <a:rPr lang="en-US" sz="1200" dirty="0" err="1">
                          <a:solidFill>
                            <a:schemeClr val="tx1"/>
                          </a:solidFill>
                          <a:effectLst/>
                        </a:rPr>
                        <a:t>Ticaret</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Pazarlama</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265852936"/>
                  </a:ext>
                </a:extLst>
              </a:tr>
              <a:tr h="185770">
                <a:tc vMerge="1">
                  <a:txBody>
                    <a:bodyPr/>
                    <a:lstStyle/>
                    <a:p>
                      <a:endParaRPr lang="tr-TR"/>
                    </a:p>
                  </a:txBody>
                  <a:tcPr/>
                </a:tc>
                <a:tc vMerge="1">
                  <a:txBody>
                    <a:bodyPr/>
                    <a:lstStyle/>
                    <a:p>
                      <a:endParaRPr lang="tr-TR"/>
                    </a:p>
                  </a:txBody>
                  <a:tcPr/>
                </a:tc>
                <a:tc>
                  <a:txBody>
                    <a:bodyPr/>
                    <a:lstStyle/>
                    <a:p>
                      <a:pPr marL="13335">
                        <a:lnSpc>
                          <a:spcPct val="107000"/>
                        </a:lnSpc>
                        <a:spcBef>
                          <a:spcPts val="125"/>
                        </a:spcBef>
                        <a:spcAft>
                          <a:spcPts val="0"/>
                        </a:spcAft>
                      </a:pPr>
                      <a:r>
                        <a:rPr lang="en-US" sz="1200" dirty="0" err="1">
                          <a:solidFill>
                            <a:schemeClr val="tx1"/>
                          </a:solidFill>
                          <a:effectLst/>
                        </a:rPr>
                        <a:t>Grafik</a:t>
                      </a:r>
                      <a:r>
                        <a:rPr lang="en-US" sz="1200" dirty="0">
                          <a:solidFill>
                            <a:schemeClr val="tx1"/>
                          </a:solidFill>
                          <a:effectLst/>
                        </a:rPr>
                        <a:t> </a:t>
                      </a:r>
                      <a:r>
                        <a:rPr lang="en-US" sz="1200" dirty="0" err="1">
                          <a:solidFill>
                            <a:schemeClr val="tx1"/>
                          </a:solidFill>
                          <a:effectLst/>
                        </a:rPr>
                        <a:t>Tasarımı</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956967700"/>
                  </a:ext>
                </a:extLst>
              </a:tr>
              <a:tr h="185770">
                <a:tc vMerge="1">
                  <a:txBody>
                    <a:bodyPr/>
                    <a:lstStyle/>
                    <a:p>
                      <a:endParaRPr lang="tr-TR"/>
                    </a:p>
                  </a:txBody>
                  <a:tcPr/>
                </a:tc>
                <a:tc vMerge="1">
                  <a:txBody>
                    <a:bodyPr/>
                    <a:lstStyle/>
                    <a:p>
                      <a:endParaRPr lang="tr-TR"/>
                    </a:p>
                  </a:txBody>
                  <a:tcPr/>
                </a:tc>
                <a:tc>
                  <a:txBody>
                    <a:bodyPr/>
                    <a:lstStyle/>
                    <a:p>
                      <a:pPr marL="13335">
                        <a:lnSpc>
                          <a:spcPct val="107000"/>
                        </a:lnSpc>
                        <a:spcBef>
                          <a:spcPts val="125"/>
                        </a:spcBef>
                        <a:spcAft>
                          <a:spcPts val="0"/>
                        </a:spcAft>
                      </a:pPr>
                      <a:r>
                        <a:rPr lang="en-US" sz="1200" dirty="0">
                          <a:solidFill>
                            <a:schemeClr val="tx1"/>
                          </a:solidFill>
                          <a:effectLst/>
                        </a:rPr>
                        <a:t>İnternet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Ağ</a:t>
                      </a:r>
                      <a:r>
                        <a:rPr lang="en-US" sz="1200" dirty="0">
                          <a:solidFill>
                            <a:schemeClr val="tx1"/>
                          </a:solidFill>
                          <a:effectLst/>
                        </a:rPr>
                        <a:t> </a:t>
                      </a:r>
                      <a:r>
                        <a:rPr lang="en-US" sz="1200" dirty="0" err="1">
                          <a:solidFill>
                            <a:schemeClr val="tx1"/>
                          </a:solidFill>
                          <a:effectLst/>
                        </a:rPr>
                        <a:t>Teknolojileri</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61257712"/>
                  </a:ext>
                </a:extLst>
              </a:tr>
              <a:tr h="185770">
                <a:tc vMerge="1">
                  <a:txBody>
                    <a:bodyPr/>
                    <a:lstStyle/>
                    <a:p>
                      <a:endParaRPr lang="tr-TR"/>
                    </a:p>
                  </a:txBody>
                  <a:tcPr/>
                </a:tc>
                <a:tc vMerge="1">
                  <a:txBody>
                    <a:bodyPr/>
                    <a:lstStyle/>
                    <a:p>
                      <a:endParaRPr lang="tr-TR"/>
                    </a:p>
                  </a:txBody>
                  <a:tcPr/>
                </a:tc>
                <a:tc>
                  <a:txBody>
                    <a:bodyPr/>
                    <a:lstStyle/>
                    <a:p>
                      <a:pPr marL="13335">
                        <a:lnSpc>
                          <a:spcPct val="107000"/>
                        </a:lnSpc>
                        <a:spcBef>
                          <a:spcPts val="125"/>
                        </a:spcBef>
                        <a:spcAft>
                          <a:spcPts val="0"/>
                        </a:spcAft>
                      </a:pPr>
                      <a:r>
                        <a:rPr lang="en-US" sz="1200" dirty="0">
                          <a:solidFill>
                            <a:schemeClr val="tx1"/>
                          </a:solidFill>
                          <a:effectLst/>
                        </a:rPr>
                        <a:t>Mobil</a:t>
                      </a:r>
                      <a:r>
                        <a:rPr lang="en-US" sz="1200" spc="5" dirty="0">
                          <a:solidFill>
                            <a:schemeClr val="tx1"/>
                          </a:solidFill>
                          <a:effectLst/>
                        </a:rPr>
                        <a:t> </a:t>
                      </a:r>
                      <a:r>
                        <a:rPr lang="en-US" sz="1200" dirty="0" err="1">
                          <a:solidFill>
                            <a:schemeClr val="tx1"/>
                          </a:solidFill>
                          <a:effectLst/>
                        </a:rPr>
                        <a:t>Teknolojileri</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672251674"/>
                  </a:ext>
                </a:extLst>
              </a:tr>
              <a:tr h="185770">
                <a:tc vMerge="1">
                  <a:txBody>
                    <a:bodyPr/>
                    <a:lstStyle/>
                    <a:p>
                      <a:endParaRPr lang="tr-TR"/>
                    </a:p>
                  </a:txBody>
                  <a:tcPr/>
                </a:tc>
                <a:tc vMerge="1">
                  <a:txBody>
                    <a:bodyPr/>
                    <a:lstStyle/>
                    <a:p>
                      <a:endParaRPr lang="tr-TR"/>
                    </a:p>
                  </a:txBody>
                  <a:tcPr/>
                </a:tc>
                <a:tc>
                  <a:txBody>
                    <a:bodyPr/>
                    <a:lstStyle/>
                    <a:p>
                      <a:pPr marL="13335">
                        <a:lnSpc>
                          <a:spcPct val="107000"/>
                        </a:lnSpc>
                        <a:spcBef>
                          <a:spcPts val="125"/>
                        </a:spcBef>
                        <a:spcAft>
                          <a:spcPts val="0"/>
                        </a:spcAft>
                      </a:pPr>
                      <a:r>
                        <a:rPr lang="en-US" sz="1200" dirty="0" err="1">
                          <a:solidFill>
                            <a:schemeClr val="tx1"/>
                          </a:solidFill>
                          <a:effectLst/>
                        </a:rPr>
                        <a:t>Sağlık</a:t>
                      </a:r>
                      <a:r>
                        <a:rPr lang="en-US" sz="1200" dirty="0">
                          <a:solidFill>
                            <a:schemeClr val="tx1"/>
                          </a:solidFill>
                          <a:effectLst/>
                        </a:rPr>
                        <a:t> </a:t>
                      </a:r>
                      <a:r>
                        <a:rPr lang="en-US" sz="1200" dirty="0" err="1">
                          <a:solidFill>
                            <a:schemeClr val="tx1"/>
                          </a:solidFill>
                          <a:effectLst/>
                        </a:rPr>
                        <a:t>Bilgi</a:t>
                      </a:r>
                      <a:r>
                        <a:rPr lang="en-US" sz="1200" spc="5" dirty="0">
                          <a:solidFill>
                            <a:schemeClr val="tx1"/>
                          </a:solidFill>
                          <a:effectLst/>
                        </a:rPr>
                        <a:t> </a:t>
                      </a:r>
                      <a:r>
                        <a:rPr lang="en-US" sz="1200" dirty="0" err="1">
                          <a:solidFill>
                            <a:schemeClr val="tx1"/>
                          </a:solidFill>
                          <a:effectLst/>
                        </a:rPr>
                        <a:t>Sistemleri</a:t>
                      </a:r>
                      <a:r>
                        <a:rPr lang="en-US" sz="1200" spc="5" dirty="0">
                          <a:solidFill>
                            <a:schemeClr val="tx1"/>
                          </a:solidFill>
                          <a:effectLst/>
                        </a:rPr>
                        <a:t> </a:t>
                      </a:r>
                      <a:r>
                        <a:rPr lang="en-US" sz="1200" dirty="0" err="1">
                          <a:solidFill>
                            <a:schemeClr val="tx1"/>
                          </a:solidFill>
                          <a:effectLst/>
                        </a:rPr>
                        <a:t>Teknikerliği</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86094825"/>
                  </a:ext>
                </a:extLst>
              </a:tr>
              <a:tr h="185770">
                <a:tc vMerge="1">
                  <a:txBody>
                    <a:bodyPr/>
                    <a:lstStyle/>
                    <a:p>
                      <a:endParaRPr lang="tr-TR"/>
                    </a:p>
                  </a:txBody>
                  <a:tcPr/>
                </a:tc>
                <a:tc vMerge="1">
                  <a:txBody>
                    <a:bodyPr/>
                    <a:lstStyle/>
                    <a:p>
                      <a:endParaRPr lang="tr-TR"/>
                    </a:p>
                  </a:txBody>
                  <a:tcPr/>
                </a:tc>
                <a:tc>
                  <a:txBody>
                    <a:bodyPr/>
                    <a:lstStyle/>
                    <a:p>
                      <a:pPr marL="13335">
                        <a:lnSpc>
                          <a:spcPct val="107000"/>
                        </a:lnSpc>
                        <a:spcBef>
                          <a:spcPts val="125"/>
                        </a:spcBef>
                        <a:spcAft>
                          <a:spcPts val="0"/>
                        </a:spcAft>
                      </a:pPr>
                      <a:r>
                        <a:rPr lang="en-US" sz="1200" dirty="0" err="1">
                          <a:solidFill>
                            <a:schemeClr val="tx1"/>
                          </a:solidFill>
                          <a:effectLst/>
                        </a:rPr>
                        <a:t>Sahne</a:t>
                      </a:r>
                      <a:r>
                        <a:rPr lang="en-US" sz="1200" spc="5" dirty="0">
                          <a:solidFill>
                            <a:schemeClr val="tx1"/>
                          </a:solidFill>
                          <a:effectLst/>
                        </a:rPr>
                        <a:t> </a:t>
                      </a:r>
                      <a:r>
                        <a:rPr lang="en-US" sz="1200" dirty="0" err="1">
                          <a:solidFill>
                            <a:schemeClr val="tx1"/>
                          </a:solidFill>
                          <a:effectLst/>
                        </a:rPr>
                        <a:t>Işık</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Ses</a:t>
                      </a:r>
                      <a:r>
                        <a:rPr lang="en-US" sz="1200" dirty="0">
                          <a:solidFill>
                            <a:schemeClr val="tx1"/>
                          </a:solidFill>
                          <a:effectLst/>
                        </a:rPr>
                        <a:t> </a:t>
                      </a:r>
                      <a:r>
                        <a:rPr lang="en-US" sz="1200" dirty="0" err="1">
                          <a:solidFill>
                            <a:schemeClr val="tx1"/>
                          </a:solidFill>
                          <a:effectLst/>
                        </a:rPr>
                        <a:t>Teknolojileri</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963299188"/>
                  </a:ext>
                </a:extLst>
              </a:tr>
              <a:tr h="185770">
                <a:tc vMerge="1">
                  <a:txBody>
                    <a:bodyPr/>
                    <a:lstStyle/>
                    <a:p>
                      <a:endParaRPr lang="tr-TR"/>
                    </a:p>
                  </a:txBody>
                  <a:tcPr/>
                </a:tc>
                <a:tc vMerge="1">
                  <a:txBody>
                    <a:bodyPr/>
                    <a:lstStyle/>
                    <a:p>
                      <a:endParaRPr lang="tr-TR"/>
                    </a:p>
                  </a:txBody>
                  <a:tcPr/>
                </a:tc>
                <a:tc>
                  <a:txBody>
                    <a:bodyPr/>
                    <a:lstStyle/>
                    <a:p>
                      <a:pPr marL="13335">
                        <a:lnSpc>
                          <a:spcPct val="107000"/>
                        </a:lnSpc>
                        <a:spcBef>
                          <a:spcPts val="125"/>
                        </a:spcBef>
                        <a:spcAft>
                          <a:spcPts val="0"/>
                        </a:spcAft>
                      </a:pPr>
                      <a:r>
                        <a:rPr lang="en-US" sz="1200" dirty="0">
                          <a:solidFill>
                            <a:schemeClr val="tx1"/>
                          </a:solidFill>
                          <a:effectLst/>
                        </a:rPr>
                        <a:t>Web </a:t>
                      </a:r>
                      <a:r>
                        <a:rPr lang="en-US" sz="1200" dirty="0" err="1">
                          <a:solidFill>
                            <a:schemeClr val="tx1"/>
                          </a:solidFill>
                          <a:effectLst/>
                        </a:rPr>
                        <a:t>Tasarımı</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Kodlama</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859722553"/>
                  </a:ext>
                </a:extLst>
              </a:tr>
              <a:tr h="185770">
                <a:tc vMerge="1">
                  <a:txBody>
                    <a:bodyPr/>
                    <a:lstStyle/>
                    <a:p>
                      <a:endParaRPr lang="tr-TR"/>
                    </a:p>
                  </a:txBody>
                  <a:tcPr/>
                </a:tc>
                <a:tc vMerge="1">
                  <a:txBody>
                    <a:bodyPr/>
                    <a:lstStyle/>
                    <a:p>
                      <a:endParaRPr lang="tr-TR"/>
                    </a:p>
                  </a:txBody>
                  <a:tcPr/>
                </a:tc>
                <a:tc>
                  <a:txBody>
                    <a:bodyPr/>
                    <a:lstStyle/>
                    <a:p>
                      <a:pPr marL="13335">
                        <a:lnSpc>
                          <a:spcPct val="107000"/>
                        </a:lnSpc>
                        <a:spcBef>
                          <a:spcPts val="125"/>
                        </a:spcBef>
                        <a:spcAft>
                          <a:spcPts val="0"/>
                        </a:spcAft>
                      </a:pPr>
                      <a:r>
                        <a:rPr lang="en-US" sz="1200" dirty="0" err="1">
                          <a:solidFill>
                            <a:schemeClr val="tx1"/>
                          </a:solidFill>
                          <a:effectLst/>
                        </a:rPr>
                        <a:t>Yeni</a:t>
                      </a:r>
                      <a:r>
                        <a:rPr lang="en-US" sz="1200" dirty="0">
                          <a:solidFill>
                            <a:schemeClr val="tx1"/>
                          </a:solidFill>
                          <a:effectLst/>
                        </a:rPr>
                        <a:t> </a:t>
                      </a:r>
                      <a:r>
                        <a:rPr lang="en-US" sz="1200" dirty="0" err="1">
                          <a:solidFill>
                            <a:schemeClr val="tx1"/>
                          </a:solidFill>
                          <a:effectLst/>
                        </a:rPr>
                        <a:t>Medya</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Gazetecilik</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661128825"/>
                  </a:ext>
                </a:extLst>
              </a:tr>
            </a:tbl>
          </a:graphicData>
        </a:graphic>
      </p:graphicFrame>
      <p:sp>
        <p:nvSpPr>
          <p:cNvPr id="10" name="Right Arrow 90">
            <a:extLst>
              <a:ext uri="{FF2B5EF4-FFF2-40B4-BE49-F238E27FC236}">
                <a16:creationId xmlns:a16="http://schemas.microsoft.com/office/drawing/2014/main" id="{19046930-95D5-476B-B84C-0839312CDD0E}"/>
              </a:ext>
            </a:extLst>
          </p:cNvPr>
          <p:cNvSpPr/>
          <p:nvPr/>
        </p:nvSpPr>
        <p:spPr>
          <a:xfrm>
            <a:off x="3696753" y="303496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6925070" y="2662931"/>
            <a:ext cx="1950494" cy="1303369"/>
            <a:chOff x="4846279" y="592619"/>
            <a:chExt cx="2600657" cy="770637"/>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846279" y="633006"/>
              <a:ext cx="2451455" cy="730250"/>
              <a:chOff x="4846279" y="633006"/>
              <a:chExt cx="2451455" cy="730250"/>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846279" y="706475"/>
                <a:ext cx="2427187" cy="564130"/>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a:t>
                </a:r>
                <a:r>
                  <a:rPr lang="tr-TR" sz="1400" b="1" dirty="0" err="1" smtClean="0">
                    <a:solidFill>
                      <a:schemeClr val="bg1"/>
                    </a:solidFill>
                    <a:latin typeface="ubuntu"/>
                  </a:rPr>
                  <a:t>Önlisans</a:t>
                </a:r>
                <a:r>
                  <a:rPr lang="tr-TR" sz="1400" b="1" dirty="0" smtClean="0">
                    <a:solidFill>
                      <a:schemeClr val="bg1"/>
                    </a:solidFill>
                    <a:latin typeface="ubuntu"/>
                  </a:rPr>
                  <a:t>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1" y="2973442"/>
            <a:ext cx="3514164" cy="656692"/>
            <a:chOff x="2282985" y="4213225"/>
            <a:chExt cx="2648517"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TextBox 30">
              <a:extLst>
                <a:ext uri="{FF2B5EF4-FFF2-40B4-BE49-F238E27FC236}">
                  <a16:creationId xmlns:a16="http://schemas.microsoft.com/office/drawing/2014/main" id="{BBCD1B50-35A7-49F9-B0C6-D86BEDE7AB8F}"/>
                </a:ext>
              </a:extLst>
            </p:cNvPr>
            <p:cNvSpPr txBox="1"/>
            <p:nvPr/>
          </p:nvSpPr>
          <p:spPr>
            <a:xfrm>
              <a:off x="2357516" y="4332125"/>
              <a:ext cx="2533280" cy="5574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rPr>
                <a:t>Bilişim Teknolojileri Alanı</a:t>
              </a:r>
              <a:endParaRPr kumimoji="0" lang="en-US" sz="2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ignika Negative" pitchFamily="2" charset="0"/>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576701" y="1946552"/>
            <a:ext cx="2159275" cy="3355120"/>
          </a:xfrm>
          <a:prstGeom prst="rect">
            <a:avLst/>
          </a:prstGeom>
        </p:spPr>
      </p:pic>
    </p:spTree>
    <p:custDataLst>
      <p:tags r:id="rId1"/>
    </p:custDataLst>
    <p:extLst>
      <p:ext uri="{BB962C8B-B14F-4D97-AF65-F5344CB8AC3E}">
        <p14:creationId xmlns:p14="http://schemas.microsoft.com/office/powerpoint/2010/main" val="238210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altLang="tr-TR" sz="6000" b="1" dirty="0"/>
              <a:t>Kimya </a:t>
            </a:r>
            <a:r>
              <a:rPr lang="tr-TR" altLang="tr-TR" sz="6000" b="1" dirty="0" smtClean="0"/>
              <a:t>Teknolojisi </a:t>
            </a:r>
            <a:r>
              <a:rPr lang="tr-TR" altLang="tr-TR" sz="6000" b="1" dirty="0"/>
              <a:t>Alanı</a:t>
            </a:r>
            <a:endParaRPr lang="id-ID" sz="6000" dirty="0">
              <a:solidFill>
                <a:sysClr val="window" lastClr="FFFFFF"/>
              </a:solidFill>
              <a:latin typeface="calibri"/>
            </a:endParaRPr>
          </a:p>
        </p:txBody>
      </p:sp>
      <p:sp>
        <p:nvSpPr>
          <p:cNvPr id="10" name="Right Arrow 90">
            <a:extLst>
              <a:ext uri="{FF2B5EF4-FFF2-40B4-BE49-F238E27FC236}">
                <a16:creationId xmlns:a16="http://schemas.microsoft.com/office/drawing/2014/main" id="{19046930-95D5-476B-B84C-0839312CDD0E}"/>
              </a:ext>
            </a:extLst>
          </p:cNvPr>
          <p:cNvSpPr/>
          <p:nvPr/>
        </p:nvSpPr>
        <p:spPr>
          <a:xfrm>
            <a:off x="3696753" y="303496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2721506" y="3704280"/>
            <a:ext cx="1950494" cy="1303369"/>
            <a:chOff x="4846279" y="592619"/>
            <a:chExt cx="2600657" cy="770637"/>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846279" y="633006"/>
              <a:ext cx="2451455" cy="730250"/>
              <a:chOff x="4846279" y="633006"/>
              <a:chExt cx="2451455" cy="730250"/>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846279" y="706475"/>
                <a:ext cx="2427187" cy="564130"/>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a:t>
                </a:r>
                <a:r>
                  <a:rPr lang="tr-TR" sz="1400" b="1" dirty="0" err="1" smtClean="0">
                    <a:solidFill>
                      <a:schemeClr val="bg1"/>
                    </a:solidFill>
                    <a:latin typeface="ubuntu"/>
                  </a:rPr>
                  <a:t>Önlisans</a:t>
                </a:r>
                <a:r>
                  <a:rPr lang="tr-TR" sz="1400" b="1" dirty="0" smtClean="0">
                    <a:solidFill>
                      <a:schemeClr val="bg1"/>
                    </a:solidFill>
                    <a:latin typeface="ubuntu"/>
                  </a:rPr>
                  <a:t>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0" y="2973442"/>
            <a:ext cx="3514163" cy="656692"/>
            <a:chOff x="2282985" y="4213225"/>
            <a:chExt cx="2648517"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TextBox 30">
              <a:extLst>
                <a:ext uri="{FF2B5EF4-FFF2-40B4-BE49-F238E27FC236}">
                  <a16:creationId xmlns:a16="http://schemas.microsoft.com/office/drawing/2014/main" id="{BBCD1B50-35A7-49F9-B0C6-D86BEDE7AB8F}"/>
                </a:ext>
              </a:extLst>
            </p:cNvPr>
            <p:cNvSpPr txBox="1"/>
            <p:nvPr/>
          </p:nvSpPr>
          <p:spPr>
            <a:xfrm>
              <a:off x="2373339" y="4366005"/>
              <a:ext cx="2175929" cy="437967"/>
            </a:xfrm>
            <a:prstGeom prst="rect">
              <a:avLst/>
            </a:prstGeom>
            <a:noFill/>
          </p:spPr>
          <p:txBody>
            <a:bodyPr wrap="square" rtlCol="0">
              <a:spAutoFit/>
            </a:bodyPr>
            <a:lstStyle/>
            <a:p>
              <a:pPr lvl="0" algn="ctr" fontAlgn="auto">
                <a:spcAft>
                  <a:spcPts val="0"/>
                </a:spcAft>
                <a:defRPr/>
              </a:pPr>
              <a:r>
                <a:rPr lang="tr-TR" altLang="tr-TR" sz="1600" b="1" dirty="0"/>
                <a:t>Kimya </a:t>
              </a:r>
              <a:r>
                <a:rPr lang="tr-TR" altLang="tr-TR" sz="1600" b="1" dirty="0" smtClean="0"/>
                <a:t>Teknolojisi </a:t>
              </a:r>
              <a:r>
                <a:rPr lang="tr-TR" altLang="tr-TR" sz="1600" b="1" dirty="0"/>
                <a:t>Alanı</a:t>
              </a:r>
              <a:endParaRPr lang="id-ID" sz="1600" dirty="0">
                <a:solidFill>
                  <a:sysClr val="window" lastClr="FFFFFF"/>
                </a:solidFill>
                <a:latin typeface="calibri"/>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218521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8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800" b="1" kern="0" dirty="0" smtClean="0">
                <a:effectLst>
                  <a:outerShdw blurRad="38100" dist="38100" dir="2700000" algn="tl">
                    <a:srgbClr val="000000">
                      <a:alpha val="43137"/>
                    </a:srgbClr>
                  </a:outerShdw>
                </a:effectLst>
                <a:latin typeface="calibri"/>
              </a:rPr>
              <a:t>BÖLÜMLER</a:t>
            </a:r>
            <a:endParaRPr kumimoji="0" lang="en-US" sz="68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222322" y="2552354"/>
            <a:ext cx="1738992" cy="2702077"/>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val="3406710940"/>
              </p:ext>
            </p:extLst>
          </p:nvPr>
        </p:nvGraphicFramePr>
        <p:xfrm>
          <a:off x="5459506" y="1302422"/>
          <a:ext cx="3652641" cy="3636921"/>
        </p:xfrm>
        <a:graphic>
          <a:graphicData uri="http://schemas.openxmlformats.org/drawingml/2006/table">
            <a:tbl>
              <a:tblPr firstRow="1" firstCol="1" lastRow="1" lastCol="1" bandRow="1" bandCol="1">
                <a:tableStyleId>{5C22544A-7EE6-4342-B048-85BDC9FD1C3A}</a:tableStyleId>
              </a:tblPr>
              <a:tblGrid>
                <a:gridCol w="2886635">
                  <a:extLst>
                    <a:ext uri="{9D8B030D-6E8A-4147-A177-3AD203B41FA5}">
                      <a16:colId xmlns:a16="http://schemas.microsoft.com/office/drawing/2014/main" val="3366582442"/>
                    </a:ext>
                  </a:extLst>
                </a:gridCol>
                <a:gridCol w="766006">
                  <a:extLst>
                    <a:ext uri="{9D8B030D-6E8A-4147-A177-3AD203B41FA5}">
                      <a16:colId xmlns:a16="http://schemas.microsoft.com/office/drawing/2014/main" val="3817446473"/>
                    </a:ext>
                  </a:extLst>
                </a:gridCol>
              </a:tblGrid>
              <a:tr h="112095">
                <a:tc>
                  <a:txBody>
                    <a:bodyPr/>
                    <a:lstStyle/>
                    <a:p>
                      <a:pPr marL="13335">
                        <a:lnSpc>
                          <a:spcPct val="107000"/>
                        </a:lnSpc>
                        <a:spcBef>
                          <a:spcPts val="125"/>
                        </a:spcBef>
                        <a:spcAft>
                          <a:spcPts val="0"/>
                        </a:spcAft>
                      </a:pPr>
                      <a:r>
                        <a:rPr lang="en-US" sz="900">
                          <a:solidFill>
                            <a:schemeClr val="tx1"/>
                          </a:solidFill>
                          <a:effectLst/>
                        </a:rPr>
                        <a:t>Atık Yönetimi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178112748"/>
                  </a:ext>
                </a:extLst>
              </a:tr>
              <a:tr h="112095">
                <a:tc>
                  <a:txBody>
                    <a:bodyPr/>
                    <a:lstStyle/>
                    <a:p>
                      <a:pPr marL="13335">
                        <a:lnSpc>
                          <a:spcPct val="107000"/>
                        </a:lnSpc>
                        <a:spcBef>
                          <a:spcPts val="125"/>
                        </a:spcBef>
                        <a:spcAft>
                          <a:spcPts val="0"/>
                        </a:spcAft>
                      </a:pPr>
                      <a:r>
                        <a:rPr lang="en-US" sz="900">
                          <a:solidFill>
                            <a:schemeClr val="tx1"/>
                          </a:solidFill>
                          <a:effectLst/>
                        </a:rPr>
                        <a:t>Ayakkabı Tasarım ve Üretimi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414476006"/>
                  </a:ext>
                </a:extLst>
              </a:tr>
              <a:tr h="112095">
                <a:tc>
                  <a:txBody>
                    <a:bodyPr/>
                    <a:lstStyle/>
                    <a:p>
                      <a:pPr marL="13335">
                        <a:lnSpc>
                          <a:spcPct val="107000"/>
                        </a:lnSpc>
                        <a:spcBef>
                          <a:spcPts val="125"/>
                        </a:spcBef>
                        <a:spcAft>
                          <a:spcPts val="0"/>
                        </a:spcAft>
                      </a:pPr>
                      <a:r>
                        <a:rPr lang="en-US" sz="900">
                          <a:solidFill>
                            <a:schemeClr val="tx1"/>
                          </a:solidFill>
                          <a:effectLst/>
                        </a:rPr>
                        <a:t>Biyokimya</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178009720"/>
                  </a:ext>
                </a:extLst>
              </a:tr>
              <a:tr h="112095">
                <a:tc>
                  <a:txBody>
                    <a:bodyPr/>
                    <a:lstStyle/>
                    <a:p>
                      <a:pPr marL="13335">
                        <a:lnSpc>
                          <a:spcPct val="107000"/>
                        </a:lnSpc>
                        <a:spcBef>
                          <a:spcPts val="125"/>
                        </a:spcBef>
                        <a:spcAft>
                          <a:spcPts val="0"/>
                        </a:spcAft>
                      </a:pPr>
                      <a:r>
                        <a:rPr lang="en-US" sz="900">
                          <a:solidFill>
                            <a:schemeClr val="tx1"/>
                          </a:solidFill>
                          <a:effectLst/>
                        </a:rPr>
                        <a:t>Boya 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699002455"/>
                  </a:ext>
                </a:extLst>
              </a:tr>
              <a:tr h="112095">
                <a:tc>
                  <a:txBody>
                    <a:bodyPr/>
                    <a:lstStyle/>
                    <a:p>
                      <a:pPr marL="13335">
                        <a:lnSpc>
                          <a:spcPct val="107000"/>
                        </a:lnSpc>
                        <a:spcBef>
                          <a:spcPts val="125"/>
                        </a:spcBef>
                        <a:spcAft>
                          <a:spcPts val="0"/>
                        </a:spcAft>
                      </a:pPr>
                      <a:r>
                        <a:rPr lang="en-US" sz="900">
                          <a:solidFill>
                            <a:schemeClr val="tx1"/>
                          </a:solidFill>
                          <a:effectLst/>
                        </a:rPr>
                        <a:t>Deri Konfeksiyon</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124861761"/>
                  </a:ext>
                </a:extLst>
              </a:tr>
              <a:tr h="112095">
                <a:tc>
                  <a:txBody>
                    <a:bodyPr/>
                    <a:lstStyle/>
                    <a:p>
                      <a:pPr marL="13335">
                        <a:lnSpc>
                          <a:spcPct val="107000"/>
                        </a:lnSpc>
                        <a:spcBef>
                          <a:spcPts val="125"/>
                        </a:spcBef>
                        <a:spcAft>
                          <a:spcPts val="0"/>
                        </a:spcAft>
                      </a:pPr>
                      <a:r>
                        <a:rPr lang="en-US" sz="900">
                          <a:solidFill>
                            <a:schemeClr val="tx1"/>
                          </a:solidFill>
                          <a:effectLst/>
                        </a:rPr>
                        <a:t>Deri 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106853192"/>
                  </a:ext>
                </a:extLst>
              </a:tr>
              <a:tr h="112095">
                <a:tc>
                  <a:txBody>
                    <a:bodyPr/>
                    <a:lstStyle/>
                    <a:p>
                      <a:pPr marL="13335">
                        <a:lnSpc>
                          <a:spcPct val="107000"/>
                        </a:lnSpc>
                        <a:spcBef>
                          <a:spcPts val="125"/>
                        </a:spcBef>
                        <a:spcAft>
                          <a:spcPts val="0"/>
                        </a:spcAft>
                      </a:pPr>
                      <a:r>
                        <a:rPr lang="en-US" sz="900">
                          <a:solidFill>
                            <a:schemeClr val="tx1"/>
                          </a:solidFill>
                          <a:effectLst/>
                        </a:rPr>
                        <a:t>Eczane Hizmetleri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145922798"/>
                  </a:ext>
                </a:extLst>
              </a:tr>
              <a:tr h="112095">
                <a:tc>
                  <a:txBody>
                    <a:bodyPr/>
                    <a:lstStyle/>
                    <a:p>
                      <a:pPr marL="13335">
                        <a:lnSpc>
                          <a:spcPct val="107000"/>
                        </a:lnSpc>
                        <a:spcBef>
                          <a:spcPts val="125"/>
                        </a:spcBef>
                        <a:spcAft>
                          <a:spcPts val="0"/>
                        </a:spcAft>
                      </a:pPr>
                      <a:r>
                        <a:rPr lang="en-US" sz="900">
                          <a:solidFill>
                            <a:schemeClr val="tx1"/>
                          </a:solidFill>
                          <a:effectLst/>
                        </a:rPr>
                        <a:t>Endüstriyel</a:t>
                      </a:r>
                      <a:r>
                        <a:rPr lang="en-US" sz="900" spc="5">
                          <a:solidFill>
                            <a:schemeClr val="tx1"/>
                          </a:solidFill>
                          <a:effectLst/>
                        </a:rPr>
                        <a:t> </a:t>
                      </a:r>
                      <a:r>
                        <a:rPr lang="en-US" sz="900">
                          <a:solidFill>
                            <a:schemeClr val="tx1"/>
                          </a:solidFill>
                          <a:effectLst/>
                        </a:rPr>
                        <a:t>Cam ve Seramik</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056703305"/>
                  </a:ext>
                </a:extLst>
              </a:tr>
              <a:tr h="106284">
                <a:tc>
                  <a:txBody>
                    <a:bodyPr/>
                    <a:lstStyle/>
                    <a:p>
                      <a:pPr marL="13335">
                        <a:lnSpc>
                          <a:spcPct val="107000"/>
                        </a:lnSpc>
                        <a:spcBef>
                          <a:spcPts val="125"/>
                        </a:spcBef>
                        <a:spcAft>
                          <a:spcPts val="0"/>
                        </a:spcAft>
                      </a:pPr>
                      <a:r>
                        <a:rPr lang="en-US" sz="900">
                          <a:solidFill>
                            <a:schemeClr val="tx1"/>
                          </a:solidFill>
                          <a:effectLst/>
                        </a:rPr>
                        <a:t>Endüstriyel</a:t>
                      </a:r>
                      <a:r>
                        <a:rPr lang="en-US" sz="900" spc="5">
                          <a:solidFill>
                            <a:schemeClr val="tx1"/>
                          </a:solidFill>
                          <a:effectLst/>
                        </a:rPr>
                        <a:t> </a:t>
                      </a:r>
                      <a:r>
                        <a:rPr lang="en-US" sz="900">
                          <a:solidFill>
                            <a:schemeClr val="tx1"/>
                          </a:solidFill>
                          <a:effectLst/>
                        </a:rPr>
                        <a:t>Hammaddeler</a:t>
                      </a:r>
                      <a:r>
                        <a:rPr lang="en-US" sz="900" spc="5">
                          <a:solidFill>
                            <a:schemeClr val="tx1"/>
                          </a:solidFill>
                          <a:effectLst/>
                        </a:rPr>
                        <a:t> </a:t>
                      </a:r>
                      <a:r>
                        <a:rPr lang="en-US" sz="900">
                          <a:solidFill>
                            <a:schemeClr val="tx1"/>
                          </a:solidFill>
                          <a:effectLst/>
                        </a:rPr>
                        <a:t>İşleme 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388483962"/>
                  </a:ext>
                </a:extLst>
              </a:tr>
              <a:tr h="112095">
                <a:tc>
                  <a:txBody>
                    <a:bodyPr/>
                    <a:lstStyle/>
                    <a:p>
                      <a:pPr marL="13335">
                        <a:lnSpc>
                          <a:spcPct val="107000"/>
                        </a:lnSpc>
                        <a:spcBef>
                          <a:spcPts val="125"/>
                        </a:spcBef>
                        <a:spcAft>
                          <a:spcPts val="0"/>
                        </a:spcAft>
                      </a:pPr>
                      <a:r>
                        <a:rPr lang="en-US" sz="900">
                          <a:solidFill>
                            <a:schemeClr val="tx1"/>
                          </a:solidFill>
                          <a:effectLst/>
                        </a:rPr>
                        <a:t>Gıda 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951288047"/>
                  </a:ext>
                </a:extLst>
              </a:tr>
              <a:tr h="112095">
                <a:tc>
                  <a:txBody>
                    <a:bodyPr/>
                    <a:lstStyle/>
                    <a:p>
                      <a:pPr marL="13335">
                        <a:lnSpc>
                          <a:spcPct val="107000"/>
                        </a:lnSpc>
                        <a:spcBef>
                          <a:spcPts val="125"/>
                        </a:spcBef>
                        <a:spcAft>
                          <a:spcPts val="0"/>
                        </a:spcAft>
                      </a:pPr>
                      <a:r>
                        <a:rPr lang="en-US" sz="900">
                          <a:solidFill>
                            <a:schemeClr val="tx1"/>
                          </a:solidFill>
                          <a:effectLst/>
                        </a:rPr>
                        <a:t>İş Sağlığı ve Güvenliği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945196937"/>
                  </a:ext>
                </a:extLst>
              </a:tr>
              <a:tr h="112095">
                <a:tc>
                  <a:txBody>
                    <a:bodyPr/>
                    <a:lstStyle/>
                    <a:p>
                      <a:pPr marL="13335">
                        <a:lnSpc>
                          <a:spcPct val="107000"/>
                        </a:lnSpc>
                        <a:spcBef>
                          <a:spcPts val="125"/>
                        </a:spcBef>
                        <a:spcAft>
                          <a:spcPts val="0"/>
                        </a:spcAft>
                      </a:pPr>
                      <a:r>
                        <a:rPr lang="en-US" sz="900">
                          <a:solidFill>
                            <a:schemeClr val="tx1"/>
                          </a:solidFill>
                          <a:effectLst/>
                        </a:rPr>
                        <a:t>Kimya 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74644368"/>
                  </a:ext>
                </a:extLst>
              </a:tr>
              <a:tr h="112095">
                <a:tc>
                  <a:txBody>
                    <a:bodyPr/>
                    <a:lstStyle/>
                    <a:p>
                      <a:pPr marL="13335">
                        <a:lnSpc>
                          <a:spcPct val="107000"/>
                        </a:lnSpc>
                        <a:spcBef>
                          <a:spcPts val="125"/>
                        </a:spcBef>
                        <a:spcAft>
                          <a:spcPts val="0"/>
                        </a:spcAft>
                      </a:pPr>
                      <a:r>
                        <a:rPr lang="en-US" sz="900">
                          <a:solidFill>
                            <a:schemeClr val="tx1"/>
                          </a:solidFill>
                          <a:effectLst/>
                        </a:rPr>
                        <a:t>Kozmetik 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092274870"/>
                  </a:ext>
                </a:extLst>
              </a:tr>
              <a:tr h="112095">
                <a:tc>
                  <a:txBody>
                    <a:bodyPr/>
                    <a:lstStyle/>
                    <a:p>
                      <a:pPr marL="13335">
                        <a:lnSpc>
                          <a:spcPct val="107000"/>
                        </a:lnSpc>
                        <a:spcBef>
                          <a:spcPts val="125"/>
                        </a:spcBef>
                        <a:spcAft>
                          <a:spcPts val="0"/>
                        </a:spcAft>
                      </a:pPr>
                      <a:r>
                        <a:rPr lang="en-US" sz="900">
                          <a:solidFill>
                            <a:schemeClr val="tx1"/>
                          </a:solidFill>
                          <a:effectLst/>
                        </a:rPr>
                        <a:t>Laboratuvar</a:t>
                      </a:r>
                      <a:r>
                        <a:rPr lang="en-US" sz="900" spc="5">
                          <a:solidFill>
                            <a:schemeClr val="tx1"/>
                          </a:solidFill>
                          <a:effectLst/>
                        </a:rPr>
                        <a:t> </a:t>
                      </a:r>
                      <a:r>
                        <a:rPr lang="en-US" sz="900">
                          <a:solidFill>
                            <a:schemeClr val="tx1"/>
                          </a:solidFill>
                          <a:effectLst/>
                        </a:rPr>
                        <a:t>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5900" marR="21590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371642113"/>
                  </a:ext>
                </a:extLst>
              </a:tr>
              <a:tr h="112095">
                <a:tc>
                  <a:txBody>
                    <a:bodyPr/>
                    <a:lstStyle/>
                    <a:p>
                      <a:pPr marL="13335">
                        <a:lnSpc>
                          <a:spcPct val="107000"/>
                        </a:lnSpc>
                        <a:spcBef>
                          <a:spcPts val="125"/>
                        </a:spcBef>
                        <a:spcAft>
                          <a:spcPts val="0"/>
                        </a:spcAft>
                      </a:pPr>
                      <a:r>
                        <a:rPr lang="en-US" sz="900">
                          <a:solidFill>
                            <a:schemeClr val="tx1"/>
                          </a:solidFill>
                          <a:effectLst/>
                        </a:rPr>
                        <a:t>Madencilik</a:t>
                      </a:r>
                      <a:r>
                        <a:rPr lang="en-US" sz="900" spc="5">
                          <a:solidFill>
                            <a:schemeClr val="tx1"/>
                          </a:solidFill>
                          <a:effectLst/>
                        </a:rPr>
                        <a:t> </a:t>
                      </a:r>
                      <a:r>
                        <a:rPr lang="en-US" sz="900">
                          <a:solidFill>
                            <a:schemeClr val="tx1"/>
                          </a:solidFill>
                          <a:effectLst/>
                        </a:rPr>
                        <a:t>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524341667"/>
                  </a:ext>
                </a:extLst>
              </a:tr>
              <a:tr h="112095">
                <a:tc>
                  <a:txBody>
                    <a:bodyPr/>
                    <a:lstStyle/>
                    <a:p>
                      <a:pPr marL="13335">
                        <a:lnSpc>
                          <a:spcPct val="107000"/>
                        </a:lnSpc>
                        <a:spcBef>
                          <a:spcPts val="125"/>
                        </a:spcBef>
                        <a:spcAft>
                          <a:spcPts val="0"/>
                        </a:spcAft>
                      </a:pPr>
                      <a:r>
                        <a:rPr lang="en-US" sz="900">
                          <a:solidFill>
                            <a:schemeClr val="tx1"/>
                          </a:solidFill>
                          <a:effectLst/>
                        </a:rPr>
                        <a:t>Oto Boya ve Karoseri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252250896"/>
                  </a:ext>
                </a:extLst>
              </a:tr>
              <a:tr h="112095">
                <a:tc>
                  <a:txBody>
                    <a:bodyPr/>
                    <a:lstStyle/>
                    <a:p>
                      <a:pPr marL="13335">
                        <a:lnSpc>
                          <a:spcPct val="107000"/>
                        </a:lnSpc>
                        <a:spcBef>
                          <a:spcPts val="125"/>
                        </a:spcBef>
                        <a:spcAft>
                          <a:spcPts val="0"/>
                        </a:spcAft>
                      </a:pPr>
                      <a:r>
                        <a:rPr lang="en-US" sz="900">
                          <a:solidFill>
                            <a:schemeClr val="tx1"/>
                          </a:solidFill>
                          <a:effectLst/>
                        </a:rPr>
                        <a:t>Polimer</a:t>
                      </a:r>
                      <a:r>
                        <a:rPr lang="en-US" sz="900" spc="5">
                          <a:solidFill>
                            <a:schemeClr val="tx1"/>
                          </a:solidFill>
                          <a:effectLst/>
                        </a:rPr>
                        <a:t> </a:t>
                      </a:r>
                      <a:r>
                        <a:rPr lang="en-US" sz="900">
                          <a:solidFill>
                            <a:schemeClr val="tx1"/>
                          </a:solidFill>
                          <a:effectLst/>
                        </a:rPr>
                        <a:t>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763119144"/>
                  </a:ext>
                </a:extLst>
              </a:tr>
              <a:tr h="147596">
                <a:tc>
                  <a:txBody>
                    <a:bodyPr/>
                    <a:lstStyle/>
                    <a:p>
                      <a:pPr marL="13335">
                        <a:lnSpc>
                          <a:spcPct val="107000"/>
                        </a:lnSpc>
                        <a:spcBef>
                          <a:spcPts val="125"/>
                        </a:spcBef>
                        <a:spcAft>
                          <a:spcPts val="0"/>
                        </a:spcAft>
                      </a:pPr>
                      <a:r>
                        <a:rPr lang="en-US" sz="900">
                          <a:solidFill>
                            <a:schemeClr val="tx1"/>
                          </a:solidFill>
                          <a:effectLst/>
                        </a:rPr>
                        <a:t>Rafineri</a:t>
                      </a:r>
                      <a:r>
                        <a:rPr lang="en-US" sz="900" spc="5">
                          <a:solidFill>
                            <a:schemeClr val="tx1"/>
                          </a:solidFill>
                          <a:effectLst/>
                        </a:rPr>
                        <a:t> </a:t>
                      </a:r>
                      <a:r>
                        <a:rPr lang="en-US" sz="900">
                          <a:solidFill>
                            <a:schemeClr val="tx1"/>
                          </a:solidFill>
                          <a:effectLst/>
                        </a:rPr>
                        <a:t>ve Petro-Kimya 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868971444"/>
                  </a:ext>
                </a:extLst>
              </a:tr>
              <a:tr h="112095">
                <a:tc>
                  <a:txBody>
                    <a:bodyPr/>
                    <a:lstStyle/>
                    <a:p>
                      <a:pPr marL="13335">
                        <a:lnSpc>
                          <a:spcPct val="107000"/>
                        </a:lnSpc>
                        <a:spcBef>
                          <a:spcPts val="125"/>
                        </a:spcBef>
                        <a:spcAft>
                          <a:spcPts val="0"/>
                        </a:spcAft>
                      </a:pPr>
                      <a:r>
                        <a:rPr lang="en-US" sz="900">
                          <a:solidFill>
                            <a:schemeClr val="tx1"/>
                          </a:solidFill>
                          <a:effectLst/>
                        </a:rPr>
                        <a:t>Seramik ve Cam Tasarımı</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868540077"/>
                  </a:ext>
                </a:extLst>
              </a:tr>
              <a:tr h="112095">
                <a:tc>
                  <a:txBody>
                    <a:bodyPr/>
                    <a:lstStyle/>
                    <a:p>
                      <a:pPr marL="13335">
                        <a:lnSpc>
                          <a:spcPct val="107000"/>
                        </a:lnSpc>
                        <a:spcBef>
                          <a:spcPts val="125"/>
                        </a:spcBef>
                        <a:spcAft>
                          <a:spcPts val="0"/>
                        </a:spcAft>
                      </a:pPr>
                      <a:r>
                        <a:rPr lang="en-US" sz="900">
                          <a:solidFill>
                            <a:schemeClr val="tx1"/>
                          </a:solidFill>
                          <a:effectLst/>
                        </a:rPr>
                        <a:t>Sondaj</a:t>
                      </a:r>
                      <a:r>
                        <a:rPr lang="en-US" sz="900" spc="5">
                          <a:solidFill>
                            <a:schemeClr val="tx1"/>
                          </a:solidFill>
                          <a:effectLst/>
                        </a:rPr>
                        <a:t> </a:t>
                      </a:r>
                      <a:r>
                        <a:rPr lang="en-US" sz="900">
                          <a:solidFill>
                            <a:schemeClr val="tx1"/>
                          </a:solidFill>
                          <a:effectLst/>
                        </a:rPr>
                        <a:t>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685494069"/>
                  </a:ext>
                </a:extLst>
              </a:tr>
              <a:tr h="112095">
                <a:tc>
                  <a:txBody>
                    <a:bodyPr/>
                    <a:lstStyle/>
                    <a:p>
                      <a:pPr marL="13335">
                        <a:lnSpc>
                          <a:spcPct val="107000"/>
                        </a:lnSpc>
                        <a:spcBef>
                          <a:spcPts val="125"/>
                        </a:spcBef>
                        <a:spcAft>
                          <a:spcPts val="0"/>
                        </a:spcAft>
                      </a:pPr>
                      <a:r>
                        <a:rPr lang="en-US" sz="900">
                          <a:solidFill>
                            <a:schemeClr val="tx1"/>
                          </a:solidFill>
                          <a:effectLst/>
                        </a:rPr>
                        <a:t>Şarap Üretim 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553231627"/>
                  </a:ext>
                </a:extLst>
              </a:tr>
              <a:tr h="104129">
                <a:tc>
                  <a:txBody>
                    <a:bodyPr/>
                    <a:lstStyle/>
                    <a:p>
                      <a:pPr marL="13335">
                        <a:lnSpc>
                          <a:spcPts val="800"/>
                        </a:lnSpc>
                        <a:spcAft>
                          <a:spcPts val="0"/>
                        </a:spcAft>
                      </a:pPr>
                      <a:r>
                        <a:rPr lang="en-US" sz="900" dirty="0" err="1">
                          <a:solidFill>
                            <a:schemeClr val="tx1"/>
                          </a:solidFill>
                          <a:effectLst/>
                        </a:rPr>
                        <a:t>Tarımsal</a:t>
                      </a:r>
                      <a:r>
                        <a:rPr lang="en-US" sz="900" dirty="0">
                          <a:solidFill>
                            <a:schemeClr val="tx1"/>
                          </a:solidFill>
                          <a:effectLst/>
                        </a:rPr>
                        <a:t> </a:t>
                      </a:r>
                      <a:r>
                        <a:rPr lang="en-US" sz="900" dirty="0" err="1">
                          <a:solidFill>
                            <a:schemeClr val="tx1"/>
                          </a:solidFill>
                          <a:effectLst/>
                        </a:rPr>
                        <a:t>Ürünler</a:t>
                      </a:r>
                      <a:r>
                        <a:rPr lang="en-US" sz="900" spc="5" dirty="0">
                          <a:solidFill>
                            <a:schemeClr val="tx1"/>
                          </a:solidFill>
                          <a:effectLst/>
                        </a:rPr>
                        <a:t> </a:t>
                      </a:r>
                      <a:r>
                        <a:rPr lang="en-US" sz="900" dirty="0" err="1">
                          <a:solidFill>
                            <a:schemeClr val="tx1"/>
                          </a:solidFill>
                          <a:effectLst/>
                        </a:rPr>
                        <a:t>Muhafaza</a:t>
                      </a:r>
                      <a:r>
                        <a:rPr lang="en-US" sz="900" spc="5" dirty="0">
                          <a:solidFill>
                            <a:schemeClr val="tx1"/>
                          </a:solidFill>
                          <a:effectLst/>
                        </a:rPr>
                        <a:t> </a:t>
                      </a:r>
                      <a:r>
                        <a:rPr lang="en-US" sz="900" dirty="0" err="1">
                          <a:solidFill>
                            <a:schemeClr val="tx1"/>
                          </a:solidFill>
                          <a:effectLst/>
                        </a:rPr>
                        <a:t>ve</a:t>
                      </a:r>
                      <a:r>
                        <a:rPr lang="en-US" sz="900" dirty="0">
                          <a:solidFill>
                            <a:schemeClr val="tx1"/>
                          </a:solidFill>
                          <a:effectLst/>
                        </a:rPr>
                        <a:t> </a:t>
                      </a:r>
                      <a:r>
                        <a:rPr lang="en-US" sz="900" dirty="0" err="1" smtClean="0">
                          <a:solidFill>
                            <a:schemeClr val="tx1"/>
                          </a:solidFill>
                          <a:effectLst/>
                        </a:rPr>
                        <a:t>Depolama</a:t>
                      </a:r>
                      <a:r>
                        <a:rPr lang="tr-TR" sz="900" dirty="0" smtClean="0">
                          <a:solidFill>
                            <a:schemeClr val="tx1"/>
                          </a:solidFill>
                          <a:effectLst/>
                        </a:rPr>
                        <a:t> </a:t>
                      </a:r>
                      <a:r>
                        <a:rPr lang="en-US" sz="900" dirty="0" err="1" smtClean="0">
                          <a:solidFill>
                            <a:schemeClr val="tx1"/>
                          </a:solidFill>
                          <a:effectLst/>
                        </a:rPr>
                        <a:t>Teknolojisi</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5265" marR="215265" algn="ctr">
                        <a:lnSpc>
                          <a:spcPct val="107000"/>
                        </a:lnSpc>
                        <a:spcBef>
                          <a:spcPts val="4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152414199"/>
                  </a:ext>
                </a:extLst>
              </a:tr>
              <a:tr h="112095">
                <a:tc>
                  <a:txBody>
                    <a:bodyPr/>
                    <a:lstStyle/>
                    <a:p>
                      <a:pPr marL="13335">
                        <a:lnSpc>
                          <a:spcPct val="107000"/>
                        </a:lnSpc>
                        <a:spcBef>
                          <a:spcPts val="125"/>
                        </a:spcBef>
                        <a:spcAft>
                          <a:spcPts val="0"/>
                        </a:spcAft>
                      </a:pPr>
                      <a:r>
                        <a:rPr lang="en-US" sz="900">
                          <a:solidFill>
                            <a:schemeClr val="tx1"/>
                          </a:solidFill>
                          <a:effectLst/>
                        </a:rPr>
                        <a:t>Tıbbi ve Aromatik Bitkiler</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155664700"/>
                  </a:ext>
                </a:extLst>
              </a:tr>
              <a:tr h="112095">
                <a:tc>
                  <a:txBody>
                    <a:bodyPr/>
                    <a:lstStyle/>
                    <a:p>
                      <a:pPr marL="13335">
                        <a:lnSpc>
                          <a:spcPct val="107000"/>
                        </a:lnSpc>
                        <a:spcBef>
                          <a:spcPts val="125"/>
                        </a:spcBef>
                        <a:spcAft>
                          <a:spcPts val="0"/>
                        </a:spcAft>
                      </a:pPr>
                      <a:r>
                        <a:rPr lang="en-US" sz="900">
                          <a:solidFill>
                            <a:schemeClr val="tx1"/>
                          </a:solidFill>
                          <a:effectLst/>
                        </a:rPr>
                        <a:t>Üretimde</a:t>
                      </a:r>
                      <a:r>
                        <a:rPr lang="en-US" sz="900" spc="5">
                          <a:solidFill>
                            <a:schemeClr val="tx1"/>
                          </a:solidFill>
                          <a:effectLst/>
                        </a:rPr>
                        <a:t> </a:t>
                      </a:r>
                      <a:r>
                        <a:rPr lang="en-US" sz="900">
                          <a:solidFill>
                            <a:schemeClr val="tx1"/>
                          </a:solidFill>
                          <a:effectLst/>
                        </a:rPr>
                        <a:t>Kalite Kontrol</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889540907"/>
                  </a:ext>
                </a:extLst>
              </a:tr>
              <a:tr h="112095">
                <a:tc>
                  <a:txBody>
                    <a:bodyPr/>
                    <a:lstStyle/>
                    <a:p>
                      <a:pPr marL="13335">
                        <a:lnSpc>
                          <a:spcPct val="107000"/>
                        </a:lnSpc>
                        <a:spcBef>
                          <a:spcPts val="125"/>
                        </a:spcBef>
                        <a:spcAft>
                          <a:spcPts val="0"/>
                        </a:spcAft>
                      </a:pPr>
                      <a:r>
                        <a:rPr lang="en-US" sz="900">
                          <a:solidFill>
                            <a:schemeClr val="tx1"/>
                          </a:solidFill>
                          <a:effectLst/>
                        </a:rPr>
                        <a:t>Yağ Endüstrisi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a:solidFill>
                            <a:schemeClr val="tx1"/>
                          </a:solidFill>
                          <a:effectLst/>
                        </a:rPr>
                        <a:t>TYT</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681310969"/>
                  </a:ext>
                </a:extLst>
              </a:tr>
              <a:tr h="112095">
                <a:tc>
                  <a:txBody>
                    <a:bodyPr/>
                    <a:lstStyle/>
                    <a:p>
                      <a:pPr marL="13335">
                        <a:lnSpc>
                          <a:spcPct val="107000"/>
                        </a:lnSpc>
                        <a:spcBef>
                          <a:spcPts val="125"/>
                        </a:spcBef>
                        <a:spcAft>
                          <a:spcPts val="0"/>
                        </a:spcAft>
                      </a:pPr>
                      <a:r>
                        <a:rPr lang="en-US" sz="900">
                          <a:solidFill>
                            <a:schemeClr val="tx1"/>
                          </a:solidFill>
                          <a:effectLst/>
                        </a:rPr>
                        <a:t>Yapı Yalıtım Teknolojisi</a:t>
                      </a:r>
                      <a:endParaRPr lang="tr-TR"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900" dirty="0">
                          <a:solidFill>
                            <a:schemeClr val="tx1"/>
                          </a:solidFill>
                          <a:effectLst/>
                        </a:rPr>
                        <a:t>TYT</a:t>
                      </a:r>
                      <a:endParaRPr lang="tr-TR"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981349673"/>
                  </a:ext>
                </a:extLst>
              </a:tr>
            </a:tbl>
          </a:graphicData>
        </a:graphic>
      </p:graphicFrame>
    </p:spTree>
    <p:custDataLst>
      <p:tags r:id="rId1"/>
    </p:custDataLst>
    <p:extLst>
      <p:ext uri="{BB962C8B-B14F-4D97-AF65-F5344CB8AC3E}">
        <p14:creationId xmlns:p14="http://schemas.microsoft.com/office/powerpoint/2010/main" val="121111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altLang="tr-TR" sz="6000" b="1" dirty="0"/>
              <a:t>Kimya </a:t>
            </a:r>
            <a:r>
              <a:rPr lang="tr-TR" altLang="tr-TR" sz="6000" b="1" dirty="0" smtClean="0"/>
              <a:t>Teknolojisi </a:t>
            </a:r>
            <a:r>
              <a:rPr lang="tr-TR" altLang="tr-TR" sz="6000" b="1" dirty="0"/>
              <a:t>Alanı</a:t>
            </a:r>
            <a:endParaRPr lang="id-ID" sz="6000" dirty="0">
              <a:solidFill>
                <a:sysClr val="window" lastClr="FFFFFF"/>
              </a:solidFill>
              <a:latin typeface="calibri"/>
            </a:endParaRP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692857" y="3164488"/>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2" name="Dikdörtgen 1"/>
          <p:cNvSpPr/>
          <p:nvPr/>
        </p:nvSpPr>
        <p:spPr>
          <a:xfrm>
            <a:off x="179954" y="2425106"/>
            <a:ext cx="4572000" cy="2462213"/>
          </a:xfrm>
          <a:prstGeom prst="rect">
            <a:avLst/>
          </a:prstGeom>
        </p:spPr>
        <p:txBody>
          <a:bodyPr>
            <a:spAutoFit/>
          </a:bodyPr>
          <a:lstStyle/>
          <a:p>
            <a:pPr fontAlgn="b"/>
            <a:r>
              <a:rPr lang="tr-TR" sz="1400" b="1" dirty="0"/>
              <a:t>Çevre Mühendisliği</a:t>
            </a:r>
          </a:p>
          <a:p>
            <a:pPr fontAlgn="b"/>
            <a:r>
              <a:rPr lang="tr-TR" sz="1400" b="1" dirty="0"/>
              <a:t>Kimya</a:t>
            </a:r>
          </a:p>
          <a:p>
            <a:pPr fontAlgn="b"/>
            <a:r>
              <a:rPr lang="tr-TR" sz="1400" b="1" dirty="0"/>
              <a:t>Biyokimya</a:t>
            </a:r>
          </a:p>
          <a:p>
            <a:pPr fontAlgn="b"/>
            <a:r>
              <a:rPr lang="tr-TR" sz="1400" b="1" dirty="0"/>
              <a:t>Kimya Mühendisliği</a:t>
            </a:r>
          </a:p>
          <a:p>
            <a:pPr fontAlgn="b"/>
            <a:r>
              <a:rPr lang="tr-TR" sz="1400" b="1" dirty="0"/>
              <a:t>Kimya Mühendisliği ve Uygulamalı Kimya</a:t>
            </a:r>
          </a:p>
          <a:p>
            <a:pPr fontAlgn="b"/>
            <a:r>
              <a:rPr lang="tr-TR" sz="1400" b="1" dirty="0"/>
              <a:t>Kimya ve Süreç Mühendisliği</a:t>
            </a:r>
          </a:p>
          <a:p>
            <a:pPr fontAlgn="b"/>
            <a:r>
              <a:rPr lang="tr-TR" sz="1400" b="1" dirty="0"/>
              <a:t>Lif ve Polimer Mühendisliği</a:t>
            </a:r>
          </a:p>
          <a:p>
            <a:pPr fontAlgn="b"/>
            <a:r>
              <a:rPr lang="tr-TR" sz="1400" b="1" dirty="0"/>
              <a:t>Malzeme Mühendisliği</a:t>
            </a:r>
          </a:p>
          <a:p>
            <a:pPr fontAlgn="b"/>
            <a:r>
              <a:rPr lang="tr-TR" sz="1400" b="1" dirty="0"/>
              <a:t>Malzeme Bilimi ve Mühendisliği</a:t>
            </a:r>
          </a:p>
          <a:p>
            <a:pPr fontAlgn="b"/>
            <a:r>
              <a:rPr lang="tr-TR" sz="1400" b="1" dirty="0" err="1"/>
              <a:t>Nanobilim</a:t>
            </a:r>
            <a:r>
              <a:rPr lang="tr-TR" sz="1400" b="1" dirty="0"/>
              <a:t> ve </a:t>
            </a:r>
            <a:r>
              <a:rPr lang="tr-TR" sz="1400" b="1" dirty="0" err="1"/>
              <a:t>Nanoteknoloji</a:t>
            </a:r>
            <a:endParaRPr lang="tr-TR" sz="1400" b="1" dirty="0"/>
          </a:p>
          <a:p>
            <a:pPr fontAlgn="b"/>
            <a:r>
              <a:rPr lang="tr-TR" sz="1400" b="1" dirty="0"/>
              <a:t>Polimer Mühendisliği</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594" y="1006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678717" y="803455"/>
            <a:ext cx="4465283"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grpSp>
        <p:nvGrpSpPr>
          <p:cNvPr id="18" name="Group 48">
            <a:extLst>
              <a:ext uri="{FF2B5EF4-FFF2-40B4-BE49-F238E27FC236}">
                <a16:creationId xmlns:a16="http://schemas.microsoft.com/office/drawing/2014/main" id="{D7C27CD2-3407-4569-9B46-A08BFD35059A}"/>
              </a:ext>
            </a:extLst>
          </p:cNvPr>
          <p:cNvGrpSpPr/>
          <p:nvPr/>
        </p:nvGrpSpPr>
        <p:grpSpPr>
          <a:xfrm>
            <a:off x="4715435" y="2933351"/>
            <a:ext cx="2159435" cy="1407655"/>
            <a:chOff x="1929749" y="747482"/>
            <a:chExt cx="2535260" cy="740309"/>
          </a:xfrm>
        </p:grpSpPr>
        <p:sp>
          <p:nvSpPr>
            <p:cNvPr id="19"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0" name="Group 43">
              <a:extLst>
                <a:ext uri="{FF2B5EF4-FFF2-40B4-BE49-F238E27FC236}">
                  <a16:creationId xmlns:a16="http://schemas.microsoft.com/office/drawing/2014/main" id="{F39827A9-E8CD-4297-B688-53F1E3283E44}"/>
                </a:ext>
              </a:extLst>
            </p:cNvPr>
            <p:cNvGrpSpPr/>
            <p:nvPr/>
          </p:nvGrpSpPr>
          <p:grpSpPr>
            <a:xfrm>
              <a:off x="1975945" y="757541"/>
              <a:ext cx="2489064" cy="730250"/>
              <a:chOff x="1975945" y="757541"/>
              <a:chExt cx="2489064" cy="730250"/>
            </a:xfrm>
          </p:grpSpPr>
          <p:sp>
            <p:nvSpPr>
              <p:cNvPr id="21"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2" name="TextBox 13">
                <a:extLst>
                  <a:ext uri="{FF2B5EF4-FFF2-40B4-BE49-F238E27FC236}">
                    <a16:creationId xmlns:a16="http://schemas.microsoft.com/office/drawing/2014/main" id="{099EE624-9C48-4E08-9430-47FB123CF06D}"/>
                  </a:ext>
                </a:extLst>
              </p:cNvPr>
              <p:cNvSpPr txBox="1"/>
              <p:nvPr/>
            </p:nvSpPr>
            <p:spPr>
              <a:xfrm>
                <a:off x="1975945" y="812011"/>
                <a:ext cx="2363763" cy="631272"/>
              </a:xfrm>
              <a:prstGeom prst="rect">
                <a:avLst/>
              </a:prstGeom>
              <a:noFill/>
            </p:spPr>
            <p:txBody>
              <a:bodyPr wrap="square" rtlCol="0">
                <a:spAutoFit/>
              </a:bodyPr>
              <a:lstStyle/>
              <a:p>
                <a:pPr algn="ctr" defTabSz="914400" eaLnBrk="1" fontAlgn="auto" hangingPunct="1">
                  <a:spcBef>
                    <a:spcPts val="0"/>
                  </a:spcBef>
                  <a:spcAft>
                    <a:spcPts val="0"/>
                  </a:spcAft>
                  <a:defRPr/>
                </a:pPr>
                <a:r>
                  <a:rPr lang="tr-TR" sz="1200" b="1" dirty="0" smtClean="0">
                    <a:latin typeface="+mn-lt"/>
                  </a:rPr>
                  <a:t>      Kimya Teknolojisi</a:t>
                </a:r>
                <a:r>
                  <a:rPr lang="tr-TR" altLang="tr-TR" sz="1200" b="1" dirty="0" smtClean="0">
                    <a:latin typeface="+mn-lt"/>
                  </a:rPr>
                  <a:t> </a:t>
                </a:r>
                <a:r>
                  <a:rPr lang="tr-TR" altLang="tr-TR" sz="1200" b="1" dirty="0">
                    <a:latin typeface="+mn-lt"/>
                  </a:rPr>
                  <a:t>Alanı</a:t>
                </a:r>
              </a:p>
              <a:p>
                <a:pPr algn="ctr" defTabSz="914400" eaLnBrk="1" fontAlgn="auto" hangingPunct="1">
                  <a:spcBef>
                    <a:spcPts val="0"/>
                  </a:spcBef>
                  <a:spcAft>
                    <a:spcPts val="0"/>
                  </a:spcAft>
                  <a:defRPr/>
                </a:pPr>
                <a:r>
                  <a:rPr lang="tr-TR" sz="1200" b="1" dirty="0" smtClean="0">
                    <a:latin typeface="+mn-lt"/>
                  </a:rPr>
                  <a:t>ön </a:t>
                </a:r>
                <a:r>
                  <a:rPr lang="tr-TR" sz="1200" b="1" dirty="0">
                    <a:latin typeface="+mn-lt"/>
                  </a:rPr>
                  <a:t>lisans programını tamamlayanlar dikey geçiş sınavı (DGS) ile </a:t>
                </a:r>
                <a:r>
                  <a:rPr lang="tr-TR" sz="1200" b="1" dirty="0" smtClean="0">
                    <a:latin typeface="+mn-lt"/>
                  </a:rPr>
                  <a:t>tablodaki </a:t>
                </a:r>
                <a:r>
                  <a:rPr lang="tr-TR" sz="1200" b="1" dirty="0">
                    <a:latin typeface="+mn-lt"/>
                  </a:rPr>
                  <a:t>lisans programlarına geçiş </a:t>
                </a:r>
                <a:r>
                  <a:rPr lang="tr-TR" sz="1200" b="1" dirty="0" smtClean="0">
                    <a:latin typeface="+mn-lt"/>
                  </a:rPr>
                  <a:t>yapabilirler.</a:t>
                </a:r>
                <a:endParaRPr kumimoji="0" lang="id-ID" sz="1200" b="1" i="0" u="none" strike="noStrike" kern="0" cap="none" spc="0" normalizeH="0" baseline="0" noProof="0" dirty="0">
                  <a:ln>
                    <a:noFill/>
                  </a:ln>
                  <a:effectLst/>
                  <a:uLnTx/>
                  <a:uFillTx/>
                  <a:latin typeface="+mn-lt"/>
                </a:endParaRPr>
              </a:p>
            </p:txBody>
          </p:sp>
        </p:grpSp>
      </p:grpSp>
      <p:pic>
        <p:nvPicPr>
          <p:cNvPr id="23" name="Resim 2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72147" y="732395"/>
            <a:ext cx="2187082" cy="1692711"/>
          </a:xfrm>
          <a:prstGeom prst="rect">
            <a:avLst/>
          </a:prstGeom>
        </p:spPr>
      </p:pic>
    </p:spTree>
    <p:custDataLst>
      <p:tags r:id="rId1"/>
    </p:custDataLst>
    <p:extLst>
      <p:ext uri="{BB962C8B-B14F-4D97-AF65-F5344CB8AC3E}">
        <p14:creationId xmlns:p14="http://schemas.microsoft.com/office/powerpoint/2010/main" val="367248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anim calcmode="lin" valueType="num">
                                      <p:cBhvr>
                                        <p:cTn id="13" dur="750" fill="hold"/>
                                        <p:tgtEl>
                                          <p:spTgt spid="18"/>
                                        </p:tgtEl>
                                        <p:attrNameLst>
                                          <p:attrName>ppt_x</p:attrName>
                                        </p:attrNameLst>
                                      </p:cBhvr>
                                      <p:tavLst>
                                        <p:tav tm="0">
                                          <p:val>
                                            <p:strVal val="#ppt_x"/>
                                          </p:val>
                                        </p:tav>
                                        <p:tav tm="100000">
                                          <p:val>
                                            <p:strVal val="#ppt_x"/>
                                          </p:val>
                                        </p:tav>
                                      </p:tavLst>
                                    </p:anim>
                                    <p:anim calcmode="lin" valueType="num">
                                      <p:cBhvr>
                                        <p:cTn id="1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altLang="tr-TR" sz="6000" b="1" dirty="0"/>
              <a:t>Makine </a:t>
            </a:r>
            <a:r>
              <a:rPr lang="tr-TR" altLang="tr-TR" sz="6000" b="1" dirty="0" smtClean="0"/>
              <a:t>Teknolojileri </a:t>
            </a:r>
            <a:r>
              <a:rPr lang="tr-TR" altLang="tr-TR" sz="6000" b="1" dirty="0"/>
              <a:t>Alanı</a:t>
            </a:r>
            <a:endParaRPr lang="id-ID" sz="6000" dirty="0">
              <a:solidFill>
                <a:sysClr val="window" lastClr="FFFFFF"/>
              </a:solidFill>
              <a:latin typeface="calibri"/>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96210" y="3232569"/>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smtClean="0">
                <a:solidFill>
                  <a:srgbClr val="0070C0"/>
                </a:solidFill>
                <a:effectLst>
                  <a:outerShdw blurRad="38100" dist="38100" dir="2700000" algn="tl">
                    <a:srgbClr val="000000">
                      <a:alpha val="43137"/>
                    </a:srgbClr>
                  </a:outerShdw>
                </a:effectLst>
                <a:latin typeface="ubuntu"/>
              </a:rPr>
              <a:t>Recep Gencer M.T.A.L</a:t>
            </a:r>
          </a:p>
        </p:txBody>
      </p:sp>
      <p:sp>
        <p:nvSpPr>
          <p:cNvPr id="37" name="Freeform 32">
            <a:extLst>
              <a:ext uri="{FF2B5EF4-FFF2-40B4-BE49-F238E27FC236}">
                <a16:creationId xmlns:a16="http://schemas.microsoft.com/office/drawing/2014/main" id="{74444165-31B0-4DE4-82A7-F22CFCD1183F}"/>
              </a:ext>
            </a:extLst>
          </p:cNvPr>
          <p:cNvSpPr>
            <a:spLocks/>
          </p:cNvSpPr>
          <p:nvPr/>
        </p:nvSpPr>
        <p:spPr bwMode="auto">
          <a:xfrm>
            <a:off x="3556481" y="3517641"/>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47600F09-3738-49FE-B6F2-24FFCA6AD975}"/>
              </a:ext>
            </a:extLst>
          </p:cNvPr>
          <p:cNvSpPr txBox="1"/>
          <p:nvPr/>
        </p:nvSpPr>
        <p:spPr>
          <a:xfrm>
            <a:off x="5847685" y="3318655"/>
            <a:ext cx="285704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sz="1400" b="1" dirty="0" smtClean="0">
                <a:solidFill>
                  <a:srgbClr val="FF0000"/>
                </a:solidFill>
              </a:rPr>
              <a:t>-</a:t>
            </a:r>
            <a:r>
              <a:rPr lang="tr-TR" altLang="tr-TR" sz="1400" b="1" dirty="0" smtClean="0">
                <a:solidFill>
                  <a:srgbClr val="FF0000"/>
                </a:solidFill>
              </a:rPr>
              <a:t>Bilgisayarlı </a:t>
            </a:r>
            <a:r>
              <a:rPr lang="tr-TR" altLang="tr-TR" sz="1400" b="1" dirty="0">
                <a:solidFill>
                  <a:srgbClr val="FF0000"/>
                </a:solidFill>
              </a:rPr>
              <a:t>Makine </a:t>
            </a:r>
            <a:r>
              <a:rPr lang="tr-TR" altLang="tr-TR" sz="1400" b="1" dirty="0" smtClean="0">
                <a:solidFill>
                  <a:srgbClr val="FF0000"/>
                </a:solidFill>
              </a:rPr>
              <a:t>İmalatı</a:t>
            </a:r>
            <a:r>
              <a:rPr lang="tr-TR" altLang="tr-TR" sz="1400" dirty="0" smtClean="0"/>
              <a:t> </a:t>
            </a:r>
            <a:endParaRPr lang="tr-TR" altLang="tr-TR" sz="1400" dirty="0"/>
          </a:p>
          <a:p>
            <a:pPr algn="just"/>
            <a:r>
              <a:rPr lang="tr-TR" altLang="tr-TR" sz="1400" b="1" dirty="0" smtClean="0">
                <a:solidFill>
                  <a:srgbClr val="FF0000"/>
                </a:solidFill>
              </a:rPr>
              <a:t>-Makine </a:t>
            </a:r>
            <a:r>
              <a:rPr lang="tr-TR" altLang="tr-TR" sz="1400" b="1" dirty="0">
                <a:solidFill>
                  <a:srgbClr val="FF0000"/>
                </a:solidFill>
              </a:rPr>
              <a:t>Bakım </a:t>
            </a:r>
            <a:r>
              <a:rPr lang="tr-TR" altLang="tr-TR" sz="1400" b="1" dirty="0" smtClean="0">
                <a:solidFill>
                  <a:srgbClr val="FF0000"/>
                </a:solidFill>
              </a:rPr>
              <a:t>Onarım</a:t>
            </a:r>
            <a:r>
              <a:rPr lang="tr-TR" altLang="tr-TR" sz="1400" dirty="0" smtClean="0"/>
              <a:t> </a:t>
            </a:r>
            <a:endParaRPr lang="tr-TR" altLang="tr-TR" sz="1400" dirty="0"/>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3"/>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282985" y="4275542"/>
              <a:ext cx="2533280" cy="483154"/>
            </a:xfrm>
            <a:prstGeom prst="rect">
              <a:avLst/>
            </a:prstGeom>
            <a:noFill/>
          </p:spPr>
          <p:txBody>
            <a:bodyPr wrap="square" rtlCol="0">
              <a:spAutoFit/>
            </a:bodyPr>
            <a:lstStyle/>
            <a:p>
              <a:pPr lvl="0" algn="ctr" fontAlgn="auto">
                <a:spcAft>
                  <a:spcPts val="0"/>
                </a:spcAft>
                <a:defRPr/>
              </a:pPr>
              <a:r>
                <a:rPr lang="tr-TR" altLang="tr-TR" sz="1800" b="1" dirty="0"/>
                <a:t>Kimya Teknolojiler Alanı</a:t>
              </a:r>
              <a:endParaRPr lang="id-ID" sz="1800" dirty="0">
                <a:solidFill>
                  <a:sysClr val="window" lastClr="FFFFFF"/>
                </a:solidFill>
                <a:latin typeface="calibri"/>
              </a:endParaRP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18097" y="2505157"/>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67132" y="1488149"/>
            <a:ext cx="1957122" cy="1936292"/>
          </a:xfrm>
          <a:prstGeom prst="rect">
            <a:avLst/>
          </a:prstGeom>
        </p:spPr>
      </p:pic>
      <p:sp>
        <p:nvSpPr>
          <p:cNvPr id="34" name="TextBox 23">
            <a:extLst>
              <a:ext uri="{FF2B5EF4-FFF2-40B4-BE49-F238E27FC236}">
                <a16:creationId xmlns:a16="http://schemas.microsoft.com/office/drawing/2014/main" id="{47600F09-3738-49FE-B6F2-24FFCA6AD975}"/>
              </a:ext>
            </a:extLst>
          </p:cNvPr>
          <p:cNvSpPr txBox="1"/>
          <p:nvPr/>
        </p:nvSpPr>
        <p:spPr>
          <a:xfrm>
            <a:off x="96210" y="3790860"/>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smtClean="0">
                <a:solidFill>
                  <a:srgbClr val="00B050"/>
                </a:solidFill>
                <a:effectLst>
                  <a:outerShdw blurRad="38100" dist="38100" dir="2700000" algn="tl">
                    <a:srgbClr val="000000">
                      <a:alpha val="43137"/>
                    </a:srgbClr>
                  </a:outerShdw>
                </a:effectLst>
                <a:latin typeface="ubuntu"/>
              </a:rPr>
              <a:t>Bandırma M.T.A.L</a:t>
            </a:r>
          </a:p>
        </p:txBody>
      </p:sp>
      <p:sp>
        <p:nvSpPr>
          <p:cNvPr id="39" name="Freeform 32">
            <a:extLst>
              <a:ext uri="{FF2B5EF4-FFF2-40B4-BE49-F238E27FC236}">
                <a16:creationId xmlns:a16="http://schemas.microsoft.com/office/drawing/2014/main" id="{74444165-31B0-4DE4-82A7-F22CFCD1183F}"/>
              </a:ext>
            </a:extLst>
          </p:cNvPr>
          <p:cNvSpPr>
            <a:spLocks/>
          </p:cNvSpPr>
          <p:nvPr/>
        </p:nvSpPr>
        <p:spPr bwMode="auto">
          <a:xfrm>
            <a:off x="3556481" y="4100310"/>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0" name="Chevron 35">
            <a:extLst>
              <a:ext uri="{FF2B5EF4-FFF2-40B4-BE49-F238E27FC236}">
                <a16:creationId xmlns:a16="http://schemas.microsoft.com/office/drawing/2014/main" id="{8E1D894A-72EB-45AD-8788-66AB3B18EE0F}"/>
              </a:ext>
            </a:extLst>
          </p:cNvPr>
          <p:cNvSpPr/>
          <p:nvPr/>
        </p:nvSpPr>
        <p:spPr>
          <a:xfrm>
            <a:off x="5597771" y="3974904"/>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1" name="TextBox 23">
            <a:extLst>
              <a:ext uri="{FF2B5EF4-FFF2-40B4-BE49-F238E27FC236}">
                <a16:creationId xmlns:a16="http://schemas.microsoft.com/office/drawing/2014/main" id="{47600F09-3738-49FE-B6F2-24FFCA6AD975}"/>
              </a:ext>
            </a:extLst>
          </p:cNvPr>
          <p:cNvSpPr txBox="1"/>
          <p:nvPr/>
        </p:nvSpPr>
        <p:spPr>
          <a:xfrm>
            <a:off x="5868877" y="3905851"/>
            <a:ext cx="285704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sz="1400" b="1" dirty="0" smtClean="0">
                <a:solidFill>
                  <a:srgbClr val="00B050"/>
                </a:solidFill>
              </a:rPr>
              <a:t>-</a:t>
            </a:r>
            <a:r>
              <a:rPr lang="tr-TR" altLang="tr-TR" sz="1400" b="1" dirty="0" smtClean="0">
                <a:solidFill>
                  <a:srgbClr val="00B050"/>
                </a:solidFill>
              </a:rPr>
              <a:t>Bilgisayarlı </a:t>
            </a:r>
            <a:r>
              <a:rPr lang="tr-TR" altLang="tr-TR" sz="1400" b="1" dirty="0">
                <a:solidFill>
                  <a:srgbClr val="00B050"/>
                </a:solidFill>
              </a:rPr>
              <a:t>Makine </a:t>
            </a:r>
            <a:r>
              <a:rPr lang="tr-TR" altLang="tr-TR" sz="1400" b="1" dirty="0" smtClean="0">
                <a:solidFill>
                  <a:srgbClr val="00B050"/>
                </a:solidFill>
              </a:rPr>
              <a:t>İmalatı</a:t>
            </a:r>
            <a:r>
              <a:rPr lang="tr-TR" altLang="tr-TR" sz="1400" dirty="0" smtClean="0">
                <a:solidFill>
                  <a:srgbClr val="00B050"/>
                </a:solidFill>
              </a:rPr>
              <a:t> </a:t>
            </a:r>
            <a:endParaRPr lang="tr-TR" altLang="tr-TR" sz="1400" dirty="0">
              <a:solidFill>
                <a:srgbClr val="00B050"/>
              </a:solidFill>
            </a:endParaRPr>
          </a:p>
          <a:p>
            <a:pPr algn="just"/>
            <a:r>
              <a:rPr lang="tr-TR" altLang="tr-TR" sz="1400" b="1" dirty="0" smtClean="0">
                <a:solidFill>
                  <a:srgbClr val="00B050"/>
                </a:solidFill>
              </a:rPr>
              <a:t>-Endüstriyel Kalıp</a:t>
            </a:r>
            <a:endParaRPr lang="tr-TR" altLang="tr-TR" sz="1400" dirty="0">
              <a:solidFill>
                <a:srgbClr val="00B050"/>
              </a:solidFill>
            </a:endParaRPr>
          </a:p>
        </p:txBody>
      </p:sp>
    </p:spTree>
    <p:custDataLst>
      <p:tags r:id="rId1"/>
    </p:custDataLst>
    <p:extLst>
      <p:ext uri="{BB962C8B-B14F-4D97-AF65-F5344CB8AC3E}">
        <p14:creationId xmlns:p14="http://schemas.microsoft.com/office/powerpoint/2010/main" val="951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p:tgtEl>
                                          <p:spTgt spid="38"/>
                                        </p:tgtEl>
                                        <p:attrNameLst>
                                          <p:attrName>ppt_x</p:attrName>
                                        </p:attrNameLst>
                                      </p:cBhvr>
                                      <p:tavLst>
                                        <p:tav tm="0">
                                          <p:val>
                                            <p:strVal val="#ppt_x-#ppt_w*1.125000"/>
                                          </p:val>
                                        </p:tav>
                                        <p:tav tm="100000">
                                          <p:val>
                                            <p:strVal val="#ppt_x"/>
                                          </p:val>
                                        </p:tav>
                                      </p:tavLst>
                                    </p:anim>
                                    <p:animEffect transition="in" filter="wipe(right)">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47"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anim calcmode="lin" valueType="num">
                                      <p:cBhvr>
                                        <p:cTn id="29" dur="750" fill="hold"/>
                                        <p:tgtEl>
                                          <p:spTgt spid="25"/>
                                        </p:tgtEl>
                                        <p:attrNameLst>
                                          <p:attrName>ppt_x</p:attrName>
                                        </p:attrNameLst>
                                      </p:cBhvr>
                                      <p:tavLst>
                                        <p:tav tm="0">
                                          <p:val>
                                            <p:strVal val="#ppt_x"/>
                                          </p:val>
                                        </p:tav>
                                        <p:tav tm="100000">
                                          <p:val>
                                            <p:strVal val="#ppt_x"/>
                                          </p:val>
                                        </p:tav>
                                      </p:tavLst>
                                    </p:anim>
                                    <p:anim calcmode="lin" valueType="num">
                                      <p:cBhvr>
                                        <p:cTn id="30" dur="75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750"/>
                                        <p:tgtEl>
                                          <p:spTgt spid="51"/>
                                        </p:tgtEl>
                                      </p:cBhvr>
                                    </p:animEffect>
                                    <p:anim calcmode="lin" valueType="num">
                                      <p:cBhvr>
                                        <p:cTn id="39" dur="750" fill="hold"/>
                                        <p:tgtEl>
                                          <p:spTgt spid="51"/>
                                        </p:tgtEl>
                                        <p:attrNameLst>
                                          <p:attrName>ppt_x</p:attrName>
                                        </p:attrNameLst>
                                      </p:cBhvr>
                                      <p:tavLst>
                                        <p:tav tm="0">
                                          <p:val>
                                            <p:strVal val="#ppt_x"/>
                                          </p:val>
                                        </p:tav>
                                        <p:tav tm="100000">
                                          <p:val>
                                            <p:strVal val="#ppt_x"/>
                                          </p:val>
                                        </p:tav>
                                      </p:tavLst>
                                    </p:anim>
                                    <p:anim calcmode="lin" valueType="num">
                                      <p:cBhvr>
                                        <p:cTn id="40" dur="750" fill="hold"/>
                                        <p:tgtEl>
                                          <p:spTgt spid="51"/>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par>
                          <p:cTn id="48" fill="hold">
                            <p:stCondLst>
                              <p:cond delay="2500"/>
                            </p:stCondLst>
                            <p:childTnLst>
                              <p:par>
                                <p:cTn id="49" presetID="12" presetClass="entr" presetSubtype="8"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p:tgtEl>
                                          <p:spTgt spid="40"/>
                                        </p:tgtEl>
                                        <p:attrNameLst>
                                          <p:attrName>ppt_x</p:attrName>
                                        </p:attrNameLst>
                                      </p:cBhvr>
                                      <p:tavLst>
                                        <p:tav tm="0">
                                          <p:val>
                                            <p:strVal val="#ppt_x-#ppt_w*1.125000"/>
                                          </p:val>
                                        </p:tav>
                                        <p:tav tm="100000">
                                          <p:val>
                                            <p:strVal val="#ppt_x"/>
                                          </p:val>
                                        </p:tav>
                                      </p:tavLst>
                                    </p:anim>
                                    <p:animEffect transition="in" filter="wipe(right)">
                                      <p:cBhvr>
                                        <p:cTn id="52" dur="500"/>
                                        <p:tgtEl>
                                          <p:spTgt spid="4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7" grpId="0" animBg="1"/>
      <p:bldP spid="38" grpId="0" animBg="1"/>
      <p:bldP spid="42" grpId="0"/>
      <p:bldP spid="34" grpId="0"/>
      <p:bldP spid="39" grpId="0" animBg="1"/>
      <p:bldP spid="40" grpId="0" animBg="1"/>
      <p:bldP spid="4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altLang="tr-TR" sz="6000" b="1" dirty="0"/>
              <a:t>Makine </a:t>
            </a:r>
            <a:r>
              <a:rPr lang="tr-TR" altLang="tr-TR" sz="6000" b="1" dirty="0" smtClean="0"/>
              <a:t>Teknolojileri </a:t>
            </a:r>
            <a:r>
              <a:rPr lang="tr-TR" altLang="tr-TR" sz="6000" b="1" dirty="0"/>
              <a:t>Alanı</a:t>
            </a:r>
            <a:endParaRPr lang="id-ID" sz="6000" dirty="0">
              <a:solidFill>
                <a:sysClr val="window" lastClr="FFFFFF"/>
              </a:solidFill>
              <a:latin typeface="calibri"/>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3785652"/>
          </a:xfrm>
          <a:prstGeom prst="rect">
            <a:avLst/>
          </a:prstGeom>
        </p:spPr>
        <p:txBody>
          <a:bodyPr wrap="square">
            <a:spAutoFit/>
          </a:bodyPr>
          <a:lstStyle/>
          <a:p>
            <a:r>
              <a:rPr lang="tr-TR" altLang="tr-TR" sz="1200" b="1" dirty="0" smtClean="0"/>
              <a:t>Makine Teknolojileri </a:t>
            </a:r>
            <a:r>
              <a:rPr lang="tr-TR" altLang="tr-TR" sz="1200" b="1" dirty="0"/>
              <a:t>Alanı:</a:t>
            </a:r>
          </a:p>
          <a:p>
            <a:r>
              <a:rPr lang="tr-TR" altLang="tr-TR" sz="1200" dirty="0"/>
              <a:t> </a:t>
            </a:r>
          </a:p>
          <a:p>
            <a:pPr algn="just"/>
            <a:r>
              <a:rPr lang="tr-TR" altLang="tr-TR" sz="1200" dirty="0"/>
              <a:t>Makine Teknolojisi alanı; klasik ve bilgisayar kontrollü üretim tezgâhlarında makine imalatı işlemlerini yapma, kalıplama teknikleri, sac metal kalıpları, hacim kalıpları ve iş kalıpları imalatı yapma, iki ve üç boyutlu makine ve mekanizmaları çizimlerini yapma, makinelerin temel bakım ve onarımını yapma, mermer kesme ve işleme tezgâhlarında imalat işlemlerini yapma, endüstriyel döküm ve kalıplama tekniğine uygun üretime yönelik modelleme ve prototiplerini yapma yeterlikleri kazandırmaya yönelik eğitim ve öğretim verilen alandır. </a:t>
            </a:r>
          </a:p>
          <a:p>
            <a:pPr algn="just"/>
            <a:r>
              <a:rPr lang="tr-TR" altLang="tr-TR" sz="1200" dirty="0"/>
              <a:t> </a:t>
            </a:r>
          </a:p>
          <a:p>
            <a:pPr algn="just"/>
            <a:r>
              <a:rPr lang="tr-TR" altLang="tr-TR" sz="1200" dirty="0"/>
              <a:t>Bu Alanda Yer Alan Dal Programları </a:t>
            </a:r>
          </a:p>
          <a:p>
            <a:pPr algn="just"/>
            <a:r>
              <a:rPr lang="tr-TR" altLang="tr-TR" sz="1200" b="1" dirty="0">
                <a:solidFill>
                  <a:srgbClr val="FF0000"/>
                </a:solidFill>
              </a:rPr>
              <a:t>Bilgisayarlı Makine İmalatı</a:t>
            </a:r>
            <a:r>
              <a:rPr lang="tr-TR" altLang="tr-TR" sz="1200" dirty="0"/>
              <a:t>, </a:t>
            </a:r>
          </a:p>
          <a:p>
            <a:pPr algn="just"/>
            <a:r>
              <a:rPr lang="tr-TR" altLang="tr-TR" sz="1200" b="1" dirty="0">
                <a:solidFill>
                  <a:srgbClr val="00B050"/>
                </a:solidFill>
              </a:rPr>
              <a:t>Endüstriyel Kalıp</a:t>
            </a:r>
            <a:r>
              <a:rPr lang="tr-TR" altLang="tr-TR" sz="1200" dirty="0"/>
              <a:t>, </a:t>
            </a:r>
          </a:p>
          <a:p>
            <a:pPr algn="just"/>
            <a:r>
              <a:rPr lang="tr-TR" altLang="tr-TR" sz="1200" dirty="0"/>
              <a:t>Bilgisayar Destekli Makine Ressamlığı, </a:t>
            </a:r>
          </a:p>
          <a:p>
            <a:pPr algn="just"/>
            <a:r>
              <a:rPr lang="tr-TR" altLang="tr-TR" sz="1200" b="1" dirty="0">
                <a:solidFill>
                  <a:srgbClr val="FF0000"/>
                </a:solidFill>
              </a:rPr>
              <a:t>Makine Bakım Onarım</a:t>
            </a:r>
            <a:r>
              <a:rPr lang="tr-TR" altLang="tr-TR" sz="1200" dirty="0"/>
              <a:t>, </a:t>
            </a:r>
          </a:p>
          <a:p>
            <a:pPr algn="just"/>
            <a:r>
              <a:rPr lang="tr-TR" altLang="tr-TR" sz="1200" dirty="0"/>
              <a:t>Mermer İşleme, </a:t>
            </a:r>
          </a:p>
          <a:p>
            <a:pPr algn="just"/>
            <a:r>
              <a:rPr lang="tr-TR" altLang="tr-TR" sz="1200" dirty="0"/>
              <a:t>Bilgisayar Destekli Endüstriyel Modelleme dallarında eğitim verilmektedir. </a:t>
            </a:r>
          </a:p>
        </p:txBody>
      </p:sp>
    </p:spTree>
    <p:custDataLst>
      <p:tags r:id="rId1"/>
    </p:custDataLst>
    <p:extLst>
      <p:ext uri="{BB962C8B-B14F-4D97-AF65-F5344CB8AC3E}">
        <p14:creationId xmlns:p14="http://schemas.microsoft.com/office/powerpoint/2010/main" val="107096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altLang="tr-TR" sz="6000" b="1" dirty="0"/>
              <a:t>Makine </a:t>
            </a:r>
            <a:r>
              <a:rPr lang="tr-TR" altLang="tr-TR" sz="6000" b="1" dirty="0" smtClean="0"/>
              <a:t>Teknolojileri </a:t>
            </a:r>
            <a:r>
              <a:rPr lang="tr-TR" altLang="tr-TR" sz="6000" b="1" dirty="0"/>
              <a:t>Alanı</a:t>
            </a:r>
            <a:endParaRPr lang="id-ID" sz="6000" dirty="0">
              <a:solidFill>
                <a:sysClr val="window" lastClr="FFFFFF"/>
              </a:solidFill>
              <a:latin typeface="calibri"/>
            </a:endParaRPr>
          </a:p>
        </p:txBody>
      </p:sp>
      <p:sp>
        <p:nvSpPr>
          <p:cNvPr id="10" name="Right Arrow 90">
            <a:extLst>
              <a:ext uri="{FF2B5EF4-FFF2-40B4-BE49-F238E27FC236}">
                <a16:creationId xmlns:a16="http://schemas.microsoft.com/office/drawing/2014/main" id="{19046930-95D5-476B-B84C-0839312CDD0E}"/>
              </a:ext>
            </a:extLst>
          </p:cNvPr>
          <p:cNvSpPr/>
          <p:nvPr/>
        </p:nvSpPr>
        <p:spPr>
          <a:xfrm>
            <a:off x="3696753" y="303496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2721506" y="3704280"/>
            <a:ext cx="1950494" cy="1303369"/>
            <a:chOff x="4846279" y="592619"/>
            <a:chExt cx="2600657" cy="770637"/>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846279" y="633006"/>
              <a:ext cx="2451455" cy="730250"/>
              <a:chOff x="4846279" y="633006"/>
              <a:chExt cx="2451455" cy="730250"/>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846279" y="706475"/>
                <a:ext cx="2427187" cy="564130"/>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a:t>
                </a:r>
                <a:r>
                  <a:rPr lang="tr-TR" sz="1400" b="1" dirty="0" err="1" smtClean="0">
                    <a:solidFill>
                      <a:schemeClr val="bg1"/>
                    </a:solidFill>
                    <a:latin typeface="ubuntu"/>
                  </a:rPr>
                  <a:t>Önlisans</a:t>
                </a:r>
                <a:r>
                  <a:rPr lang="tr-TR" sz="1400" b="1" dirty="0" smtClean="0">
                    <a:solidFill>
                      <a:schemeClr val="bg1"/>
                    </a:solidFill>
                    <a:latin typeface="ubuntu"/>
                  </a:rPr>
                  <a:t>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0" y="2973442"/>
            <a:ext cx="3514163" cy="656692"/>
            <a:chOff x="2282985" y="4213225"/>
            <a:chExt cx="2648517"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TextBox 30">
              <a:extLst>
                <a:ext uri="{FF2B5EF4-FFF2-40B4-BE49-F238E27FC236}">
                  <a16:creationId xmlns:a16="http://schemas.microsoft.com/office/drawing/2014/main" id="{BBCD1B50-35A7-49F9-B0C6-D86BEDE7AB8F}"/>
                </a:ext>
              </a:extLst>
            </p:cNvPr>
            <p:cNvSpPr txBox="1"/>
            <p:nvPr/>
          </p:nvSpPr>
          <p:spPr>
            <a:xfrm>
              <a:off x="2373339" y="4366005"/>
              <a:ext cx="2175929" cy="437967"/>
            </a:xfrm>
            <a:prstGeom prst="rect">
              <a:avLst/>
            </a:prstGeom>
            <a:noFill/>
          </p:spPr>
          <p:txBody>
            <a:bodyPr wrap="square" rtlCol="0">
              <a:spAutoFit/>
            </a:bodyPr>
            <a:lstStyle/>
            <a:p>
              <a:pPr lvl="0" algn="ctr" fontAlgn="auto">
                <a:spcAft>
                  <a:spcPts val="0"/>
                </a:spcAft>
                <a:defRPr/>
              </a:pPr>
              <a:r>
                <a:rPr lang="tr-TR" altLang="tr-TR" sz="1600" b="1" dirty="0"/>
                <a:t>Makine Teknolojileri Alanı</a:t>
              </a:r>
              <a:endParaRPr lang="id-ID" sz="1600" dirty="0">
                <a:solidFill>
                  <a:sysClr val="window" lastClr="FFFFFF"/>
                </a:solidFill>
                <a:latin typeface="calibri"/>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218521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8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800" b="1" kern="0" dirty="0" smtClean="0">
                <a:effectLst>
                  <a:outerShdw blurRad="38100" dist="38100" dir="2700000" algn="tl">
                    <a:srgbClr val="000000">
                      <a:alpha val="43137"/>
                    </a:srgbClr>
                  </a:outerShdw>
                </a:effectLst>
                <a:latin typeface="calibri"/>
              </a:rPr>
              <a:t>BÖLÜMLER</a:t>
            </a:r>
            <a:endParaRPr kumimoji="0" lang="en-US" sz="68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222322" y="2552354"/>
            <a:ext cx="1738992" cy="2702077"/>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1086366388"/>
              </p:ext>
            </p:extLst>
          </p:nvPr>
        </p:nvGraphicFramePr>
        <p:xfrm>
          <a:off x="5423647" y="1093579"/>
          <a:ext cx="3592082" cy="3870352"/>
        </p:xfrm>
        <a:graphic>
          <a:graphicData uri="http://schemas.openxmlformats.org/drawingml/2006/table">
            <a:tbl>
              <a:tblPr firstRow="1" firstCol="1" lastRow="1" lastCol="1" bandRow="1" bandCol="1">
                <a:tableStyleId>{5C22544A-7EE6-4342-B048-85BDC9FD1C3A}</a:tableStyleId>
              </a:tblPr>
              <a:tblGrid>
                <a:gridCol w="2896796">
                  <a:extLst>
                    <a:ext uri="{9D8B030D-6E8A-4147-A177-3AD203B41FA5}">
                      <a16:colId xmlns:a16="http://schemas.microsoft.com/office/drawing/2014/main" val="192109628"/>
                    </a:ext>
                  </a:extLst>
                </a:gridCol>
                <a:gridCol w="695286">
                  <a:extLst>
                    <a:ext uri="{9D8B030D-6E8A-4147-A177-3AD203B41FA5}">
                      <a16:colId xmlns:a16="http://schemas.microsoft.com/office/drawing/2014/main" val="851744104"/>
                    </a:ext>
                  </a:extLst>
                </a:gridCol>
              </a:tblGrid>
              <a:tr h="117592">
                <a:tc>
                  <a:txBody>
                    <a:bodyPr/>
                    <a:lstStyle/>
                    <a:p>
                      <a:pPr marL="13335">
                        <a:lnSpc>
                          <a:spcPct val="107000"/>
                        </a:lnSpc>
                        <a:spcBef>
                          <a:spcPts val="125"/>
                        </a:spcBef>
                        <a:spcAft>
                          <a:spcPts val="0"/>
                        </a:spcAft>
                      </a:pPr>
                      <a:r>
                        <a:rPr lang="en-US" sz="800">
                          <a:solidFill>
                            <a:schemeClr val="tx1"/>
                          </a:solidFill>
                          <a:effectLst/>
                          <a:latin typeface="+mn-lt"/>
                        </a:rPr>
                        <a:t>Alternatif Enerji</a:t>
                      </a:r>
                      <a:r>
                        <a:rPr lang="en-US" sz="800" spc="5">
                          <a:solidFill>
                            <a:schemeClr val="tx1"/>
                          </a:solidFill>
                          <a:effectLst/>
                          <a:latin typeface="+mn-lt"/>
                        </a:rPr>
                        <a:t> </a:t>
                      </a:r>
                      <a:r>
                        <a:rPr lang="en-US" sz="800">
                          <a:solidFill>
                            <a:schemeClr val="tx1"/>
                          </a:solidFill>
                          <a:effectLst/>
                          <a:latin typeface="+mn-lt"/>
                        </a:rPr>
                        <a:t>Kaynakları</a:t>
                      </a:r>
                      <a:r>
                        <a:rPr lang="en-US" sz="800" spc="5">
                          <a:solidFill>
                            <a:schemeClr val="tx1"/>
                          </a:solidFill>
                          <a:effectLst/>
                          <a:latin typeface="+mn-lt"/>
                        </a:rPr>
                        <a:t> </a:t>
                      </a:r>
                      <a:r>
                        <a:rPr lang="en-US" sz="800">
                          <a:solidFill>
                            <a:schemeClr val="tx1"/>
                          </a:solidFill>
                          <a:effectLst/>
                          <a:latin typeface="+mn-lt"/>
                        </a:rPr>
                        <a:t>Teknolojisi</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089471544"/>
                  </a:ext>
                </a:extLst>
              </a:tr>
              <a:tr h="85618">
                <a:tc>
                  <a:txBody>
                    <a:bodyPr/>
                    <a:lstStyle/>
                    <a:p>
                      <a:pPr marL="13335">
                        <a:lnSpc>
                          <a:spcPct val="107000"/>
                        </a:lnSpc>
                        <a:spcBef>
                          <a:spcPts val="125"/>
                        </a:spcBef>
                        <a:spcAft>
                          <a:spcPts val="0"/>
                        </a:spcAft>
                      </a:pPr>
                      <a:r>
                        <a:rPr lang="en-US" sz="800" dirty="0" err="1">
                          <a:solidFill>
                            <a:schemeClr val="tx1"/>
                          </a:solidFill>
                          <a:effectLst/>
                          <a:latin typeface="+mn-lt"/>
                        </a:rPr>
                        <a:t>Doğal</a:t>
                      </a:r>
                      <a:r>
                        <a:rPr lang="en-US" sz="800" spc="5" dirty="0">
                          <a:solidFill>
                            <a:schemeClr val="tx1"/>
                          </a:solidFill>
                          <a:effectLst/>
                          <a:latin typeface="+mn-lt"/>
                        </a:rPr>
                        <a:t> </a:t>
                      </a:r>
                      <a:r>
                        <a:rPr lang="en-US" sz="800" dirty="0" err="1">
                          <a:solidFill>
                            <a:schemeClr val="tx1"/>
                          </a:solidFill>
                          <a:effectLst/>
                          <a:latin typeface="+mn-lt"/>
                        </a:rPr>
                        <a:t>Yapı</a:t>
                      </a:r>
                      <a:r>
                        <a:rPr lang="en-US" sz="800" dirty="0">
                          <a:solidFill>
                            <a:schemeClr val="tx1"/>
                          </a:solidFill>
                          <a:effectLst/>
                          <a:latin typeface="+mn-lt"/>
                        </a:rPr>
                        <a:t> </a:t>
                      </a:r>
                      <a:r>
                        <a:rPr lang="en-US" sz="800" dirty="0" err="1">
                          <a:solidFill>
                            <a:schemeClr val="tx1"/>
                          </a:solidFill>
                          <a:effectLst/>
                          <a:latin typeface="+mn-lt"/>
                        </a:rPr>
                        <a:t>Taşları</a:t>
                      </a:r>
                      <a:r>
                        <a:rPr lang="en-US" sz="800" dirty="0">
                          <a:solidFill>
                            <a:schemeClr val="tx1"/>
                          </a:solidFill>
                          <a:effectLst/>
                          <a:latin typeface="+mn-lt"/>
                        </a:rPr>
                        <a:t> </a:t>
                      </a:r>
                      <a:r>
                        <a:rPr lang="en-US" sz="800" dirty="0" err="1">
                          <a:solidFill>
                            <a:schemeClr val="tx1"/>
                          </a:solidFill>
                          <a:effectLst/>
                          <a:latin typeface="+mn-lt"/>
                        </a:rPr>
                        <a:t>Teknolojisi</a:t>
                      </a:r>
                      <a:endParaRPr lang="tr-TR" sz="8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969788465"/>
                  </a:ext>
                </a:extLst>
              </a:tr>
              <a:tr h="85618">
                <a:tc>
                  <a:txBody>
                    <a:bodyPr/>
                    <a:lstStyle/>
                    <a:p>
                      <a:pPr marL="13335">
                        <a:lnSpc>
                          <a:spcPct val="107000"/>
                        </a:lnSpc>
                        <a:spcBef>
                          <a:spcPts val="125"/>
                        </a:spcBef>
                        <a:spcAft>
                          <a:spcPts val="0"/>
                        </a:spcAft>
                      </a:pPr>
                      <a:r>
                        <a:rPr lang="en-US" sz="800">
                          <a:solidFill>
                            <a:schemeClr val="tx1"/>
                          </a:solidFill>
                          <a:effectLst/>
                          <a:latin typeface="+mn-lt"/>
                        </a:rPr>
                        <a:t>Döküm</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41973689"/>
                  </a:ext>
                </a:extLst>
              </a:tr>
              <a:tr h="128932">
                <a:tc>
                  <a:txBody>
                    <a:bodyPr/>
                    <a:lstStyle/>
                    <a:p>
                      <a:pPr marL="13335">
                        <a:lnSpc>
                          <a:spcPct val="107000"/>
                        </a:lnSpc>
                        <a:spcBef>
                          <a:spcPts val="125"/>
                        </a:spcBef>
                        <a:spcAft>
                          <a:spcPts val="0"/>
                        </a:spcAft>
                      </a:pPr>
                      <a:r>
                        <a:rPr lang="en-US" sz="800">
                          <a:solidFill>
                            <a:schemeClr val="tx1"/>
                          </a:solidFill>
                          <a:effectLst/>
                          <a:latin typeface="+mn-lt"/>
                        </a:rPr>
                        <a:t>Elektrik Enerjisi</a:t>
                      </a:r>
                      <a:r>
                        <a:rPr lang="en-US" sz="800" spc="5">
                          <a:solidFill>
                            <a:schemeClr val="tx1"/>
                          </a:solidFill>
                          <a:effectLst/>
                          <a:latin typeface="+mn-lt"/>
                        </a:rPr>
                        <a:t> </a:t>
                      </a:r>
                      <a:r>
                        <a:rPr lang="en-US" sz="800">
                          <a:solidFill>
                            <a:schemeClr val="tx1"/>
                          </a:solidFill>
                          <a:effectLst/>
                          <a:latin typeface="+mn-lt"/>
                        </a:rPr>
                        <a:t>Üretim, İletim ve Dağıtımı</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718334148"/>
                  </a:ext>
                </a:extLst>
              </a:tr>
              <a:tr h="85618">
                <a:tc>
                  <a:txBody>
                    <a:bodyPr/>
                    <a:lstStyle/>
                    <a:p>
                      <a:pPr marL="13335">
                        <a:lnSpc>
                          <a:spcPct val="107000"/>
                        </a:lnSpc>
                        <a:spcBef>
                          <a:spcPts val="125"/>
                        </a:spcBef>
                        <a:spcAft>
                          <a:spcPts val="0"/>
                        </a:spcAft>
                      </a:pPr>
                      <a:r>
                        <a:rPr lang="en-US" sz="800">
                          <a:solidFill>
                            <a:schemeClr val="tx1"/>
                          </a:solidFill>
                          <a:effectLst/>
                          <a:latin typeface="+mn-lt"/>
                        </a:rPr>
                        <a:t>Endüstri Ürünleri</a:t>
                      </a:r>
                      <a:r>
                        <a:rPr lang="en-US" sz="800" spc="5">
                          <a:solidFill>
                            <a:schemeClr val="tx1"/>
                          </a:solidFill>
                          <a:effectLst/>
                          <a:latin typeface="+mn-lt"/>
                        </a:rPr>
                        <a:t> </a:t>
                      </a:r>
                      <a:r>
                        <a:rPr lang="en-US" sz="800">
                          <a:solidFill>
                            <a:schemeClr val="tx1"/>
                          </a:solidFill>
                          <a:effectLst/>
                          <a:latin typeface="+mn-lt"/>
                        </a:rPr>
                        <a:t>Tasarımı</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584884416"/>
                  </a:ext>
                </a:extLst>
              </a:tr>
              <a:tr h="100837">
                <a:tc>
                  <a:txBody>
                    <a:bodyPr/>
                    <a:lstStyle/>
                    <a:p>
                      <a:pPr marL="13335">
                        <a:lnSpc>
                          <a:spcPct val="107000"/>
                        </a:lnSpc>
                        <a:spcBef>
                          <a:spcPts val="125"/>
                        </a:spcBef>
                        <a:spcAft>
                          <a:spcPts val="0"/>
                        </a:spcAft>
                      </a:pPr>
                      <a:r>
                        <a:rPr lang="en-US" sz="800">
                          <a:solidFill>
                            <a:schemeClr val="tx1"/>
                          </a:solidFill>
                          <a:effectLst/>
                          <a:latin typeface="+mn-lt"/>
                        </a:rPr>
                        <a:t>Endüstriyel</a:t>
                      </a:r>
                      <a:r>
                        <a:rPr lang="en-US" sz="800" spc="5">
                          <a:solidFill>
                            <a:schemeClr val="tx1"/>
                          </a:solidFill>
                          <a:effectLst/>
                          <a:latin typeface="+mn-lt"/>
                        </a:rPr>
                        <a:t> </a:t>
                      </a:r>
                      <a:r>
                        <a:rPr lang="en-US" sz="800">
                          <a:solidFill>
                            <a:schemeClr val="tx1"/>
                          </a:solidFill>
                          <a:effectLst/>
                          <a:latin typeface="+mn-lt"/>
                        </a:rPr>
                        <a:t>Hammaddeler</a:t>
                      </a:r>
                      <a:r>
                        <a:rPr lang="en-US" sz="800" spc="5">
                          <a:solidFill>
                            <a:schemeClr val="tx1"/>
                          </a:solidFill>
                          <a:effectLst/>
                          <a:latin typeface="+mn-lt"/>
                        </a:rPr>
                        <a:t> </a:t>
                      </a:r>
                      <a:r>
                        <a:rPr lang="en-US" sz="800">
                          <a:solidFill>
                            <a:schemeClr val="tx1"/>
                          </a:solidFill>
                          <a:effectLst/>
                          <a:latin typeface="+mn-lt"/>
                        </a:rPr>
                        <a:t>İşleme Teknolojisi</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077586169"/>
                  </a:ext>
                </a:extLst>
              </a:tr>
              <a:tr h="85618">
                <a:tc>
                  <a:txBody>
                    <a:bodyPr/>
                    <a:lstStyle/>
                    <a:p>
                      <a:pPr marL="13335">
                        <a:lnSpc>
                          <a:spcPct val="107000"/>
                        </a:lnSpc>
                        <a:spcBef>
                          <a:spcPts val="125"/>
                        </a:spcBef>
                        <a:spcAft>
                          <a:spcPts val="0"/>
                        </a:spcAft>
                      </a:pPr>
                      <a:r>
                        <a:rPr lang="en-US" sz="800">
                          <a:solidFill>
                            <a:schemeClr val="tx1"/>
                          </a:solidFill>
                          <a:effectLst/>
                          <a:latin typeface="+mn-lt"/>
                        </a:rPr>
                        <a:t>Endüstriyel</a:t>
                      </a:r>
                      <a:r>
                        <a:rPr lang="en-US" sz="800" spc="5">
                          <a:solidFill>
                            <a:schemeClr val="tx1"/>
                          </a:solidFill>
                          <a:effectLst/>
                          <a:latin typeface="+mn-lt"/>
                        </a:rPr>
                        <a:t> </a:t>
                      </a:r>
                      <a:r>
                        <a:rPr lang="en-US" sz="800">
                          <a:solidFill>
                            <a:schemeClr val="tx1"/>
                          </a:solidFill>
                          <a:effectLst/>
                          <a:latin typeface="+mn-lt"/>
                        </a:rPr>
                        <a:t>Kalıpçılık</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391456002"/>
                  </a:ext>
                </a:extLst>
              </a:tr>
              <a:tr h="85618">
                <a:tc>
                  <a:txBody>
                    <a:bodyPr/>
                    <a:lstStyle/>
                    <a:p>
                      <a:pPr marL="13335">
                        <a:lnSpc>
                          <a:spcPct val="107000"/>
                        </a:lnSpc>
                        <a:spcBef>
                          <a:spcPts val="125"/>
                        </a:spcBef>
                        <a:spcAft>
                          <a:spcPts val="0"/>
                        </a:spcAft>
                      </a:pPr>
                      <a:r>
                        <a:rPr lang="en-US" sz="800">
                          <a:solidFill>
                            <a:schemeClr val="tx1"/>
                          </a:solidFill>
                          <a:effectLst/>
                          <a:latin typeface="+mn-lt"/>
                        </a:rPr>
                        <a:t>Gemi Makineleri</a:t>
                      </a:r>
                      <a:r>
                        <a:rPr lang="en-US" sz="800" spc="5">
                          <a:solidFill>
                            <a:schemeClr val="tx1"/>
                          </a:solidFill>
                          <a:effectLst/>
                          <a:latin typeface="+mn-lt"/>
                        </a:rPr>
                        <a:t> </a:t>
                      </a:r>
                      <a:r>
                        <a:rPr lang="en-US" sz="800">
                          <a:solidFill>
                            <a:schemeClr val="tx1"/>
                          </a:solidFill>
                          <a:effectLst/>
                          <a:latin typeface="+mn-lt"/>
                        </a:rPr>
                        <a:t>İşletmeciliği</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86135508"/>
                  </a:ext>
                </a:extLst>
              </a:tr>
              <a:tr h="85618">
                <a:tc>
                  <a:txBody>
                    <a:bodyPr/>
                    <a:lstStyle/>
                    <a:p>
                      <a:pPr marL="13335">
                        <a:lnSpc>
                          <a:spcPct val="107000"/>
                        </a:lnSpc>
                        <a:spcBef>
                          <a:spcPts val="125"/>
                        </a:spcBef>
                        <a:spcAft>
                          <a:spcPts val="0"/>
                        </a:spcAft>
                      </a:pPr>
                      <a:r>
                        <a:rPr lang="en-US" sz="800">
                          <a:solidFill>
                            <a:schemeClr val="tx1"/>
                          </a:solidFill>
                          <a:effectLst/>
                          <a:latin typeface="+mn-lt"/>
                        </a:rPr>
                        <a:t>Grafik Tasarımı</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401449454"/>
                  </a:ext>
                </a:extLst>
              </a:tr>
              <a:tr h="85618">
                <a:tc>
                  <a:txBody>
                    <a:bodyPr/>
                    <a:lstStyle/>
                    <a:p>
                      <a:pPr marL="13335">
                        <a:lnSpc>
                          <a:spcPct val="107000"/>
                        </a:lnSpc>
                        <a:spcBef>
                          <a:spcPts val="125"/>
                        </a:spcBef>
                        <a:spcAft>
                          <a:spcPts val="0"/>
                        </a:spcAft>
                      </a:pPr>
                      <a:r>
                        <a:rPr lang="en-US" sz="800">
                          <a:solidFill>
                            <a:schemeClr val="tx1"/>
                          </a:solidFill>
                          <a:effectLst/>
                          <a:latin typeface="+mn-lt"/>
                        </a:rPr>
                        <a:t>İş Makineleri</a:t>
                      </a:r>
                      <a:r>
                        <a:rPr lang="en-US" sz="800" spc="5">
                          <a:solidFill>
                            <a:schemeClr val="tx1"/>
                          </a:solidFill>
                          <a:effectLst/>
                          <a:latin typeface="+mn-lt"/>
                        </a:rPr>
                        <a:t> </a:t>
                      </a:r>
                      <a:r>
                        <a:rPr lang="en-US" sz="800">
                          <a:solidFill>
                            <a:schemeClr val="tx1"/>
                          </a:solidFill>
                          <a:effectLst/>
                          <a:latin typeface="+mn-lt"/>
                        </a:rPr>
                        <a:t>Operatörlüğü</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140858148"/>
                  </a:ext>
                </a:extLst>
              </a:tr>
              <a:tr h="85618">
                <a:tc>
                  <a:txBody>
                    <a:bodyPr/>
                    <a:lstStyle/>
                    <a:p>
                      <a:pPr marL="13335">
                        <a:lnSpc>
                          <a:spcPct val="107000"/>
                        </a:lnSpc>
                        <a:spcBef>
                          <a:spcPts val="125"/>
                        </a:spcBef>
                        <a:spcAft>
                          <a:spcPts val="0"/>
                        </a:spcAft>
                      </a:pPr>
                      <a:r>
                        <a:rPr lang="en-US" sz="800">
                          <a:solidFill>
                            <a:schemeClr val="tx1"/>
                          </a:solidFill>
                          <a:effectLst/>
                          <a:latin typeface="+mn-lt"/>
                        </a:rPr>
                        <a:t>İş Sağlığı ve Güvenliği</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815229593"/>
                  </a:ext>
                </a:extLst>
              </a:tr>
              <a:tr h="85618">
                <a:tc>
                  <a:txBody>
                    <a:bodyPr/>
                    <a:lstStyle/>
                    <a:p>
                      <a:pPr marL="13335">
                        <a:lnSpc>
                          <a:spcPct val="107000"/>
                        </a:lnSpc>
                        <a:spcBef>
                          <a:spcPts val="125"/>
                        </a:spcBef>
                        <a:spcAft>
                          <a:spcPts val="0"/>
                        </a:spcAft>
                      </a:pPr>
                      <a:r>
                        <a:rPr lang="en-US" sz="800">
                          <a:solidFill>
                            <a:schemeClr val="tx1"/>
                          </a:solidFill>
                          <a:effectLst/>
                          <a:latin typeface="+mn-lt"/>
                        </a:rPr>
                        <a:t>Kaynak Teknolojisi</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883918271"/>
                  </a:ext>
                </a:extLst>
              </a:tr>
              <a:tr h="85618">
                <a:tc>
                  <a:txBody>
                    <a:bodyPr/>
                    <a:lstStyle/>
                    <a:p>
                      <a:pPr marL="13335">
                        <a:lnSpc>
                          <a:spcPct val="107000"/>
                        </a:lnSpc>
                        <a:spcBef>
                          <a:spcPts val="125"/>
                        </a:spcBef>
                        <a:spcAft>
                          <a:spcPts val="0"/>
                        </a:spcAft>
                      </a:pPr>
                      <a:r>
                        <a:rPr lang="en-US" sz="800">
                          <a:solidFill>
                            <a:schemeClr val="tx1"/>
                          </a:solidFill>
                          <a:effectLst/>
                          <a:latin typeface="+mn-lt"/>
                        </a:rPr>
                        <a:t>Makine</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366779757"/>
                  </a:ext>
                </a:extLst>
              </a:tr>
              <a:tr h="85618">
                <a:tc>
                  <a:txBody>
                    <a:bodyPr/>
                    <a:lstStyle/>
                    <a:p>
                      <a:pPr marL="13335">
                        <a:lnSpc>
                          <a:spcPct val="107000"/>
                        </a:lnSpc>
                        <a:spcBef>
                          <a:spcPts val="125"/>
                        </a:spcBef>
                        <a:spcAft>
                          <a:spcPts val="0"/>
                        </a:spcAft>
                      </a:pPr>
                      <a:r>
                        <a:rPr lang="en-US" sz="800">
                          <a:solidFill>
                            <a:schemeClr val="tx1"/>
                          </a:solidFill>
                          <a:effectLst/>
                          <a:latin typeface="+mn-lt"/>
                        </a:rPr>
                        <a:t>Makine</a:t>
                      </a:r>
                      <a:r>
                        <a:rPr lang="en-US" sz="800" spc="5">
                          <a:solidFill>
                            <a:schemeClr val="tx1"/>
                          </a:solidFill>
                          <a:effectLst/>
                          <a:latin typeface="+mn-lt"/>
                        </a:rPr>
                        <a:t> </a:t>
                      </a:r>
                      <a:r>
                        <a:rPr lang="en-US" sz="800">
                          <a:solidFill>
                            <a:schemeClr val="tx1"/>
                          </a:solidFill>
                          <a:effectLst/>
                          <a:latin typeface="+mn-lt"/>
                        </a:rPr>
                        <a:t>Resim ve Konstrüksiyonu</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57933360"/>
                  </a:ext>
                </a:extLst>
              </a:tr>
              <a:tr h="85618">
                <a:tc>
                  <a:txBody>
                    <a:bodyPr/>
                    <a:lstStyle/>
                    <a:p>
                      <a:pPr marL="13335">
                        <a:lnSpc>
                          <a:spcPct val="107000"/>
                        </a:lnSpc>
                        <a:spcBef>
                          <a:spcPts val="125"/>
                        </a:spcBef>
                        <a:spcAft>
                          <a:spcPts val="0"/>
                        </a:spcAft>
                      </a:pPr>
                      <a:r>
                        <a:rPr lang="en-US" sz="800">
                          <a:solidFill>
                            <a:schemeClr val="tx1"/>
                          </a:solidFill>
                          <a:effectLst/>
                          <a:latin typeface="+mn-lt"/>
                        </a:rPr>
                        <a:t>Mekatronik</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5900" marR="21590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420612956"/>
                  </a:ext>
                </a:extLst>
              </a:tr>
              <a:tr h="85618">
                <a:tc>
                  <a:txBody>
                    <a:bodyPr/>
                    <a:lstStyle/>
                    <a:p>
                      <a:pPr marL="13335">
                        <a:lnSpc>
                          <a:spcPct val="107000"/>
                        </a:lnSpc>
                        <a:spcBef>
                          <a:spcPts val="125"/>
                        </a:spcBef>
                        <a:spcAft>
                          <a:spcPts val="0"/>
                        </a:spcAft>
                      </a:pPr>
                      <a:r>
                        <a:rPr lang="en-US" sz="800">
                          <a:solidFill>
                            <a:schemeClr val="tx1"/>
                          </a:solidFill>
                          <a:effectLst/>
                          <a:latin typeface="+mn-lt"/>
                        </a:rPr>
                        <a:t>Metalurji</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6535" marR="216535"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20863188"/>
                  </a:ext>
                </a:extLst>
              </a:tr>
              <a:tr h="117900">
                <a:tc>
                  <a:txBody>
                    <a:bodyPr/>
                    <a:lstStyle/>
                    <a:p>
                      <a:pPr marL="13335">
                        <a:lnSpc>
                          <a:spcPct val="107000"/>
                        </a:lnSpc>
                        <a:spcBef>
                          <a:spcPts val="125"/>
                        </a:spcBef>
                        <a:spcAft>
                          <a:spcPts val="0"/>
                        </a:spcAft>
                      </a:pPr>
                      <a:r>
                        <a:rPr lang="en-US" sz="800">
                          <a:solidFill>
                            <a:schemeClr val="tx1"/>
                          </a:solidFill>
                          <a:effectLst/>
                          <a:latin typeface="+mn-lt"/>
                        </a:rPr>
                        <a:t>Nükleer</a:t>
                      </a:r>
                      <a:r>
                        <a:rPr lang="en-US" sz="800" spc="5">
                          <a:solidFill>
                            <a:schemeClr val="tx1"/>
                          </a:solidFill>
                          <a:effectLst/>
                          <a:latin typeface="+mn-lt"/>
                        </a:rPr>
                        <a:t> </a:t>
                      </a:r>
                      <a:r>
                        <a:rPr lang="en-US" sz="800">
                          <a:solidFill>
                            <a:schemeClr val="tx1"/>
                          </a:solidFill>
                          <a:effectLst/>
                          <a:latin typeface="+mn-lt"/>
                        </a:rPr>
                        <a:t>Teknoloji</a:t>
                      </a:r>
                      <a:r>
                        <a:rPr lang="en-US" sz="800" spc="5">
                          <a:solidFill>
                            <a:schemeClr val="tx1"/>
                          </a:solidFill>
                          <a:effectLst/>
                          <a:latin typeface="+mn-lt"/>
                        </a:rPr>
                        <a:t> </a:t>
                      </a:r>
                      <a:r>
                        <a:rPr lang="en-US" sz="800">
                          <a:solidFill>
                            <a:schemeClr val="tx1"/>
                          </a:solidFill>
                          <a:effectLst/>
                          <a:latin typeface="+mn-lt"/>
                        </a:rPr>
                        <a:t>ve Radyasyon</a:t>
                      </a:r>
                      <a:r>
                        <a:rPr lang="en-US" sz="800" spc="5">
                          <a:solidFill>
                            <a:schemeClr val="tx1"/>
                          </a:solidFill>
                          <a:effectLst/>
                          <a:latin typeface="+mn-lt"/>
                        </a:rPr>
                        <a:t> </a:t>
                      </a:r>
                      <a:r>
                        <a:rPr lang="en-US" sz="800">
                          <a:solidFill>
                            <a:schemeClr val="tx1"/>
                          </a:solidFill>
                          <a:effectLst/>
                          <a:latin typeface="+mn-lt"/>
                        </a:rPr>
                        <a:t>Güvenliği</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681730262"/>
                  </a:ext>
                </a:extLst>
              </a:tr>
              <a:tr h="85618">
                <a:tc>
                  <a:txBody>
                    <a:bodyPr/>
                    <a:lstStyle/>
                    <a:p>
                      <a:pPr marL="13335">
                        <a:lnSpc>
                          <a:spcPct val="107000"/>
                        </a:lnSpc>
                        <a:spcBef>
                          <a:spcPts val="125"/>
                        </a:spcBef>
                        <a:spcAft>
                          <a:spcPts val="0"/>
                        </a:spcAft>
                      </a:pPr>
                      <a:r>
                        <a:rPr lang="en-US" sz="800">
                          <a:solidFill>
                            <a:schemeClr val="tx1"/>
                          </a:solidFill>
                          <a:effectLst/>
                          <a:latin typeface="+mn-lt"/>
                        </a:rPr>
                        <a:t>Oto Boya ve Karoseri</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104569056"/>
                  </a:ext>
                </a:extLst>
              </a:tr>
              <a:tr h="85618">
                <a:tc>
                  <a:txBody>
                    <a:bodyPr/>
                    <a:lstStyle/>
                    <a:p>
                      <a:pPr marL="13335">
                        <a:lnSpc>
                          <a:spcPct val="107000"/>
                        </a:lnSpc>
                        <a:spcBef>
                          <a:spcPts val="125"/>
                        </a:spcBef>
                        <a:spcAft>
                          <a:spcPts val="0"/>
                        </a:spcAft>
                      </a:pPr>
                      <a:r>
                        <a:rPr lang="en-US" sz="800">
                          <a:solidFill>
                            <a:schemeClr val="tx1"/>
                          </a:solidFill>
                          <a:effectLst/>
                          <a:latin typeface="+mn-lt"/>
                        </a:rPr>
                        <a:t>Otomotiv Teknolojisi</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880374334"/>
                  </a:ext>
                </a:extLst>
              </a:tr>
              <a:tr h="85618">
                <a:tc>
                  <a:txBody>
                    <a:bodyPr/>
                    <a:lstStyle/>
                    <a:p>
                      <a:pPr marL="13335">
                        <a:lnSpc>
                          <a:spcPct val="107000"/>
                        </a:lnSpc>
                        <a:spcBef>
                          <a:spcPts val="125"/>
                        </a:spcBef>
                        <a:spcAft>
                          <a:spcPts val="0"/>
                        </a:spcAft>
                      </a:pPr>
                      <a:r>
                        <a:rPr lang="en-US" sz="800">
                          <a:solidFill>
                            <a:schemeClr val="tx1"/>
                          </a:solidFill>
                          <a:effectLst/>
                          <a:latin typeface="+mn-lt"/>
                        </a:rPr>
                        <a:t>Raylı Sistemler Makine</a:t>
                      </a:r>
                      <a:r>
                        <a:rPr lang="en-US" sz="800" spc="5">
                          <a:solidFill>
                            <a:schemeClr val="tx1"/>
                          </a:solidFill>
                          <a:effectLst/>
                          <a:latin typeface="+mn-lt"/>
                        </a:rPr>
                        <a:t> </a:t>
                      </a:r>
                      <a:r>
                        <a:rPr lang="en-US" sz="800">
                          <a:solidFill>
                            <a:schemeClr val="tx1"/>
                          </a:solidFill>
                          <a:effectLst/>
                          <a:latin typeface="+mn-lt"/>
                        </a:rPr>
                        <a:t>Teknolojisi</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049961178"/>
                  </a:ext>
                </a:extLst>
              </a:tr>
              <a:tr h="85618">
                <a:tc>
                  <a:txBody>
                    <a:bodyPr/>
                    <a:lstStyle/>
                    <a:p>
                      <a:pPr marL="13335">
                        <a:lnSpc>
                          <a:spcPct val="107000"/>
                        </a:lnSpc>
                        <a:spcBef>
                          <a:spcPts val="125"/>
                        </a:spcBef>
                        <a:spcAft>
                          <a:spcPts val="0"/>
                        </a:spcAft>
                      </a:pPr>
                      <a:r>
                        <a:rPr lang="en-US" sz="800">
                          <a:solidFill>
                            <a:schemeClr val="tx1"/>
                          </a:solidFill>
                          <a:effectLst/>
                          <a:latin typeface="+mn-lt"/>
                        </a:rPr>
                        <a:t>Silah</a:t>
                      </a:r>
                      <a:r>
                        <a:rPr lang="en-US" sz="800" spc="5">
                          <a:solidFill>
                            <a:schemeClr val="tx1"/>
                          </a:solidFill>
                          <a:effectLst/>
                          <a:latin typeface="+mn-lt"/>
                        </a:rPr>
                        <a:t> </a:t>
                      </a:r>
                      <a:r>
                        <a:rPr lang="en-US" sz="800">
                          <a:solidFill>
                            <a:schemeClr val="tx1"/>
                          </a:solidFill>
                          <a:effectLst/>
                          <a:latin typeface="+mn-lt"/>
                        </a:rPr>
                        <a:t>Sanayi</a:t>
                      </a:r>
                      <a:r>
                        <a:rPr lang="en-US" sz="800" spc="5">
                          <a:solidFill>
                            <a:schemeClr val="tx1"/>
                          </a:solidFill>
                          <a:effectLst/>
                          <a:latin typeface="+mn-lt"/>
                        </a:rPr>
                        <a:t> </a:t>
                      </a:r>
                      <a:r>
                        <a:rPr lang="en-US" sz="800">
                          <a:solidFill>
                            <a:schemeClr val="tx1"/>
                          </a:solidFill>
                          <a:effectLst/>
                          <a:latin typeface="+mn-lt"/>
                        </a:rPr>
                        <a:t>Teknikerliği</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523891417"/>
                  </a:ext>
                </a:extLst>
              </a:tr>
              <a:tr h="85618">
                <a:tc>
                  <a:txBody>
                    <a:bodyPr/>
                    <a:lstStyle/>
                    <a:p>
                      <a:pPr marL="13335">
                        <a:lnSpc>
                          <a:spcPct val="107000"/>
                        </a:lnSpc>
                        <a:spcBef>
                          <a:spcPts val="125"/>
                        </a:spcBef>
                        <a:spcAft>
                          <a:spcPts val="0"/>
                        </a:spcAft>
                      </a:pPr>
                      <a:r>
                        <a:rPr lang="en-US" sz="800">
                          <a:solidFill>
                            <a:schemeClr val="tx1"/>
                          </a:solidFill>
                          <a:effectLst/>
                          <a:latin typeface="+mn-lt"/>
                        </a:rPr>
                        <a:t>Sivil Savunma</a:t>
                      </a:r>
                      <a:r>
                        <a:rPr lang="en-US" sz="800" spc="5">
                          <a:solidFill>
                            <a:schemeClr val="tx1"/>
                          </a:solidFill>
                          <a:effectLst/>
                          <a:latin typeface="+mn-lt"/>
                        </a:rPr>
                        <a:t> </a:t>
                      </a:r>
                      <a:r>
                        <a:rPr lang="en-US" sz="800">
                          <a:solidFill>
                            <a:schemeClr val="tx1"/>
                          </a:solidFill>
                          <a:effectLst/>
                          <a:latin typeface="+mn-lt"/>
                        </a:rPr>
                        <a:t>ve İtfaiyecilik</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519298055"/>
                  </a:ext>
                </a:extLst>
              </a:tr>
              <a:tr h="85618">
                <a:tc>
                  <a:txBody>
                    <a:bodyPr/>
                    <a:lstStyle/>
                    <a:p>
                      <a:pPr marL="13335">
                        <a:lnSpc>
                          <a:spcPct val="107000"/>
                        </a:lnSpc>
                        <a:spcBef>
                          <a:spcPts val="125"/>
                        </a:spcBef>
                        <a:spcAft>
                          <a:spcPts val="0"/>
                        </a:spcAft>
                      </a:pPr>
                      <a:r>
                        <a:rPr lang="en-US" sz="800">
                          <a:solidFill>
                            <a:schemeClr val="tx1"/>
                          </a:solidFill>
                          <a:effectLst/>
                          <a:latin typeface="+mn-lt"/>
                        </a:rPr>
                        <a:t>Sondaj</a:t>
                      </a:r>
                      <a:r>
                        <a:rPr lang="en-US" sz="800" spc="5">
                          <a:solidFill>
                            <a:schemeClr val="tx1"/>
                          </a:solidFill>
                          <a:effectLst/>
                          <a:latin typeface="+mn-lt"/>
                        </a:rPr>
                        <a:t> </a:t>
                      </a:r>
                      <a:r>
                        <a:rPr lang="en-US" sz="800">
                          <a:solidFill>
                            <a:schemeClr val="tx1"/>
                          </a:solidFill>
                          <a:effectLst/>
                          <a:latin typeface="+mn-lt"/>
                        </a:rPr>
                        <a:t>Teknolojisi</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264930075"/>
                  </a:ext>
                </a:extLst>
              </a:tr>
              <a:tr h="85618">
                <a:tc>
                  <a:txBody>
                    <a:bodyPr/>
                    <a:lstStyle/>
                    <a:p>
                      <a:pPr marL="13335">
                        <a:lnSpc>
                          <a:spcPct val="107000"/>
                        </a:lnSpc>
                        <a:spcBef>
                          <a:spcPts val="125"/>
                        </a:spcBef>
                        <a:spcAft>
                          <a:spcPts val="0"/>
                        </a:spcAft>
                      </a:pPr>
                      <a:r>
                        <a:rPr lang="en-US" sz="800">
                          <a:solidFill>
                            <a:schemeClr val="tx1"/>
                          </a:solidFill>
                          <a:effectLst/>
                          <a:latin typeface="+mn-lt"/>
                        </a:rPr>
                        <a:t>Tahribatsız Muayene</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790517063"/>
                  </a:ext>
                </a:extLst>
              </a:tr>
              <a:tr h="85618">
                <a:tc>
                  <a:txBody>
                    <a:bodyPr/>
                    <a:lstStyle/>
                    <a:p>
                      <a:pPr marL="13335">
                        <a:lnSpc>
                          <a:spcPct val="107000"/>
                        </a:lnSpc>
                        <a:spcBef>
                          <a:spcPts val="125"/>
                        </a:spcBef>
                        <a:spcAft>
                          <a:spcPts val="0"/>
                        </a:spcAft>
                      </a:pPr>
                      <a:r>
                        <a:rPr lang="en-US" sz="800">
                          <a:solidFill>
                            <a:schemeClr val="tx1"/>
                          </a:solidFill>
                          <a:effectLst/>
                          <a:latin typeface="+mn-lt"/>
                        </a:rPr>
                        <a:t>Tarım Makineleri</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056008295"/>
                  </a:ext>
                </a:extLst>
              </a:tr>
              <a:tr h="116062">
                <a:tc>
                  <a:txBody>
                    <a:bodyPr/>
                    <a:lstStyle/>
                    <a:p>
                      <a:pPr marL="13335">
                        <a:lnSpc>
                          <a:spcPts val="800"/>
                        </a:lnSpc>
                        <a:spcAft>
                          <a:spcPts val="0"/>
                        </a:spcAft>
                      </a:pPr>
                      <a:r>
                        <a:rPr lang="en-US" sz="800" dirty="0" err="1">
                          <a:solidFill>
                            <a:schemeClr val="tx1"/>
                          </a:solidFill>
                          <a:effectLst/>
                          <a:latin typeface="+mn-lt"/>
                        </a:rPr>
                        <a:t>Tarımsal</a:t>
                      </a:r>
                      <a:r>
                        <a:rPr lang="en-US" sz="800" dirty="0">
                          <a:solidFill>
                            <a:schemeClr val="tx1"/>
                          </a:solidFill>
                          <a:effectLst/>
                          <a:latin typeface="+mn-lt"/>
                        </a:rPr>
                        <a:t> </a:t>
                      </a:r>
                      <a:r>
                        <a:rPr lang="en-US" sz="800" dirty="0" err="1">
                          <a:solidFill>
                            <a:schemeClr val="tx1"/>
                          </a:solidFill>
                          <a:effectLst/>
                          <a:latin typeface="+mn-lt"/>
                        </a:rPr>
                        <a:t>Ürünler</a:t>
                      </a:r>
                      <a:r>
                        <a:rPr lang="en-US" sz="800" spc="5" dirty="0">
                          <a:solidFill>
                            <a:schemeClr val="tx1"/>
                          </a:solidFill>
                          <a:effectLst/>
                          <a:latin typeface="+mn-lt"/>
                        </a:rPr>
                        <a:t> </a:t>
                      </a:r>
                      <a:r>
                        <a:rPr lang="en-US" sz="800" dirty="0" err="1">
                          <a:solidFill>
                            <a:schemeClr val="tx1"/>
                          </a:solidFill>
                          <a:effectLst/>
                          <a:latin typeface="+mn-lt"/>
                        </a:rPr>
                        <a:t>Muhafaza</a:t>
                      </a:r>
                      <a:r>
                        <a:rPr lang="en-US" sz="800" spc="5" dirty="0">
                          <a:solidFill>
                            <a:schemeClr val="tx1"/>
                          </a:solidFill>
                          <a:effectLst/>
                          <a:latin typeface="+mn-lt"/>
                        </a:rPr>
                        <a:t> </a:t>
                      </a:r>
                      <a:r>
                        <a:rPr lang="en-US" sz="800" dirty="0" err="1">
                          <a:solidFill>
                            <a:schemeClr val="tx1"/>
                          </a:solidFill>
                          <a:effectLst/>
                          <a:latin typeface="+mn-lt"/>
                        </a:rPr>
                        <a:t>ve</a:t>
                      </a:r>
                      <a:r>
                        <a:rPr lang="en-US" sz="800" dirty="0">
                          <a:solidFill>
                            <a:schemeClr val="tx1"/>
                          </a:solidFill>
                          <a:effectLst/>
                          <a:latin typeface="+mn-lt"/>
                        </a:rPr>
                        <a:t> </a:t>
                      </a:r>
                      <a:r>
                        <a:rPr lang="en-US" sz="800" dirty="0" err="1" smtClean="0">
                          <a:solidFill>
                            <a:schemeClr val="tx1"/>
                          </a:solidFill>
                          <a:effectLst/>
                          <a:latin typeface="+mn-lt"/>
                        </a:rPr>
                        <a:t>Depolama</a:t>
                      </a:r>
                      <a:r>
                        <a:rPr lang="tr-TR" sz="800" dirty="0" smtClean="0">
                          <a:solidFill>
                            <a:schemeClr val="tx1"/>
                          </a:solidFill>
                          <a:effectLst/>
                          <a:latin typeface="+mn-lt"/>
                        </a:rPr>
                        <a:t> </a:t>
                      </a:r>
                      <a:r>
                        <a:rPr lang="en-US" sz="800" dirty="0" err="1" smtClean="0">
                          <a:solidFill>
                            <a:schemeClr val="tx1"/>
                          </a:solidFill>
                          <a:effectLst/>
                          <a:latin typeface="+mn-lt"/>
                        </a:rPr>
                        <a:t>Teknolojisi</a:t>
                      </a:r>
                      <a:endParaRPr lang="tr-TR" sz="8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5265" marR="215265" algn="ctr">
                        <a:lnSpc>
                          <a:spcPct val="107000"/>
                        </a:lnSpc>
                        <a:spcBef>
                          <a:spcPts val="4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859669921"/>
                  </a:ext>
                </a:extLst>
              </a:tr>
              <a:tr h="85618">
                <a:tc>
                  <a:txBody>
                    <a:bodyPr/>
                    <a:lstStyle/>
                    <a:p>
                      <a:pPr marL="13335">
                        <a:lnSpc>
                          <a:spcPct val="107000"/>
                        </a:lnSpc>
                        <a:spcBef>
                          <a:spcPts val="125"/>
                        </a:spcBef>
                        <a:spcAft>
                          <a:spcPts val="0"/>
                        </a:spcAft>
                      </a:pPr>
                      <a:r>
                        <a:rPr lang="en-US" sz="800">
                          <a:solidFill>
                            <a:schemeClr val="tx1"/>
                          </a:solidFill>
                          <a:effectLst/>
                          <a:latin typeface="+mn-lt"/>
                        </a:rPr>
                        <a:t>Tekstil ve Halı Makineleri</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672386286"/>
                  </a:ext>
                </a:extLst>
              </a:tr>
              <a:tr h="85618">
                <a:tc>
                  <a:txBody>
                    <a:bodyPr/>
                    <a:lstStyle/>
                    <a:p>
                      <a:pPr marL="13335">
                        <a:lnSpc>
                          <a:spcPct val="107000"/>
                        </a:lnSpc>
                        <a:spcBef>
                          <a:spcPts val="125"/>
                        </a:spcBef>
                        <a:spcAft>
                          <a:spcPts val="0"/>
                        </a:spcAft>
                      </a:pPr>
                      <a:r>
                        <a:rPr lang="en-US" sz="800">
                          <a:solidFill>
                            <a:schemeClr val="tx1"/>
                          </a:solidFill>
                          <a:effectLst/>
                          <a:latin typeface="+mn-lt"/>
                        </a:rPr>
                        <a:t>Üretimde</a:t>
                      </a:r>
                      <a:r>
                        <a:rPr lang="en-US" sz="800" spc="5">
                          <a:solidFill>
                            <a:schemeClr val="tx1"/>
                          </a:solidFill>
                          <a:effectLst/>
                          <a:latin typeface="+mn-lt"/>
                        </a:rPr>
                        <a:t> </a:t>
                      </a:r>
                      <a:r>
                        <a:rPr lang="en-US" sz="800">
                          <a:solidFill>
                            <a:schemeClr val="tx1"/>
                          </a:solidFill>
                          <a:effectLst/>
                          <a:latin typeface="+mn-lt"/>
                        </a:rPr>
                        <a:t>Kalite Kontrol</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202238328"/>
                  </a:ext>
                </a:extLst>
              </a:tr>
              <a:tr h="118438">
                <a:tc>
                  <a:txBody>
                    <a:bodyPr/>
                    <a:lstStyle/>
                    <a:p>
                      <a:pPr marL="13335">
                        <a:lnSpc>
                          <a:spcPct val="107000"/>
                        </a:lnSpc>
                        <a:spcBef>
                          <a:spcPts val="125"/>
                        </a:spcBef>
                        <a:spcAft>
                          <a:spcPts val="0"/>
                        </a:spcAft>
                      </a:pPr>
                      <a:r>
                        <a:rPr lang="en-US" sz="800">
                          <a:solidFill>
                            <a:schemeClr val="tx1"/>
                          </a:solidFill>
                          <a:effectLst/>
                          <a:latin typeface="+mn-lt"/>
                        </a:rPr>
                        <a:t>Bilgisayar</a:t>
                      </a:r>
                      <a:r>
                        <a:rPr lang="en-US" sz="800" spc="5">
                          <a:solidFill>
                            <a:schemeClr val="tx1"/>
                          </a:solidFill>
                          <a:effectLst/>
                          <a:latin typeface="+mn-lt"/>
                        </a:rPr>
                        <a:t> </a:t>
                      </a:r>
                      <a:r>
                        <a:rPr lang="en-US" sz="800">
                          <a:solidFill>
                            <a:schemeClr val="tx1"/>
                          </a:solidFill>
                          <a:effectLst/>
                          <a:latin typeface="+mn-lt"/>
                        </a:rPr>
                        <a:t>Destekli</a:t>
                      </a:r>
                      <a:r>
                        <a:rPr lang="en-US" sz="800" spc="5">
                          <a:solidFill>
                            <a:schemeClr val="tx1"/>
                          </a:solidFill>
                          <a:effectLst/>
                          <a:latin typeface="+mn-lt"/>
                        </a:rPr>
                        <a:t> </a:t>
                      </a:r>
                      <a:r>
                        <a:rPr lang="en-US" sz="800">
                          <a:solidFill>
                            <a:schemeClr val="tx1"/>
                          </a:solidFill>
                          <a:effectLst/>
                          <a:latin typeface="+mn-lt"/>
                        </a:rPr>
                        <a:t>Tasarım ve Animasyon</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3360" marR="213360"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391410066"/>
                  </a:ext>
                </a:extLst>
              </a:tr>
              <a:tr h="101300">
                <a:tc>
                  <a:txBody>
                    <a:bodyPr/>
                    <a:lstStyle/>
                    <a:p>
                      <a:pPr marL="13335">
                        <a:lnSpc>
                          <a:spcPct val="107000"/>
                        </a:lnSpc>
                        <a:spcBef>
                          <a:spcPts val="125"/>
                        </a:spcBef>
                        <a:spcAft>
                          <a:spcPts val="0"/>
                        </a:spcAft>
                      </a:pPr>
                      <a:r>
                        <a:rPr lang="en-US" sz="800">
                          <a:solidFill>
                            <a:schemeClr val="tx1"/>
                          </a:solidFill>
                          <a:effectLst/>
                          <a:latin typeface="+mn-lt"/>
                        </a:rPr>
                        <a:t>Çok Boyutlu Modelleme</a:t>
                      </a:r>
                      <a:r>
                        <a:rPr lang="en-US" sz="800" spc="5">
                          <a:solidFill>
                            <a:schemeClr val="tx1"/>
                          </a:solidFill>
                          <a:effectLst/>
                          <a:latin typeface="+mn-lt"/>
                        </a:rPr>
                        <a:t> </a:t>
                      </a:r>
                      <a:r>
                        <a:rPr lang="en-US" sz="800">
                          <a:solidFill>
                            <a:schemeClr val="tx1"/>
                          </a:solidFill>
                          <a:effectLst/>
                          <a:latin typeface="+mn-lt"/>
                        </a:rPr>
                        <a:t>ve Animasyon</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7805" marR="217805" algn="ctr">
                        <a:lnSpc>
                          <a:spcPct val="107000"/>
                        </a:lnSpc>
                        <a:spcBef>
                          <a:spcPts val="125"/>
                        </a:spcBef>
                        <a:spcAft>
                          <a:spcPts val="0"/>
                        </a:spcAft>
                      </a:pPr>
                      <a:r>
                        <a:rPr lang="en-US" sz="800">
                          <a:solidFill>
                            <a:schemeClr val="tx1"/>
                          </a:solidFill>
                          <a:effectLst/>
                          <a:latin typeface="+mn-lt"/>
                        </a:rPr>
                        <a:t>TYT</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939548098"/>
                  </a:ext>
                </a:extLst>
              </a:tr>
              <a:tr h="85618">
                <a:tc>
                  <a:txBody>
                    <a:bodyPr/>
                    <a:lstStyle/>
                    <a:p>
                      <a:pPr marL="13335">
                        <a:lnSpc>
                          <a:spcPct val="107000"/>
                        </a:lnSpc>
                        <a:spcBef>
                          <a:spcPts val="125"/>
                        </a:spcBef>
                        <a:spcAft>
                          <a:spcPts val="0"/>
                        </a:spcAft>
                      </a:pPr>
                      <a:r>
                        <a:rPr lang="en-US" sz="800">
                          <a:solidFill>
                            <a:schemeClr val="tx1"/>
                          </a:solidFill>
                          <a:effectLst/>
                          <a:latin typeface="+mn-lt"/>
                        </a:rPr>
                        <a:t>Un ve Unlu</a:t>
                      </a:r>
                      <a:r>
                        <a:rPr lang="en-US" sz="800" spc="5">
                          <a:solidFill>
                            <a:schemeClr val="tx1"/>
                          </a:solidFill>
                          <a:effectLst/>
                          <a:latin typeface="+mn-lt"/>
                        </a:rPr>
                        <a:t> </a:t>
                      </a:r>
                      <a:r>
                        <a:rPr lang="en-US" sz="800">
                          <a:solidFill>
                            <a:schemeClr val="tx1"/>
                          </a:solidFill>
                          <a:effectLst/>
                          <a:latin typeface="+mn-lt"/>
                        </a:rPr>
                        <a:t>Mamuller</a:t>
                      </a:r>
                      <a:r>
                        <a:rPr lang="en-US" sz="800" spc="5">
                          <a:solidFill>
                            <a:schemeClr val="tx1"/>
                          </a:solidFill>
                          <a:effectLst/>
                          <a:latin typeface="+mn-lt"/>
                        </a:rPr>
                        <a:t> </a:t>
                      </a:r>
                      <a:r>
                        <a:rPr lang="en-US" sz="800">
                          <a:solidFill>
                            <a:schemeClr val="tx1"/>
                          </a:solidFill>
                          <a:effectLst/>
                          <a:latin typeface="+mn-lt"/>
                        </a:rPr>
                        <a:t>Teknolojisi</a:t>
                      </a:r>
                      <a:endParaRPr lang="tr-TR" sz="80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dirty="0">
                          <a:solidFill>
                            <a:schemeClr val="tx1"/>
                          </a:solidFill>
                          <a:effectLst/>
                          <a:latin typeface="+mn-lt"/>
                        </a:rPr>
                        <a:t>TYT</a:t>
                      </a:r>
                      <a:endParaRPr lang="tr-TR" sz="8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665136172"/>
                  </a:ext>
                </a:extLst>
              </a:tr>
            </a:tbl>
          </a:graphicData>
        </a:graphic>
      </p:graphicFrame>
    </p:spTree>
    <p:custDataLst>
      <p:tags r:id="rId1"/>
    </p:custDataLst>
    <p:extLst>
      <p:ext uri="{BB962C8B-B14F-4D97-AF65-F5344CB8AC3E}">
        <p14:creationId xmlns:p14="http://schemas.microsoft.com/office/powerpoint/2010/main" val="28824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altLang="tr-TR" sz="6000" b="1" dirty="0"/>
              <a:t>Makine </a:t>
            </a:r>
            <a:r>
              <a:rPr lang="tr-TR" altLang="tr-TR" sz="6000" b="1" dirty="0" smtClean="0"/>
              <a:t>Teknolojileri </a:t>
            </a:r>
            <a:r>
              <a:rPr lang="tr-TR" altLang="tr-TR" sz="6000" b="1" dirty="0"/>
              <a:t>Alanı</a:t>
            </a:r>
            <a:endParaRPr lang="id-ID" sz="6000" dirty="0">
              <a:solidFill>
                <a:sysClr val="window" lastClr="FFFFFF"/>
              </a:solidFill>
              <a:latin typeface="calibri"/>
            </a:endParaRP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692857" y="3164488"/>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2" name="Dikdörtgen 1"/>
          <p:cNvSpPr/>
          <p:nvPr/>
        </p:nvSpPr>
        <p:spPr>
          <a:xfrm>
            <a:off x="160304" y="1105818"/>
            <a:ext cx="4572000" cy="3693319"/>
          </a:xfrm>
          <a:prstGeom prst="rect">
            <a:avLst/>
          </a:prstGeom>
        </p:spPr>
        <p:txBody>
          <a:bodyPr>
            <a:spAutoFit/>
          </a:bodyPr>
          <a:lstStyle/>
          <a:p>
            <a:pPr fontAlgn="b"/>
            <a:r>
              <a:rPr lang="tr-TR" b="1" dirty="0"/>
              <a:t>Endüstri Mühendisliği</a:t>
            </a:r>
          </a:p>
          <a:p>
            <a:pPr fontAlgn="b"/>
            <a:r>
              <a:rPr lang="tr-TR" b="1" dirty="0"/>
              <a:t>Enerji Sistemleri Mühendisliği</a:t>
            </a:r>
          </a:p>
          <a:p>
            <a:pPr fontAlgn="b"/>
            <a:r>
              <a:rPr lang="tr-TR" b="1" dirty="0"/>
              <a:t>Gemi İnşaatı ve Gemi Makineleri Mühendisliği</a:t>
            </a:r>
          </a:p>
          <a:p>
            <a:pPr fontAlgn="b"/>
            <a:r>
              <a:rPr lang="tr-TR" b="1" dirty="0"/>
              <a:t>Enerji Yönetimi</a:t>
            </a:r>
          </a:p>
          <a:p>
            <a:pPr fontAlgn="b"/>
            <a:r>
              <a:rPr lang="tr-TR" b="1" dirty="0"/>
              <a:t>Endüstri ve Sistem Mühendisliği</a:t>
            </a:r>
          </a:p>
          <a:p>
            <a:pPr fontAlgn="b"/>
            <a:r>
              <a:rPr lang="tr-TR" b="1" dirty="0"/>
              <a:t>Gemi Makineleri İşletme Mühendisliği</a:t>
            </a:r>
          </a:p>
          <a:p>
            <a:pPr fontAlgn="b"/>
            <a:r>
              <a:rPr lang="tr-TR" b="1" dirty="0"/>
              <a:t>Gemi ve Deniz Teknolojisi Mühendisliği</a:t>
            </a:r>
          </a:p>
          <a:p>
            <a:pPr fontAlgn="b"/>
            <a:r>
              <a:rPr lang="tr-TR" b="1" dirty="0"/>
              <a:t>İmalat Mühendisliği</a:t>
            </a:r>
          </a:p>
          <a:p>
            <a:pPr fontAlgn="b"/>
            <a:r>
              <a:rPr lang="tr-TR" b="1" dirty="0"/>
              <a:t>Makine Mühendisliği</a:t>
            </a:r>
          </a:p>
          <a:p>
            <a:pPr fontAlgn="b"/>
            <a:r>
              <a:rPr lang="tr-TR" b="1" dirty="0"/>
              <a:t>Makine ve İmalat Mühendisliği</a:t>
            </a:r>
          </a:p>
          <a:p>
            <a:pPr fontAlgn="b"/>
            <a:r>
              <a:rPr lang="tr-TR" b="1" dirty="0"/>
              <a:t>Malzeme Bilimi ve Mühendisliği</a:t>
            </a:r>
          </a:p>
          <a:p>
            <a:pPr fontAlgn="b"/>
            <a:r>
              <a:rPr lang="tr-TR" b="1" dirty="0"/>
              <a:t>Malzeme Bilimi ve </a:t>
            </a:r>
            <a:r>
              <a:rPr lang="tr-TR" b="1" dirty="0" err="1"/>
              <a:t>Nanoteknoloji</a:t>
            </a:r>
            <a:r>
              <a:rPr lang="tr-TR" b="1" dirty="0"/>
              <a:t> Mühendisliği</a:t>
            </a:r>
          </a:p>
          <a:p>
            <a:pPr fontAlgn="b"/>
            <a:r>
              <a:rPr lang="tr-TR" b="1" dirty="0"/>
              <a:t>Malzeme Mühendisliği</a:t>
            </a:r>
          </a:p>
          <a:p>
            <a:pPr fontAlgn="b"/>
            <a:r>
              <a:rPr lang="tr-TR" b="1" dirty="0" err="1"/>
              <a:t>Metalurji</a:t>
            </a:r>
            <a:r>
              <a:rPr lang="tr-TR" b="1" dirty="0"/>
              <a:t> ve Malzeme Mühendisliği</a:t>
            </a:r>
          </a:p>
          <a:p>
            <a:pPr fontAlgn="b"/>
            <a:r>
              <a:rPr lang="tr-TR" b="1" dirty="0" err="1"/>
              <a:t>Nanoteknoloji</a:t>
            </a:r>
            <a:r>
              <a:rPr lang="tr-TR" b="1" dirty="0"/>
              <a:t> Mühendisliği</a:t>
            </a:r>
          </a:p>
          <a:p>
            <a:pPr fontAlgn="b"/>
            <a:r>
              <a:rPr lang="tr-TR" b="1" dirty="0" err="1"/>
              <a:t>Nanobilim</a:t>
            </a:r>
            <a:r>
              <a:rPr lang="tr-TR" b="1" dirty="0"/>
              <a:t> ve </a:t>
            </a:r>
            <a:r>
              <a:rPr lang="tr-TR" b="1" dirty="0" err="1"/>
              <a:t>Nanoteknoloji</a:t>
            </a:r>
            <a:endParaRPr lang="tr-TR" b="1" dirty="0"/>
          </a:p>
          <a:p>
            <a:pPr fontAlgn="b"/>
            <a:r>
              <a:rPr lang="tr-TR" b="1" dirty="0"/>
              <a:t>Otomotiv Mühendisliği</a:t>
            </a:r>
          </a:p>
          <a:p>
            <a:pPr fontAlgn="b"/>
            <a:r>
              <a:rPr lang="tr-TR" b="1" dirty="0"/>
              <a:t>Takım Makineleri ve Teknolojileri Mühendisliği</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594" y="1006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678717" y="803455"/>
            <a:ext cx="4465283"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grpSp>
        <p:nvGrpSpPr>
          <p:cNvPr id="18" name="Group 48">
            <a:extLst>
              <a:ext uri="{FF2B5EF4-FFF2-40B4-BE49-F238E27FC236}">
                <a16:creationId xmlns:a16="http://schemas.microsoft.com/office/drawing/2014/main" id="{D7C27CD2-3407-4569-9B46-A08BFD35059A}"/>
              </a:ext>
            </a:extLst>
          </p:cNvPr>
          <p:cNvGrpSpPr/>
          <p:nvPr/>
        </p:nvGrpSpPr>
        <p:grpSpPr>
          <a:xfrm>
            <a:off x="4715435" y="2933351"/>
            <a:ext cx="2159435" cy="1407655"/>
            <a:chOff x="1929749" y="747482"/>
            <a:chExt cx="2535260" cy="740309"/>
          </a:xfrm>
        </p:grpSpPr>
        <p:sp>
          <p:nvSpPr>
            <p:cNvPr id="19"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0" name="Group 43">
              <a:extLst>
                <a:ext uri="{FF2B5EF4-FFF2-40B4-BE49-F238E27FC236}">
                  <a16:creationId xmlns:a16="http://schemas.microsoft.com/office/drawing/2014/main" id="{F39827A9-E8CD-4297-B688-53F1E3283E44}"/>
                </a:ext>
              </a:extLst>
            </p:cNvPr>
            <p:cNvGrpSpPr/>
            <p:nvPr/>
          </p:nvGrpSpPr>
          <p:grpSpPr>
            <a:xfrm>
              <a:off x="1975945" y="757541"/>
              <a:ext cx="2489064" cy="730250"/>
              <a:chOff x="1975945" y="757541"/>
              <a:chExt cx="2489064" cy="730250"/>
            </a:xfrm>
          </p:grpSpPr>
          <p:sp>
            <p:nvSpPr>
              <p:cNvPr id="21"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2" name="TextBox 13">
                <a:extLst>
                  <a:ext uri="{FF2B5EF4-FFF2-40B4-BE49-F238E27FC236}">
                    <a16:creationId xmlns:a16="http://schemas.microsoft.com/office/drawing/2014/main" id="{099EE624-9C48-4E08-9430-47FB123CF06D}"/>
                  </a:ext>
                </a:extLst>
              </p:cNvPr>
              <p:cNvSpPr txBox="1"/>
              <p:nvPr/>
            </p:nvSpPr>
            <p:spPr>
              <a:xfrm>
                <a:off x="1975945" y="812011"/>
                <a:ext cx="2363763" cy="631272"/>
              </a:xfrm>
              <a:prstGeom prst="rect">
                <a:avLst/>
              </a:prstGeom>
              <a:noFill/>
            </p:spPr>
            <p:txBody>
              <a:bodyPr wrap="square" rtlCol="0">
                <a:spAutoFit/>
              </a:bodyPr>
              <a:lstStyle/>
              <a:p>
                <a:pPr algn="ctr" defTabSz="914400" eaLnBrk="1" fontAlgn="auto" hangingPunct="1">
                  <a:spcBef>
                    <a:spcPts val="0"/>
                  </a:spcBef>
                  <a:spcAft>
                    <a:spcPts val="0"/>
                  </a:spcAft>
                  <a:defRPr/>
                </a:pPr>
                <a:r>
                  <a:rPr lang="tr-TR" sz="1200" b="1" dirty="0" smtClean="0">
                    <a:latin typeface="+mn-lt"/>
                  </a:rPr>
                  <a:t> </a:t>
                </a:r>
                <a:r>
                  <a:rPr lang="tr-TR" altLang="tr-TR" sz="1200" b="1" dirty="0"/>
                  <a:t>Makine Teknolojileri Alanı</a:t>
                </a:r>
                <a:endParaRPr lang="tr-TR" altLang="tr-TR" sz="1200" b="1" dirty="0">
                  <a:latin typeface="+mn-lt"/>
                </a:endParaRPr>
              </a:p>
              <a:p>
                <a:pPr algn="ctr" defTabSz="914400" eaLnBrk="1" fontAlgn="auto" hangingPunct="1">
                  <a:spcBef>
                    <a:spcPts val="0"/>
                  </a:spcBef>
                  <a:spcAft>
                    <a:spcPts val="0"/>
                  </a:spcAft>
                  <a:defRPr/>
                </a:pPr>
                <a:r>
                  <a:rPr lang="tr-TR" sz="1200" b="1" dirty="0" smtClean="0">
                    <a:latin typeface="+mn-lt"/>
                  </a:rPr>
                  <a:t>ön </a:t>
                </a:r>
                <a:r>
                  <a:rPr lang="tr-TR" sz="1200" b="1" dirty="0">
                    <a:latin typeface="+mn-lt"/>
                  </a:rPr>
                  <a:t>lisans programını tamamlayanlar dikey geçiş sınavı (DGS) ile </a:t>
                </a:r>
                <a:r>
                  <a:rPr lang="tr-TR" sz="1200" b="1" dirty="0" smtClean="0">
                    <a:latin typeface="+mn-lt"/>
                  </a:rPr>
                  <a:t>tablodaki </a:t>
                </a:r>
                <a:r>
                  <a:rPr lang="tr-TR" sz="1200" b="1" dirty="0">
                    <a:latin typeface="+mn-lt"/>
                  </a:rPr>
                  <a:t>lisans programlarına geçiş </a:t>
                </a:r>
                <a:r>
                  <a:rPr lang="tr-TR" sz="1200" b="1" dirty="0" smtClean="0">
                    <a:latin typeface="+mn-lt"/>
                  </a:rPr>
                  <a:t>yapabilirler.</a:t>
                </a:r>
                <a:endParaRPr kumimoji="0" lang="id-ID" sz="1200" b="1" i="0" u="none" strike="noStrike" kern="0" cap="none" spc="0" normalizeH="0" baseline="0" noProof="0" dirty="0">
                  <a:ln>
                    <a:noFill/>
                  </a:ln>
                  <a:effectLst/>
                  <a:uLnTx/>
                  <a:uFillTx/>
                  <a:latin typeface="+mn-lt"/>
                </a:endParaRPr>
              </a:p>
            </p:txBody>
          </p:sp>
        </p:grpSp>
      </p:grpSp>
    </p:spTree>
    <p:custDataLst>
      <p:tags r:id="rId1"/>
    </p:custDataLst>
    <p:extLst>
      <p:ext uri="{BB962C8B-B14F-4D97-AF65-F5344CB8AC3E}">
        <p14:creationId xmlns:p14="http://schemas.microsoft.com/office/powerpoint/2010/main" val="63741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anim calcmode="lin" valueType="num">
                                      <p:cBhvr>
                                        <p:cTn id="13" dur="750" fill="hold"/>
                                        <p:tgtEl>
                                          <p:spTgt spid="18"/>
                                        </p:tgtEl>
                                        <p:attrNameLst>
                                          <p:attrName>ppt_x</p:attrName>
                                        </p:attrNameLst>
                                      </p:cBhvr>
                                      <p:tavLst>
                                        <p:tav tm="0">
                                          <p:val>
                                            <p:strVal val="#ppt_x"/>
                                          </p:val>
                                        </p:tav>
                                        <p:tav tm="100000">
                                          <p:val>
                                            <p:strVal val="#ppt_x"/>
                                          </p:val>
                                        </p:tav>
                                      </p:tavLst>
                                    </p:anim>
                                    <p:anim calcmode="lin" valueType="num">
                                      <p:cBhvr>
                                        <p:cTn id="1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altLang="tr-TR" sz="5000" b="1" dirty="0"/>
              <a:t>Motorlu Araçlar Teknolojisi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96210" y="3232569"/>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smtClean="0">
                <a:solidFill>
                  <a:srgbClr val="0070C0"/>
                </a:solidFill>
                <a:effectLst>
                  <a:outerShdw blurRad="38100" dist="38100" dir="2700000" algn="tl">
                    <a:srgbClr val="000000">
                      <a:alpha val="43137"/>
                    </a:srgbClr>
                  </a:outerShdw>
                </a:effectLst>
                <a:latin typeface="ubuntu"/>
              </a:rPr>
              <a:t>BİST M.T.A.L</a:t>
            </a:r>
          </a:p>
        </p:txBody>
      </p:sp>
      <p:sp>
        <p:nvSpPr>
          <p:cNvPr id="37" name="Freeform 32">
            <a:extLst>
              <a:ext uri="{FF2B5EF4-FFF2-40B4-BE49-F238E27FC236}">
                <a16:creationId xmlns:a16="http://schemas.microsoft.com/office/drawing/2014/main" id="{74444165-31B0-4DE4-82A7-F22CFCD1183F}"/>
              </a:ext>
            </a:extLst>
          </p:cNvPr>
          <p:cNvSpPr>
            <a:spLocks/>
          </p:cNvSpPr>
          <p:nvPr/>
        </p:nvSpPr>
        <p:spPr bwMode="auto">
          <a:xfrm>
            <a:off x="3570784" y="3508025"/>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47600F09-3738-49FE-B6F2-24FFCA6AD975}"/>
              </a:ext>
            </a:extLst>
          </p:cNvPr>
          <p:cNvSpPr txBox="1"/>
          <p:nvPr/>
        </p:nvSpPr>
        <p:spPr>
          <a:xfrm>
            <a:off x="5847685" y="3318655"/>
            <a:ext cx="285704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altLang="tr-TR" sz="1400" b="1" dirty="0" smtClean="0">
                <a:solidFill>
                  <a:srgbClr val="FF0000"/>
                </a:solidFill>
              </a:rPr>
              <a:t>-Otomotiv </a:t>
            </a:r>
            <a:r>
              <a:rPr lang="tr-TR" altLang="tr-TR" sz="1400" b="1" dirty="0">
                <a:solidFill>
                  <a:srgbClr val="FF0000"/>
                </a:solidFill>
              </a:rPr>
              <a:t>Elektromekanik</a:t>
            </a:r>
            <a:r>
              <a:rPr lang="tr-TR" altLang="tr-TR" sz="1400" dirty="0"/>
              <a:t>, </a:t>
            </a:r>
          </a:p>
          <a:p>
            <a:pPr algn="just"/>
            <a:r>
              <a:rPr lang="tr-TR" altLang="tr-TR" sz="1400" b="1" dirty="0" smtClean="0">
                <a:solidFill>
                  <a:srgbClr val="FF0000"/>
                </a:solidFill>
              </a:rPr>
              <a:t>-Otomotiv </a:t>
            </a:r>
            <a:r>
              <a:rPr lang="tr-TR" altLang="tr-TR" sz="1400" b="1" dirty="0">
                <a:solidFill>
                  <a:srgbClr val="FF0000"/>
                </a:solidFill>
              </a:rPr>
              <a:t>Gövde</a:t>
            </a:r>
            <a:endParaRPr lang="tr-TR" altLang="tr-TR" sz="1400" dirty="0"/>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3"/>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341082" y="4323243"/>
              <a:ext cx="2533280" cy="483154"/>
            </a:xfrm>
            <a:prstGeom prst="rect">
              <a:avLst/>
            </a:prstGeom>
            <a:noFill/>
          </p:spPr>
          <p:txBody>
            <a:bodyPr wrap="square" rtlCol="0">
              <a:spAutoFit/>
            </a:bodyPr>
            <a:lstStyle/>
            <a:p>
              <a:r>
                <a:rPr lang="tr-TR" altLang="tr-TR" sz="1800" b="1" dirty="0"/>
                <a:t>Motorlu Araçlar Teknolojisi Alanı</a:t>
              </a: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18097" y="2505157"/>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703" y="745640"/>
            <a:ext cx="2744285" cy="2785244"/>
          </a:xfrm>
          <a:prstGeom prst="rect">
            <a:avLst/>
          </a:prstGeom>
        </p:spPr>
      </p:pic>
    </p:spTree>
    <p:custDataLst>
      <p:tags r:id="rId1"/>
    </p:custDataLst>
    <p:extLst>
      <p:ext uri="{BB962C8B-B14F-4D97-AF65-F5344CB8AC3E}">
        <p14:creationId xmlns:p14="http://schemas.microsoft.com/office/powerpoint/2010/main" val="182363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p:tgtEl>
                                          <p:spTgt spid="38"/>
                                        </p:tgtEl>
                                        <p:attrNameLst>
                                          <p:attrName>ppt_x</p:attrName>
                                        </p:attrNameLst>
                                      </p:cBhvr>
                                      <p:tavLst>
                                        <p:tav tm="0">
                                          <p:val>
                                            <p:strVal val="#ppt_x-#ppt_w*1.125000"/>
                                          </p:val>
                                        </p:tav>
                                        <p:tav tm="100000">
                                          <p:val>
                                            <p:strVal val="#ppt_x"/>
                                          </p:val>
                                        </p:tav>
                                      </p:tavLst>
                                    </p:anim>
                                    <p:animEffect transition="in" filter="wipe(right)">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47"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anim calcmode="lin" valueType="num">
                                      <p:cBhvr>
                                        <p:cTn id="29" dur="750" fill="hold"/>
                                        <p:tgtEl>
                                          <p:spTgt spid="25"/>
                                        </p:tgtEl>
                                        <p:attrNameLst>
                                          <p:attrName>ppt_x</p:attrName>
                                        </p:attrNameLst>
                                      </p:cBhvr>
                                      <p:tavLst>
                                        <p:tav tm="0">
                                          <p:val>
                                            <p:strVal val="#ppt_x"/>
                                          </p:val>
                                        </p:tav>
                                        <p:tav tm="100000">
                                          <p:val>
                                            <p:strVal val="#ppt_x"/>
                                          </p:val>
                                        </p:tav>
                                      </p:tavLst>
                                    </p:anim>
                                    <p:anim calcmode="lin" valueType="num">
                                      <p:cBhvr>
                                        <p:cTn id="30" dur="75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750"/>
                                        <p:tgtEl>
                                          <p:spTgt spid="51"/>
                                        </p:tgtEl>
                                      </p:cBhvr>
                                    </p:animEffect>
                                    <p:anim calcmode="lin" valueType="num">
                                      <p:cBhvr>
                                        <p:cTn id="39" dur="750" fill="hold"/>
                                        <p:tgtEl>
                                          <p:spTgt spid="51"/>
                                        </p:tgtEl>
                                        <p:attrNameLst>
                                          <p:attrName>ppt_x</p:attrName>
                                        </p:attrNameLst>
                                      </p:cBhvr>
                                      <p:tavLst>
                                        <p:tav tm="0">
                                          <p:val>
                                            <p:strVal val="#ppt_x"/>
                                          </p:val>
                                        </p:tav>
                                        <p:tav tm="100000">
                                          <p:val>
                                            <p:strVal val="#ppt_x"/>
                                          </p:val>
                                        </p:tav>
                                      </p:tavLst>
                                    </p:anim>
                                    <p:anim calcmode="lin" valueType="num">
                                      <p:cBhvr>
                                        <p:cTn id="40"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7" grpId="0" animBg="1"/>
      <p:bldP spid="38" grpId="0" animBg="1"/>
      <p:bldP spid="4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altLang="tr-TR" sz="5000" b="1" dirty="0"/>
              <a:t>Motorlu Araçlar Teknolojisi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3970318"/>
          </a:xfrm>
          <a:prstGeom prst="rect">
            <a:avLst/>
          </a:prstGeom>
        </p:spPr>
        <p:txBody>
          <a:bodyPr wrap="square">
            <a:spAutoFit/>
          </a:bodyPr>
          <a:lstStyle/>
          <a:p>
            <a:r>
              <a:rPr lang="tr-TR" altLang="tr-TR" sz="1200" b="1" dirty="0" smtClean="0"/>
              <a:t>Motorlu </a:t>
            </a:r>
            <a:r>
              <a:rPr lang="tr-TR" altLang="tr-TR" sz="1200" b="1" dirty="0"/>
              <a:t>Araçlar Teknolojisi Alanı</a:t>
            </a:r>
          </a:p>
          <a:p>
            <a:pPr algn="just"/>
            <a:r>
              <a:rPr lang="tr-TR" altLang="tr-TR" sz="1200" dirty="0"/>
              <a:t>Motorlu Araçlar Teknolojisi alanı; otomotiv üzerinde mekanik, elektrik ve elektronik </a:t>
            </a:r>
            <a:r>
              <a:rPr lang="tr-TR" altLang="tr-TR" sz="1200" dirty="0" err="1"/>
              <a:t>aksamların</a:t>
            </a:r>
            <a:r>
              <a:rPr lang="tr-TR" altLang="tr-TR" sz="1200" dirty="0"/>
              <a:t> bakım ve onarımlarını yapma, otomotiv gövde bölümlerinin onarımlarını yapma, gövde yüzeyleri üzerinde boya ve boya sonrası işlemleri yapma, iş makineleri bakım ve onarımı yeterliklerini kazandırmaya yönelik eğitim ve öğretim verilen alandır. Motorlu araçlar sektörü, küresel düzeyde hızla değişen pazar ve rekabet koşullarının bir sonucu olarak sürekli ve hızlı bir gelişim içindedir. Bu özellikleri nedeniyle stratejik bir sektör olarak ülkelerin yakın ilgisini çekmektedir. Küreselleşmeyle birlikte motorlu araçlar sektöründe rekabet büyük yoğunluk kazanmakta, sanayileşmiş ülkeler bu sektörün korunması ve rekabet gücünün geliştirilmesi için özel politikalar uygulamaktadır. Türkiye’deki motorlu araçlar sektörü, üretimde ulaşılan kalite süreci ve yüksek verimlilik nedeniyle uluslararası pazarlar için yeni bir üretim merkezi hâline gelmiş bulunmaktadır. </a:t>
            </a:r>
          </a:p>
          <a:p>
            <a:pPr algn="just"/>
            <a:r>
              <a:rPr lang="tr-TR" altLang="tr-TR" sz="1200" dirty="0"/>
              <a:t>Bu Alanda Yer Alan Dal Programları </a:t>
            </a:r>
          </a:p>
          <a:p>
            <a:pPr algn="just"/>
            <a:r>
              <a:rPr lang="tr-TR" altLang="tr-TR" sz="1200" b="1" dirty="0">
                <a:solidFill>
                  <a:srgbClr val="FF0000"/>
                </a:solidFill>
              </a:rPr>
              <a:t>Otomotiv Elektromekanik</a:t>
            </a:r>
            <a:r>
              <a:rPr lang="tr-TR" altLang="tr-TR" sz="1200" dirty="0"/>
              <a:t>, </a:t>
            </a:r>
          </a:p>
          <a:p>
            <a:pPr algn="just"/>
            <a:r>
              <a:rPr lang="tr-TR" altLang="tr-TR" sz="1200" b="1" dirty="0">
                <a:solidFill>
                  <a:srgbClr val="FF0000"/>
                </a:solidFill>
              </a:rPr>
              <a:t>Otomotiv Gövde</a:t>
            </a:r>
            <a:r>
              <a:rPr lang="tr-TR" altLang="tr-TR" sz="1200" dirty="0"/>
              <a:t>, </a:t>
            </a:r>
          </a:p>
          <a:p>
            <a:pPr algn="just"/>
            <a:r>
              <a:rPr lang="tr-TR" altLang="tr-TR" sz="1200" dirty="0"/>
              <a:t>Otomotiv Boya, </a:t>
            </a:r>
          </a:p>
          <a:p>
            <a:pPr algn="just"/>
            <a:r>
              <a:rPr lang="tr-TR" altLang="tr-TR" sz="1200" dirty="0"/>
              <a:t>İş Makineleri dallarının eğitimi verilmektedir. </a:t>
            </a:r>
          </a:p>
        </p:txBody>
      </p:sp>
    </p:spTree>
    <p:custDataLst>
      <p:tags r:id="rId1"/>
    </p:custDataLst>
    <p:extLst>
      <p:ext uri="{BB962C8B-B14F-4D97-AF65-F5344CB8AC3E}">
        <p14:creationId xmlns:p14="http://schemas.microsoft.com/office/powerpoint/2010/main" val="334701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altLang="tr-TR" sz="5000" b="1" dirty="0"/>
              <a:t>Motorlu Araçlar Teknolojisi Alanı</a:t>
            </a:r>
          </a:p>
        </p:txBody>
      </p:sp>
      <p:sp>
        <p:nvSpPr>
          <p:cNvPr id="10" name="Right Arrow 90">
            <a:extLst>
              <a:ext uri="{FF2B5EF4-FFF2-40B4-BE49-F238E27FC236}">
                <a16:creationId xmlns:a16="http://schemas.microsoft.com/office/drawing/2014/main" id="{19046930-95D5-476B-B84C-0839312CDD0E}"/>
              </a:ext>
            </a:extLst>
          </p:cNvPr>
          <p:cNvSpPr/>
          <p:nvPr/>
        </p:nvSpPr>
        <p:spPr>
          <a:xfrm>
            <a:off x="3696753" y="303496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2721506" y="3704280"/>
            <a:ext cx="1950494" cy="1303369"/>
            <a:chOff x="4846279" y="592619"/>
            <a:chExt cx="2600657" cy="770637"/>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846279" y="633006"/>
              <a:ext cx="2451455" cy="730250"/>
              <a:chOff x="4846279" y="633006"/>
              <a:chExt cx="2451455" cy="730250"/>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846279" y="706475"/>
                <a:ext cx="2427187" cy="564130"/>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a:t>
                </a:r>
                <a:r>
                  <a:rPr lang="tr-TR" sz="1400" b="1" dirty="0" err="1" smtClean="0">
                    <a:solidFill>
                      <a:schemeClr val="bg1"/>
                    </a:solidFill>
                    <a:latin typeface="ubuntu"/>
                  </a:rPr>
                  <a:t>Önlisans</a:t>
                </a:r>
                <a:r>
                  <a:rPr lang="tr-TR" sz="1400" b="1" dirty="0" smtClean="0">
                    <a:solidFill>
                      <a:schemeClr val="bg1"/>
                    </a:solidFill>
                    <a:latin typeface="ubuntu"/>
                  </a:rPr>
                  <a:t>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0" y="2973442"/>
            <a:ext cx="3514163" cy="656692"/>
            <a:chOff x="2282985" y="4213225"/>
            <a:chExt cx="2648517"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TextBox 30">
              <a:extLst>
                <a:ext uri="{FF2B5EF4-FFF2-40B4-BE49-F238E27FC236}">
                  <a16:creationId xmlns:a16="http://schemas.microsoft.com/office/drawing/2014/main" id="{BBCD1B50-35A7-49F9-B0C6-D86BEDE7AB8F}"/>
                </a:ext>
              </a:extLst>
            </p:cNvPr>
            <p:cNvSpPr txBox="1"/>
            <p:nvPr/>
          </p:nvSpPr>
          <p:spPr>
            <a:xfrm>
              <a:off x="2373339" y="4366005"/>
              <a:ext cx="2404455" cy="437967"/>
            </a:xfrm>
            <a:prstGeom prst="rect">
              <a:avLst/>
            </a:prstGeom>
            <a:noFill/>
          </p:spPr>
          <p:txBody>
            <a:bodyPr wrap="square" rtlCol="0">
              <a:spAutoFit/>
            </a:bodyPr>
            <a:lstStyle/>
            <a:p>
              <a:r>
                <a:rPr lang="tr-TR" altLang="tr-TR" sz="1600" b="1" dirty="0"/>
                <a:t>Motorlu Araçlar Teknolojisi Alanı</a:t>
              </a: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218521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8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800" b="1" kern="0" dirty="0" smtClean="0">
                <a:effectLst>
                  <a:outerShdw blurRad="38100" dist="38100" dir="2700000" algn="tl">
                    <a:srgbClr val="000000">
                      <a:alpha val="43137"/>
                    </a:srgbClr>
                  </a:outerShdw>
                </a:effectLst>
                <a:latin typeface="calibri"/>
              </a:rPr>
              <a:t>BÖLÜMLER</a:t>
            </a:r>
            <a:endParaRPr kumimoji="0" lang="en-US" sz="68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222322" y="2552354"/>
            <a:ext cx="1738992" cy="2702077"/>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val="2815837170"/>
              </p:ext>
            </p:extLst>
          </p:nvPr>
        </p:nvGraphicFramePr>
        <p:xfrm>
          <a:off x="5450542" y="1781231"/>
          <a:ext cx="3565187" cy="3137281"/>
        </p:xfrm>
        <a:graphic>
          <a:graphicData uri="http://schemas.openxmlformats.org/drawingml/2006/table">
            <a:tbl>
              <a:tblPr firstRow="1" firstCol="1" lastRow="1" lastCol="1" bandRow="1" bandCol="1">
                <a:tableStyleId>{5C22544A-7EE6-4342-B048-85BDC9FD1C3A}</a:tableStyleId>
              </a:tblPr>
              <a:tblGrid>
                <a:gridCol w="2776627">
                  <a:extLst>
                    <a:ext uri="{9D8B030D-6E8A-4147-A177-3AD203B41FA5}">
                      <a16:colId xmlns:a16="http://schemas.microsoft.com/office/drawing/2014/main" val="4070693407"/>
                    </a:ext>
                  </a:extLst>
                </a:gridCol>
                <a:gridCol w="788560">
                  <a:extLst>
                    <a:ext uri="{9D8B030D-6E8A-4147-A177-3AD203B41FA5}">
                      <a16:colId xmlns:a16="http://schemas.microsoft.com/office/drawing/2014/main" val="2212223848"/>
                    </a:ext>
                  </a:extLst>
                </a:gridCol>
              </a:tblGrid>
              <a:tr h="165020">
                <a:tc>
                  <a:txBody>
                    <a:bodyPr/>
                    <a:lstStyle/>
                    <a:p>
                      <a:pPr marL="13335">
                        <a:lnSpc>
                          <a:spcPct val="107000"/>
                        </a:lnSpc>
                        <a:spcBef>
                          <a:spcPts val="125"/>
                        </a:spcBef>
                        <a:spcAft>
                          <a:spcPts val="0"/>
                        </a:spcAft>
                      </a:pPr>
                      <a:r>
                        <a:rPr lang="en-US" sz="1000">
                          <a:solidFill>
                            <a:schemeClr val="tx1"/>
                          </a:solidFill>
                          <a:effectLst/>
                        </a:rPr>
                        <a:t>Alternatif Enerji</a:t>
                      </a:r>
                      <a:r>
                        <a:rPr lang="en-US" sz="1000" spc="5">
                          <a:solidFill>
                            <a:schemeClr val="tx1"/>
                          </a:solidFill>
                          <a:effectLst/>
                        </a:rPr>
                        <a:t> </a:t>
                      </a:r>
                      <a:r>
                        <a:rPr lang="en-US" sz="1000">
                          <a:solidFill>
                            <a:schemeClr val="tx1"/>
                          </a:solidFill>
                          <a:effectLst/>
                        </a:rPr>
                        <a:t>Kaynakları</a:t>
                      </a:r>
                      <a:r>
                        <a:rPr lang="en-US" sz="1000" spc="5">
                          <a:solidFill>
                            <a:schemeClr val="tx1"/>
                          </a:solidFill>
                          <a:effectLst/>
                        </a:rPr>
                        <a:t> </a:t>
                      </a:r>
                      <a:r>
                        <a:rPr lang="en-US" sz="1000">
                          <a:solidFill>
                            <a:schemeClr val="tx1"/>
                          </a:solidFill>
                          <a:effectLst/>
                        </a:rPr>
                        <a:t>Teknolojisi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537913264"/>
                  </a:ext>
                </a:extLst>
              </a:tr>
              <a:tr h="135348">
                <a:tc>
                  <a:txBody>
                    <a:bodyPr/>
                    <a:lstStyle/>
                    <a:p>
                      <a:pPr marL="13335">
                        <a:lnSpc>
                          <a:spcPct val="107000"/>
                        </a:lnSpc>
                        <a:spcBef>
                          <a:spcPts val="125"/>
                        </a:spcBef>
                        <a:spcAft>
                          <a:spcPts val="0"/>
                        </a:spcAft>
                      </a:pPr>
                      <a:r>
                        <a:rPr lang="en-US" sz="1000">
                          <a:solidFill>
                            <a:schemeClr val="tx1"/>
                          </a:solidFill>
                          <a:effectLst/>
                        </a:rPr>
                        <a:t>Boya Teknolojisi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736160860"/>
                  </a:ext>
                </a:extLst>
              </a:tr>
              <a:tr h="178428">
                <a:tc>
                  <a:txBody>
                    <a:bodyPr/>
                    <a:lstStyle/>
                    <a:p>
                      <a:pPr marL="13335">
                        <a:lnSpc>
                          <a:spcPct val="107000"/>
                        </a:lnSpc>
                        <a:spcBef>
                          <a:spcPts val="125"/>
                        </a:spcBef>
                        <a:spcAft>
                          <a:spcPts val="0"/>
                        </a:spcAft>
                      </a:pPr>
                      <a:r>
                        <a:rPr lang="en-US" sz="1000">
                          <a:solidFill>
                            <a:schemeClr val="tx1"/>
                          </a:solidFill>
                          <a:effectLst/>
                        </a:rPr>
                        <a:t>Elektrik Enerjisi</a:t>
                      </a:r>
                      <a:r>
                        <a:rPr lang="en-US" sz="1000" spc="5">
                          <a:solidFill>
                            <a:schemeClr val="tx1"/>
                          </a:solidFill>
                          <a:effectLst/>
                        </a:rPr>
                        <a:t> </a:t>
                      </a:r>
                      <a:r>
                        <a:rPr lang="en-US" sz="1000">
                          <a:solidFill>
                            <a:schemeClr val="tx1"/>
                          </a:solidFill>
                          <a:effectLst/>
                        </a:rPr>
                        <a:t>Üretim, İletim ve Dağıtımı</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135728286"/>
                  </a:ext>
                </a:extLst>
              </a:tr>
              <a:tr h="135348">
                <a:tc>
                  <a:txBody>
                    <a:bodyPr/>
                    <a:lstStyle/>
                    <a:p>
                      <a:pPr marL="13335">
                        <a:lnSpc>
                          <a:spcPct val="107000"/>
                        </a:lnSpc>
                        <a:spcBef>
                          <a:spcPts val="125"/>
                        </a:spcBef>
                        <a:spcAft>
                          <a:spcPts val="0"/>
                        </a:spcAft>
                      </a:pPr>
                      <a:r>
                        <a:rPr lang="en-US" sz="1000">
                          <a:solidFill>
                            <a:schemeClr val="tx1"/>
                          </a:solidFill>
                          <a:effectLst/>
                        </a:rPr>
                        <a:t>Endüstriyel</a:t>
                      </a:r>
                      <a:r>
                        <a:rPr lang="en-US" sz="1000" spc="5">
                          <a:solidFill>
                            <a:schemeClr val="tx1"/>
                          </a:solidFill>
                          <a:effectLst/>
                        </a:rPr>
                        <a:t> </a:t>
                      </a:r>
                      <a:r>
                        <a:rPr lang="en-US" sz="1000">
                          <a:solidFill>
                            <a:schemeClr val="tx1"/>
                          </a:solidFill>
                          <a:effectLst/>
                        </a:rPr>
                        <a:t>Kalıpçılık</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932498549"/>
                  </a:ext>
                </a:extLst>
              </a:tr>
              <a:tr h="135348">
                <a:tc>
                  <a:txBody>
                    <a:bodyPr/>
                    <a:lstStyle/>
                    <a:p>
                      <a:pPr marL="13335">
                        <a:lnSpc>
                          <a:spcPct val="107000"/>
                        </a:lnSpc>
                        <a:spcBef>
                          <a:spcPts val="125"/>
                        </a:spcBef>
                        <a:spcAft>
                          <a:spcPts val="0"/>
                        </a:spcAft>
                      </a:pPr>
                      <a:r>
                        <a:rPr lang="en-US" sz="1000">
                          <a:solidFill>
                            <a:schemeClr val="tx1"/>
                          </a:solidFill>
                          <a:effectLst/>
                        </a:rPr>
                        <a:t>Gemi Makineleri</a:t>
                      </a:r>
                      <a:r>
                        <a:rPr lang="en-US" sz="1000" spc="5">
                          <a:solidFill>
                            <a:schemeClr val="tx1"/>
                          </a:solidFill>
                          <a:effectLst/>
                        </a:rPr>
                        <a:t> </a:t>
                      </a:r>
                      <a:r>
                        <a:rPr lang="en-US" sz="1000">
                          <a:solidFill>
                            <a:schemeClr val="tx1"/>
                          </a:solidFill>
                          <a:effectLst/>
                        </a:rPr>
                        <a:t>İşletmeciliği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927843422"/>
                  </a:ext>
                </a:extLst>
              </a:tr>
              <a:tr h="135348">
                <a:tc>
                  <a:txBody>
                    <a:bodyPr/>
                    <a:lstStyle/>
                    <a:p>
                      <a:pPr marL="13335">
                        <a:lnSpc>
                          <a:spcPct val="107000"/>
                        </a:lnSpc>
                        <a:spcBef>
                          <a:spcPts val="125"/>
                        </a:spcBef>
                        <a:spcAft>
                          <a:spcPts val="0"/>
                        </a:spcAft>
                      </a:pPr>
                      <a:r>
                        <a:rPr lang="en-US" sz="1000">
                          <a:solidFill>
                            <a:schemeClr val="tx1"/>
                          </a:solidFill>
                          <a:effectLst/>
                        </a:rPr>
                        <a:t>Grafik Tasarımı</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622158978"/>
                  </a:ext>
                </a:extLst>
              </a:tr>
              <a:tr h="158765">
                <a:tc>
                  <a:txBody>
                    <a:bodyPr/>
                    <a:lstStyle/>
                    <a:p>
                      <a:pPr marL="13335">
                        <a:lnSpc>
                          <a:spcPct val="107000"/>
                        </a:lnSpc>
                        <a:spcBef>
                          <a:spcPts val="125"/>
                        </a:spcBef>
                        <a:spcAft>
                          <a:spcPts val="0"/>
                        </a:spcAft>
                      </a:pPr>
                      <a:r>
                        <a:rPr lang="en-US" sz="1000">
                          <a:solidFill>
                            <a:schemeClr val="tx1"/>
                          </a:solidFill>
                          <a:effectLst/>
                        </a:rPr>
                        <a:t>Hibrid</a:t>
                      </a:r>
                      <a:r>
                        <a:rPr lang="en-US" sz="1000" spc="5">
                          <a:solidFill>
                            <a:schemeClr val="tx1"/>
                          </a:solidFill>
                          <a:effectLst/>
                        </a:rPr>
                        <a:t> </a:t>
                      </a:r>
                      <a:r>
                        <a:rPr lang="en-US" sz="1000">
                          <a:solidFill>
                            <a:schemeClr val="tx1"/>
                          </a:solidFill>
                          <a:effectLst/>
                        </a:rPr>
                        <a:t>ve Elektrikli</a:t>
                      </a:r>
                      <a:r>
                        <a:rPr lang="en-US" sz="1000" spc="5">
                          <a:solidFill>
                            <a:schemeClr val="tx1"/>
                          </a:solidFill>
                          <a:effectLst/>
                        </a:rPr>
                        <a:t> </a:t>
                      </a:r>
                      <a:r>
                        <a:rPr lang="en-US" sz="1000">
                          <a:solidFill>
                            <a:schemeClr val="tx1"/>
                          </a:solidFill>
                          <a:effectLst/>
                        </a:rPr>
                        <a:t>Taşıtlar Teknolojisi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298230360"/>
                  </a:ext>
                </a:extLst>
              </a:tr>
              <a:tr h="135348">
                <a:tc>
                  <a:txBody>
                    <a:bodyPr/>
                    <a:lstStyle/>
                    <a:p>
                      <a:pPr marL="13335">
                        <a:lnSpc>
                          <a:spcPct val="107000"/>
                        </a:lnSpc>
                        <a:spcBef>
                          <a:spcPts val="125"/>
                        </a:spcBef>
                        <a:spcAft>
                          <a:spcPts val="0"/>
                        </a:spcAft>
                      </a:pPr>
                      <a:r>
                        <a:rPr lang="en-US" sz="1000">
                          <a:solidFill>
                            <a:schemeClr val="tx1"/>
                          </a:solidFill>
                          <a:effectLst/>
                        </a:rPr>
                        <a:t>İş Makineleri</a:t>
                      </a:r>
                      <a:r>
                        <a:rPr lang="en-US" sz="1000" spc="5">
                          <a:solidFill>
                            <a:schemeClr val="tx1"/>
                          </a:solidFill>
                          <a:effectLst/>
                        </a:rPr>
                        <a:t> </a:t>
                      </a:r>
                      <a:r>
                        <a:rPr lang="en-US" sz="1000">
                          <a:solidFill>
                            <a:schemeClr val="tx1"/>
                          </a:solidFill>
                          <a:effectLst/>
                        </a:rPr>
                        <a:t>Operatörlüğü</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132111046"/>
                  </a:ext>
                </a:extLst>
              </a:tr>
              <a:tr h="135348">
                <a:tc>
                  <a:txBody>
                    <a:bodyPr/>
                    <a:lstStyle/>
                    <a:p>
                      <a:pPr marL="13335">
                        <a:lnSpc>
                          <a:spcPct val="107000"/>
                        </a:lnSpc>
                        <a:spcBef>
                          <a:spcPts val="125"/>
                        </a:spcBef>
                        <a:spcAft>
                          <a:spcPts val="0"/>
                        </a:spcAft>
                      </a:pPr>
                      <a:r>
                        <a:rPr lang="en-US" sz="1000">
                          <a:solidFill>
                            <a:schemeClr val="tx1"/>
                          </a:solidFill>
                          <a:effectLst/>
                        </a:rPr>
                        <a:t>İş Sağlığı ve Güvenliği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467803717"/>
                  </a:ext>
                </a:extLst>
              </a:tr>
              <a:tr h="135348">
                <a:tc>
                  <a:txBody>
                    <a:bodyPr/>
                    <a:lstStyle/>
                    <a:p>
                      <a:pPr marL="13335">
                        <a:lnSpc>
                          <a:spcPct val="107000"/>
                        </a:lnSpc>
                        <a:spcBef>
                          <a:spcPts val="125"/>
                        </a:spcBef>
                        <a:spcAft>
                          <a:spcPts val="0"/>
                        </a:spcAft>
                      </a:pPr>
                      <a:r>
                        <a:rPr lang="en-US" sz="1000">
                          <a:solidFill>
                            <a:schemeClr val="tx1"/>
                          </a:solidFill>
                          <a:effectLst/>
                        </a:rPr>
                        <a:t>Makine</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18098812"/>
                  </a:ext>
                </a:extLst>
              </a:tr>
              <a:tr h="135348">
                <a:tc>
                  <a:txBody>
                    <a:bodyPr/>
                    <a:lstStyle/>
                    <a:p>
                      <a:pPr marL="13335">
                        <a:lnSpc>
                          <a:spcPct val="107000"/>
                        </a:lnSpc>
                        <a:spcBef>
                          <a:spcPts val="125"/>
                        </a:spcBef>
                        <a:spcAft>
                          <a:spcPts val="0"/>
                        </a:spcAft>
                      </a:pPr>
                      <a:r>
                        <a:rPr lang="en-US" sz="1000">
                          <a:solidFill>
                            <a:schemeClr val="tx1"/>
                          </a:solidFill>
                          <a:effectLst/>
                        </a:rPr>
                        <a:t>Mekatronik</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5900" marR="21590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077372128"/>
                  </a:ext>
                </a:extLst>
              </a:tr>
              <a:tr h="135348">
                <a:tc>
                  <a:txBody>
                    <a:bodyPr/>
                    <a:lstStyle/>
                    <a:p>
                      <a:pPr marL="13335">
                        <a:lnSpc>
                          <a:spcPct val="107000"/>
                        </a:lnSpc>
                        <a:spcBef>
                          <a:spcPts val="125"/>
                        </a:spcBef>
                        <a:spcAft>
                          <a:spcPts val="0"/>
                        </a:spcAft>
                      </a:pPr>
                      <a:r>
                        <a:rPr lang="en-US" sz="1000">
                          <a:solidFill>
                            <a:schemeClr val="tx1"/>
                          </a:solidFill>
                          <a:effectLst/>
                        </a:rPr>
                        <a:t>Metalurji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269559939"/>
                  </a:ext>
                </a:extLst>
              </a:tr>
              <a:tr h="135348">
                <a:tc>
                  <a:txBody>
                    <a:bodyPr/>
                    <a:lstStyle/>
                    <a:p>
                      <a:pPr marL="13335">
                        <a:lnSpc>
                          <a:spcPct val="107000"/>
                        </a:lnSpc>
                        <a:spcBef>
                          <a:spcPts val="125"/>
                        </a:spcBef>
                        <a:spcAft>
                          <a:spcPts val="0"/>
                        </a:spcAft>
                      </a:pPr>
                      <a:r>
                        <a:rPr lang="en-US" sz="1000">
                          <a:solidFill>
                            <a:schemeClr val="tx1"/>
                          </a:solidFill>
                          <a:effectLst/>
                        </a:rPr>
                        <a:t>Oto Boya ve Karoseri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653363189"/>
                  </a:ext>
                </a:extLst>
              </a:tr>
              <a:tr h="135348">
                <a:tc>
                  <a:txBody>
                    <a:bodyPr/>
                    <a:lstStyle/>
                    <a:p>
                      <a:pPr marL="13335">
                        <a:lnSpc>
                          <a:spcPct val="107000"/>
                        </a:lnSpc>
                        <a:spcBef>
                          <a:spcPts val="125"/>
                        </a:spcBef>
                        <a:spcAft>
                          <a:spcPts val="0"/>
                        </a:spcAft>
                      </a:pPr>
                      <a:r>
                        <a:rPr lang="en-US" sz="1000">
                          <a:solidFill>
                            <a:schemeClr val="tx1"/>
                          </a:solidFill>
                          <a:effectLst/>
                        </a:rPr>
                        <a:t>Otomotiv Teknolojisi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957312843"/>
                  </a:ext>
                </a:extLst>
              </a:tr>
              <a:tr h="135348">
                <a:tc>
                  <a:txBody>
                    <a:bodyPr/>
                    <a:lstStyle/>
                    <a:p>
                      <a:pPr marL="13335">
                        <a:lnSpc>
                          <a:spcPct val="107000"/>
                        </a:lnSpc>
                        <a:spcBef>
                          <a:spcPts val="125"/>
                        </a:spcBef>
                        <a:spcAft>
                          <a:spcPts val="0"/>
                        </a:spcAft>
                      </a:pPr>
                      <a:r>
                        <a:rPr lang="en-US" sz="1000">
                          <a:solidFill>
                            <a:schemeClr val="tx1"/>
                          </a:solidFill>
                          <a:effectLst/>
                        </a:rPr>
                        <a:t>Raylı Sistemler Makine</a:t>
                      </a:r>
                      <a:r>
                        <a:rPr lang="en-US" sz="1000" spc="5">
                          <a:solidFill>
                            <a:schemeClr val="tx1"/>
                          </a:solidFill>
                          <a:effectLst/>
                        </a:rPr>
                        <a:t> </a:t>
                      </a:r>
                      <a:r>
                        <a:rPr lang="en-US" sz="1000">
                          <a:solidFill>
                            <a:schemeClr val="tx1"/>
                          </a:solidFill>
                          <a:effectLst/>
                        </a:rPr>
                        <a:t>Teknolojisi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969368317"/>
                  </a:ext>
                </a:extLst>
              </a:tr>
              <a:tr h="135348">
                <a:tc>
                  <a:txBody>
                    <a:bodyPr/>
                    <a:lstStyle/>
                    <a:p>
                      <a:pPr marL="13335">
                        <a:lnSpc>
                          <a:spcPct val="107000"/>
                        </a:lnSpc>
                        <a:spcBef>
                          <a:spcPts val="125"/>
                        </a:spcBef>
                        <a:spcAft>
                          <a:spcPts val="0"/>
                        </a:spcAft>
                      </a:pPr>
                      <a:r>
                        <a:rPr lang="en-US" sz="1000">
                          <a:solidFill>
                            <a:schemeClr val="tx1"/>
                          </a:solidFill>
                          <a:effectLst/>
                        </a:rPr>
                        <a:t>Sivil Savunma</a:t>
                      </a:r>
                      <a:r>
                        <a:rPr lang="en-US" sz="1000" spc="5">
                          <a:solidFill>
                            <a:schemeClr val="tx1"/>
                          </a:solidFill>
                          <a:effectLst/>
                        </a:rPr>
                        <a:t> </a:t>
                      </a:r>
                      <a:r>
                        <a:rPr lang="en-US" sz="1000">
                          <a:solidFill>
                            <a:schemeClr val="tx1"/>
                          </a:solidFill>
                          <a:effectLst/>
                        </a:rPr>
                        <a:t>ve İtfaiyecilik</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624511605"/>
                  </a:ext>
                </a:extLst>
              </a:tr>
              <a:tr h="135348">
                <a:tc>
                  <a:txBody>
                    <a:bodyPr/>
                    <a:lstStyle/>
                    <a:p>
                      <a:pPr marL="13335">
                        <a:lnSpc>
                          <a:spcPct val="107000"/>
                        </a:lnSpc>
                        <a:spcBef>
                          <a:spcPts val="125"/>
                        </a:spcBef>
                        <a:spcAft>
                          <a:spcPts val="0"/>
                        </a:spcAft>
                      </a:pPr>
                      <a:r>
                        <a:rPr lang="en-US" sz="1000">
                          <a:solidFill>
                            <a:schemeClr val="tx1"/>
                          </a:solidFill>
                          <a:effectLst/>
                        </a:rPr>
                        <a:t>Sondaj</a:t>
                      </a:r>
                      <a:r>
                        <a:rPr lang="en-US" sz="1000" spc="5">
                          <a:solidFill>
                            <a:schemeClr val="tx1"/>
                          </a:solidFill>
                          <a:effectLst/>
                        </a:rPr>
                        <a:t> </a:t>
                      </a:r>
                      <a:r>
                        <a:rPr lang="en-US" sz="1000">
                          <a:solidFill>
                            <a:schemeClr val="tx1"/>
                          </a:solidFill>
                          <a:effectLst/>
                        </a:rPr>
                        <a:t>Teknolojisi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653465385"/>
                  </a:ext>
                </a:extLst>
              </a:tr>
              <a:tr h="135348">
                <a:tc>
                  <a:txBody>
                    <a:bodyPr/>
                    <a:lstStyle/>
                    <a:p>
                      <a:pPr marL="13335">
                        <a:lnSpc>
                          <a:spcPct val="107000"/>
                        </a:lnSpc>
                        <a:spcBef>
                          <a:spcPts val="125"/>
                        </a:spcBef>
                        <a:spcAft>
                          <a:spcPts val="0"/>
                        </a:spcAft>
                      </a:pPr>
                      <a:r>
                        <a:rPr lang="en-US" sz="1000">
                          <a:solidFill>
                            <a:schemeClr val="tx1"/>
                          </a:solidFill>
                          <a:effectLst/>
                        </a:rPr>
                        <a:t>Tarım Makineleri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674557838"/>
                  </a:ext>
                </a:extLst>
              </a:tr>
              <a:tr h="107841">
                <a:tc>
                  <a:txBody>
                    <a:bodyPr/>
                    <a:lstStyle/>
                    <a:p>
                      <a:pPr marL="13335">
                        <a:lnSpc>
                          <a:spcPts val="800"/>
                        </a:lnSpc>
                        <a:spcAft>
                          <a:spcPts val="0"/>
                        </a:spcAft>
                      </a:pPr>
                      <a:r>
                        <a:rPr lang="en-US" sz="1000" dirty="0" err="1">
                          <a:solidFill>
                            <a:schemeClr val="tx1"/>
                          </a:solidFill>
                          <a:effectLst/>
                        </a:rPr>
                        <a:t>Tarımsal</a:t>
                      </a:r>
                      <a:r>
                        <a:rPr lang="en-US" sz="1000" dirty="0">
                          <a:solidFill>
                            <a:schemeClr val="tx1"/>
                          </a:solidFill>
                          <a:effectLst/>
                        </a:rPr>
                        <a:t> </a:t>
                      </a:r>
                      <a:r>
                        <a:rPr lang="en-US" sz="1000" dirty="0" err="1">
                          <a:solidFill>
                            <a:schemeClr val="tx1"/>
                          </a:solidFill>
                          <a:effectLst/>
                        </a:rPr>
                        <a:t>Ürünler</a:t>
                      </a:r>
                      <a:r>
                        <a:rPr lang="en-US" sz="1000" spc="5" dirty="0">
                          <a:solidFill>
                            <a:schemeClr val="tx1"/>
                          </a:solidFill>
                          <a:effectLst/>
                        </a:rPr>
                        <a:t> </a:t>
                      </a:r>
                      <a:r>
                        <a:rPr lang="en-US" sz="1000" dirty="0" err="1">
                          <a:solidFill>
                            <a:schemeClr val="tx1"/>
                          </a:solidFill>
                          <a:effectLst/>
                        </a:rPr>
                        <a:t>Muhafaza</a:t>
                      </a:r>
                      <a:r>
                        <a:rPr lang="en-US" sz="1000" spc="5" dirty="0">
                          <a:solidFill>
                            <a:schemeClr val="tx1"/>
                          </a:solidFill>
                          <a:effectLst/>
                        </a:rPr>
                        <a:t> </a:t>
                      </a:r>
                      <a:r>
                        <a:rPr lang="en-US" sz="1000" dirty="0" err="1">
                          <a:solidFill>
                            <a:schemeClr val="tx1"/>
                          </a:solidFill>
                          <a:effectLst/>
                        </a:rPr>
                        <a:t>ve</a:t>
                      </a:r>
                      <a:r>
                        <a:rPr lang="en-US" sz="1000" dirty="0">
                          <a:solidFill>
                            <a:schemeClr val="tx1"/>
                          </a:solidFill>
                          <a:effectLst/>
                        </a:rPr>
                        <a:t> </a:t>
                      </a:r>
                      <a:r>
                        <a:rPr lang="en-US" sz="1000" dirty="0" err="1" smtClean="0">
                          <a:solidFill>
                            <a:schemeClr val="tx1"/>
                          </a:solidFill>
                          <a:effectLst/>
                        </a:rPr>
                        <a:t>Depolama</a:t>
                      </a:r>
                      <a:r>
                        <a:rPr lang="tr-TR" sz="1000" dirty="0" smtClean="0">
                          <a:solidFill>
                            <a:schemeClr val="tx1"/>
                          </a:solidFill>
                          <a:effectLst/>
                        </a:rPr>
                        <a:t> </a:t>
                      </a:r>
                      <a:r>
                        <a:rPr lang="en-US" sz="1000" dirty="0" err="1" smtClean="0">
                          <a:solidFill>
                            <a:schemeClr val="tx1"/>
                          </a:solidFill>
                          <a:effectLst/>
                        </a:rPr>
                        <a:t>Teknolojisi</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5265" marR="215265" algn="ctr">
                        <a:lnSpc>
                          <a:spcPct val="107000"/>
                        </a:lnSpc>
                        <a:spcBef>
                          <a:spcPts val="4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821558457"/>
                  </a:ext>
                </a:extLst>
              </a:tr>
              <a:tr h="135348">
                <a:tc>
                  <a:txBody>
                    <a:bodyPr/>
                    <a:lstStyle/>
                    <a:p>
                      <a:pPr marL="13335">
                        <a:lnSpc>
                          <a:spcPct val="107000"/>
                        </a:lnSpc>
                        <a:spcBef>
                          <a:spcPts val="125"/>
                        </a:spcBef>
                        <a:spcAft>
                          <a:spcPts val="0"/>
                        </a:spcAft>
                      </a:pPr>
                      <a:r>
                        <a:rPr lang="en-US" sz="1000">
                          <a:solidFill>
                            <a:schemeClr val="tx1"/>
                          </a:solidFill>
                          <a:effectLst/>
                        </a:rPr>
                        <a:t>Uçak Teknolojisi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dirty="0">
                          <a:solidFill>
                            <a:schemeClr val="tx1"/>
                          </a:solidFill>
                          <a:effectLst/>
                        </a:rPr>
                        <a:t>TYT</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448490962"/>
                  </a:ext>
                </a:extLst>
              </a:tr>
            </a:tbl>
          </a:graphicData>
        </a:graphic>
      </p:graphicFrame>
    </p:spTree>
    <p:custDataLst>
      <p:tags r:id="rId1"/>
    </p:custDataLst>
    <p:extLst>
      <p:ext uri="{BB962C8B-B14F-4D97-AF65-F5344CB8AC3E}">
        <p14:creationId xmlns:p14="http://schemas.microsoft.com/office/powerpoint/2010/main" val="330120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altLang="tr-TR" sz="6000" b="1" dirty="0"/>
              <a:t>Motorlu Araçlar Teknolojisi Alanı</a:t>
            </a: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692857" y="3164488"/>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2" name="Dikdörtgen 1"/>
          <p:cNvSpPr/>
          <p:nvPr/>
        </p:nvSpPr>
        <p:spPr>
          <a:xfrm>
            <a:off x="216472" y="2823782"/>
            <a:ext cx="4572000" cy="2092881"/>
          </a:xfrm>
          <a:prstGeom prst="rect">
            <a:avLst/>
          </a:prstGeom>
        </p:spPr>
        <p:txBody>
          <a:bodyPr>
            <a:spAutoFit/>
          </a:bodyPr>
          <a:lstStyle/>
          <a:p>
            <a:pPr fontAlgn="b"/>
            <a:r>
              <a:rPr lang="tr-TR" b="1" dirty="0"/>
              <a:t>Endüstri Mühendisliği</a:t>
            </a:r>
          </a:p>
          <a:p>
            <a:pPr fontAlgn="b"/>
            <a:r>
              <a:rPr lang="tr-TR" b="1" dirty="0"/>
              <a:t>Endüstri ve Sistem Mühendisliği</a:t>
            </a:r>
          </a:p>
          <a:p>
            <a:pPr fontAlgn="b"/>
            <a:r>
              <a:rPr lang="tr-TR" b="1" dirty="0"/>
              <a:t>Enerji Sistemleri Mühendisliği</a:t>
            </a:r>
          </a:p>
          <a:p>
            <a:pPr fontAlgn="b"/>
            <a:r>
              <a:rPr lang="tr-TR" b="1" dirty="0"/>
              <a:t>Enerji Yönetimi</a:t>
            </a:r>
          </a:p>
          <a:p>
            <a:pPr fontAlgn="b"/>
            <a:r>
              <a:rPr lang="tr-TR" b="1" dirty="0"/>
              <a:t>Gemi İnşaatı ve Gemi Makineleri Mühendisliği</a:t>
            </a:r>
          </a:p>
          <a:p>
            <a:pPr fontAlgn="b"/>
            <a:r>
              <a:rPr lang="tr-TR" b="1" dirty="0"/>
              <a:t>Gemi Makineleri İşletme Mühendisliği</a:t>
            </a:r>
          </a:p>
          <a:p>
            <a:pPr fontAlgn="b"/>
            <a:r>
              <a:rPr lang="tr-TR" b="1" dirty="0"/>
              <a:t>Gemi ve Deniz Teknolojisi Mühendisliği</a:t>
            </a:r>
          </a:p>
          <a:p>
            <a:pPr fontAlgn="b"/>
            <a:r>
              <a:rPr lang="tr-TR" b="1" dirty="0"/>
              <a:t>Makine Mühendisliği</a:t>
            </a:r>
          </a:p>
          <a:p>
            <a:pPr fontAlgn="b"/>
            <a:r>
              <a:rPr lang="tr-TR" b="1" dirty="0"/>
              <a:t>Otomotiv Mühendisliği</a:t>
            </a:r>
          </a:p>
          <a:p>
            <a:pPr fontAlgn="b"/>
            <a:r>
              <a:rPr lang="tr-TR" b="1" dirty="0"/>
              <a:t>Uçak Gövde-Motor Bakım</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594" y="1006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678717" y="803455"/>
            <a:ext cx="4465283"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grpSp>
        <p:nvGrpSpPr>
          <p:cNvPr id="18" name="Group 48">
            <a:extLst>
              <a:ext uri="{FF2B5EF4-FFF2-40B4-BE49-F238E27FC236}">
                <a16:creationId xmlns:a16="http://schemas.microsoft.com/office/drawing/2014/main" id="{D7C27CD2-3407-4569-9B46-A08BFD35059A}"/>
              </a:ext>
            </a:extLst>
          </p:cNvPr>
          <p:cNvGrpSpPr/>
          <p:nvPr/>
        </p:nvGrpSpPr>
        <p:grpSpPr>
          <a:xfrm>
            <a:off x="4715435" y="2933351"/>
            <a:ext cx="2159435" cy="1407655"/>
            <a:chOff x="1929749" y="747482"/>
            <a:chExt cx="2535260" cy="740309"/>
          </a:xfrm>
        </p:grpSpPr>
        <p:sp>
          <p:nvSpPr>
            <p:cNvPr id="19"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0" name="Group 43">
              <a:extLst>
                <a:ext uri="{FF2B5EF4-FFF2-40B4-BE49-F238E27FC236}">
                  <a16:creationId xmlns:a16="http://schemas.microsoft.com/office/drawing/2014/main" id="{F39827A9-E8CD-4297-B688-53F1E3283E44}"/>
                </a:ext>
              </a:extLst>
            </p:cNvPr>
            <p:cNvGrpSpPr/>
            <p:nvPr/>
          </p:nvGrpSpPr>
          <p:grpSpPr>
            <a:xfrm>
              <a:off x="1975945" y="757541"/>
              <a:ext cx="2489064" cy="730250"/>
              <a:chOff x="1975945" y="757541"/>
              <a:chExt cx="2489064" cy="730250"/>
            </a:xfrm>
          </p:grpSpPr>
          <p:sp>
            <p:nvSpPr>
              <p:cNvPr id="21"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2" name="TextBox 13">
                <a:extLst>
                  <a:ext uri="{FF2B5EF4-FFF2-40B4-BE49-F238E27FC236}">
                    <a16:creationId xmlns:a16="http://schemas.microsoft.com/office/drawing/2014/main" id="{099EE624-9C48-4E08-9430-47FB123CF06D}"/>
                  </a:ext>
                </a:extLst>
              </p:cNvPr>
              <p:cNvSpPr txBox="1"/>
              <p:nvPr/>
            </p:nvSpPr>
            <p:spPr>
              <a:xfrm>
                <a:off x="1975945" y="812011"/>
                <a:ext cx="2363764" cy="631273"/>
              </a:xfrm>
              <a:prstGeom prst="rect">
                <a:avLst/>
              </a:prstGeom>
              <a:noFill/>
            </p:spPr>
            <p:txBody>
              <a:bodyPr wrap="square" rtlCol="0">
                <a:spAutoFit/>
              </a:bodyPr>
              <a:lstStyle/>
              <a:p>
                <a:pPr algn="ctr" defTabSz="914400" eaLnBrk="1" fontAlgn="auto" hangingPunct="1">
                  <a:spcBef>
                    <a:spcPts val="0"/>
                  </a:spcBef>
                  <a:spcAft>
                    <a:spcPts val="0"/>
                  </a:spcAft>
                  <a:defRPr/>
                </a:pPr>
                <a:r>
                  <a:rPr lang="tr-TR" sz="1200" b="1" dirty="0" smtClean="0">
                    <a:latin typeface="+mn-lt"/>
                  </a:rPr>
                  <a:t> </a:t>
                </a:r>
                <a:r>
                  <a:rPr lang="tr-TR" altLang="tr-TR" sz="1200" b="1" dirty="0"/>
                  <a:t>Motorlu Araçlar Teknolojisi </a:t>
                </a:r>
                <a:r>
                  <a:rPr lang="tr-TR" altLang="tr-TR" sz="1200" b="1" dirty="0" smtClean="0"/>
                  <a:t>Alanı </a:t>
                </a:r>
                <a:r>
                  <a:rPr lang="tr-TR" sz="1200" b="1" dirty="0" smtClean="0">
                    <a:latin typeface="+mn-lt"/>
                  </a:rPr>
                  <a:t>ön </a:t>
                </a:r>
                <a:r>
                  <a:rPr lang="tr-TR" sz="1200" b="1" dirty="0">
                    <a:latin typeface="+mn-lt"/>
                  </a:rPr>
                  <a:t>lisans programını tamamlayanlar dikey geçiş sınavı (DGS) ile </a:t>
                </a:r>
                <a:r>
                  <a:rPr lang="tr-TR" sz="1200" b="1" dirty="0" smtClean="0">
                    <a:latin typeface="+mn-lt"/>
                  </a:rPr>
                  <a:t>tablodaki </a:t>
                </a:r>
                <a:r>
                  <a:rPr lang="tr-TR" sz="1200" b="1" dirty="0">
                    <a:latin typeface="+mn-lt"/>
                  </a:rPr>
                  <a:t>lisans programlarına geçiş </a:t>
                </a:r>
                <a:r>
                  <a:rPr lang="tr-TR" sz="1200" b="1" dirty="0" smtClean="0">
                    <a:latin typeface="+mn-lt"/>
                  </a:rPr>
                  <a:t>yapabilirler.</a:t>
                </a:r>
                <a:endParaRPr kumimoji="0" lang="id-ID" sz="1200" b="1" i="0" u="none" strike="noStrike" kern="0" cap="none" spc="0" normalizeH="0" baseline="0" noProof="0" dirty="0">
                  <a:ln>
                    <a:noFill/>
                  </a:ln>
                  <a:effectLst/>
                  <a:uLnTx/>
                  <a:uFillTx/>
                  <a:latin typeface="+mn-lt"/>
                </a:endParaRPr>
              </a:p>
            </p:txBody>
          </p:sp>
        </p:grpSp>
      </p:gr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64" y="659617"/>
            <a:ext cx="2132340" cy="2164165"/>
          </a:xfrm>
          <a:prstGeom prst="rect">
            <a:avLst/>
          </a:prstGeom>
        </p:spPr>
      </p:pic>
    </p:spTree>
    <p:custDataLst>
      <p:tags r:id="rId1"/>
    </p:custDataLst>
    <p:extLst>
      <p:ext uri="{BB962C8B-B14F-4D97-AF65-F5344CB8AC3E}">
        <p14:creationId xmlns:p14="http://schemas.microsoft.com/office/powerpoint/2010/main" val="334365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anim calcmode="lin" valueType="num">
                                      <p:cBhvr>
                                        <p:cTn id="13" dur="750" fill="hold"/>
                                        <p:tgtEl>
                                          <p:spTgt spid="18"/>
                                        </p:tgtEl>
                                        <p:attrNameLst>
                                          <p:attrName>ppt_x</p:attrName>
                                        </p:attrNameLst>
                                      </p:cBhvr>
                                      <p:tavLst>
                                        <p:tav tm="0">
                                          <p:val>
                                            <p:strVal val="#ppt_x"/>
                                          </p:val>
                                        </p:tav>
                                        <p:tav tm="100000">
                                          <p:val>
                                            <p:strVal val="#ppt_x"/>
                                          </p:val>
                                        </p:tav>
                                      </p:tavLst>
                                    </p:anim>
                                    <p:anim calcmode="lin" valueType="num">
                                      <p:cBhvr>
                                        <p:cTn id="1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sz="6000" b="1" dirty="0" smtClean="0">
                <a:solidFill>
                  <a:sysClr val="window" lastClr="FFFFFF"/>
                </a:solidFill>
                <a:latin typeface="calibri"/>
              </a:rPr>
              <a:t>Bilişim Teknolojileri Alanı</a:t>
            </a:r>
            <a:endParaRPr kumimoji="0" lang="id-ID" sz="6000" b="0" i="0" u="none" strike="noStrike" kern="1200" cap="none" spc="0" normalizeH="0" baseline="0" noProof="0" dirty="0">
              <a:ln>
                <a:noFill/>
              </a:ln>
              <a:solidFill>
                <a:sysClr val="window" lastClr="FFFFFF"/>
              </a:solidFill>
              <a:effectLst/>
              <a:uLnTx/>
              <a:uFillTx/>
              <a:latin typeface="calibri"/>
            </a:endParaRP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675199" y="3179837"/>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2" name="Dikdörtgen 1"/>
          <p:cNvSpPr/>
          <p:nvPr/>
        </p:nvSpPr>
        <p:spPr>
          <a:xfrm>
            <a:off x="133656" y="1054415"/>
            <a:ext cx="4572000" cy="3893374"/>
          </a:xfrm>
          <a:prstGeom prst="rect">
            <a:avLst/>
          </a:prstGeom>
        </p:spPr>
        <p:txBody>
          <a:bodyPr>
            <a:spAutoFit/>
          </a:bodyPr>
          <a:lstStyle/>
          <a:p>
            <a:pPr fontAlgn="b"/>
            <a:r>
              <a:rPr lang="tr-TR" b="1" dirty="0"/>
              <a:t>Bilgisayar Mühendisliği</a:t>
            </a:r>
          </a:p>
          <a:p>
            <a:pPr fontAlgn="b"/>
            <a:r>
              <a:rPr lang="tr-TR" b="1" dirty="0"/>
              <a:t>Bilgisayar Bilimleri</a:t>
            </a:r>
          </a:p>
          <a:p>
            <a:pPr fontAlgn="b"/>
            <a:r>
              <a:rPr lang="tr-TR" b="1" dirty="0"/>
              <a:t>Bilgisayar ve Öğretim Teknolojileri Öğretmenliği</a:t>
            </a:r>
          </a:p>
          <a:p>
            <a:pPr fontAlgn="b"/>
            <a:r>
              <a:rPr lang="tr-TR" b="1" dirty="0"/>
              <a:t>Bilgisayar ve Yazılım Mühendisliği</a:t>
            </a:r>
          </a:p>
          <a:p>
            <a:pPr fontAlgn="b"/>
            <a:r>
              <a:rPr lang="tr-TR" b="1" dirty="0"/>
              <a:t>Bilgisayar-Enformatik</a:t>
            </a:r>
          </a:p>
          <a:p>
            <a:pPr fontAlgn="b"/>
            <a:r>
              <a:rPr lang="tr-TR" b="1" dirty="0"/>
              <a:t>Bilişim Sistemleri Mühendisliği</a:t>
            </a:r>
          </a:p>
          <a:p>
            <a:pPr fontAlgn="b"/>
            <a:r>
              <a:rPr lang="tr-TR" b="1" dirty="0"/>
              <a:t>İstatistik</a:t>
            </a:r>
          </a:p>
          <a:p>
            <a:pPr fontAlgn="b"/>
            <a:r>
              <a:rPr lang="tr-TR" b="1" dirty="0"/>
              <a:t>İstatistik ve Bilgisayar Bilimleri</a:t>
            </a:r>
          </a:p>
          <a:p>
            <a:pPr fontAlgn="b"/>
            <a:r>
              <a:rPr lang="tr-TR" b="1" dirty="0"/>
              <a:t>Kontrol ve Otomasyon Mühendisliği</a:t>
            </a:r>
          </a:p>
          <a:p>
            <a:pPr fontAlgn="b"/>
            <a:r>
              <a:rPr lang="tr-TR" b="1" dirty="0"/>
              <a:t>Fizik</a:t>
            </a:r>
          </a:p>
          <a:p>
            <a:pPr fontAlgn="b"/>
            <a:r>
              <a:rPr lang="tr-TR" b="1" dirty="0"/>
              <a:t>Bilgisayar Teknolojisi ve Bilişim Sistemleri</a:t>
            </a:r>
          </a:p>
          <a:p>
            <a:pPr fontAlgn="b"/>
            <a:r>
              <a:rPr lang="tr-TR" b="1" dirty="0"/>
              <a:t>Bilişim Sistemleri Teknolojileri</a:t>
            </a:r>
          </a:p>
          <a:p>
            <a:pPr fontAlgn="b"/>
            <a:r>
              <a:rPr lang="tr-TR" b="1" dirty="0"/>
              <a:t>Endüstri Mühendisliği</a:t>
            </a:r>
          </a:p>
          <a:p>
            <a:pPr fontAlgn="b"/>
            <a:r>
              <a:rPr lang="tr-TR" b="1" dirty="0"/>
              <a:t>Meteoroloji Mühendisliği</a:t>
            </a:r>
          </a:p>
          <a:p>
            <a:pPr fontAlgn="b"/>
            <a:r>
              <a:rPr lang="tr-TR" b="1" dirty="0"/>
              <a:t>Uzay Mühendisliği</a:t>
            </a:r>
          </a:p>
          <a:p>
            <a:pPr fontAlgn="b"/>
            <a:r>
              <a:rPr lang="tr-TR" b="1" dirty="0"/>
              <a:t>Yazılım Mühendisliği</a:t>
            </a:r>
          </a:p>
          <a:p>
            <a:pPr fontAlgn="b"/>
            <a:r>
              <a:rPr lang="tr-TR" b="1" dirty="0"/>
              <a:t>Fizik Mühendisliği</a:t>
            </a:r>
          </a:p>
          <a:p>
            <a:pPr fontAlgn="b"/>
            <a:r>
              <a:rPr lang="tr-TR" b="1" dirty="0"/>
              <a:t>Matematik ve Bilgisayar Bilimleri</a:t>
            </a:r>
          </a:p>
          <a:p>
            <a:pPr fontAlgn="b"/>
            <a:r>
              <a:rPr lang="tr-TR" b="1" dirty="0"/>
              <a:t>Matematik-Bilgisayar</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169" y="1010126"/>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572000" y="699926"/>
            <a:ext cx="4556619"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grpSp>
        <p:nvGrpSpPr>
          <p:cNvPr id="18" name="Group 48">
            <a:extLst>
              <a:ext uri="{FF2B5EF4-FFF2-40B4-BE49-F238E27FC236}">
                <a16:creationId xmlns:a16="http://schemas.microsoft.com/office/drawing/2014/main" id="{D7C27CD2-3407-4569-9B46-A08BFD35059A}"/>
              </a:ext>
            </a:extLst>
          </p:cNvPr>
          <p:cNvGrpSpPr/>
          <p:nvPr/>
        </p:nvGrpSpPr>
        <p:grpSpPr>
          <a:xfrm>
            <a:off x="4631336" y="3060126"/>
            <a:ext cx="2159435" cy="1407655"/>
            <a:chOff x="1929749" y="747482"/>
            <a:chExt cx="2535260" cy="740309"/>
          </a:xfrm>
        </p:grpSpPr>
        <p:sp>
          <p:nvSpPr>
            <p:cNvPr id="19"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0" name="Group 43">
              <a:extLst>
                <a:ext uri="{FF2B5EF4-FFF2-40B4-BE49-F238E27FC236}">
                  <a16:creationId xmlns:a16="http://schemas.microsoft.com/office/drawing/2014/main" id="{F39827A9-E8CD-4297-B688-53F1E3283E44}"/>
                </a:ext>
              </a:extLst>
            </p:cNvPr>
            <p:cNvGrpSpPr/>
            <p:nvPr/>
          </p:nvGrpSpPr>
          <p:grpSpPr>
            <a:xfrm>
              <a:off x="1975945" y="757541"/>
              <a:ext cx="2489064" cy="730250"/>
              <a:chOff x="1975945" y="757541"/>
              <a:chExt cx="2489064" cy="730250"/>
            </a:xfrm>
          </p:grpSpPr>
          <p:sp>
            <p:nvSpPr>
              <p:cNvPr id="21"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2" name="TextBox 13">
                <a:extLst>
                  <a:ext uri="{FF2B5EF4-FFF2-40B4-BE49-F238E27FC236}">
                    <a16:creationId xmlns:a16="http://schemas.microsoft.com/office/drawing/2014/main" id="{099EE624-9C48-4E08-9430-47FB123CF06D}"/>
                  </a:ext>
                </a:extLst>
              </p:cNvPr>
              <p:cNvSpPr txBox="1"/>
              <p:nvPr/>
            </p:nvSpPr>
            <p:spPr>
              <a:xfrm>
                <a:off x="1975945" y="812011"/>
                <a:ext cx="2363764" cy="631273"/>
              </a:xfrm>
              <a:prstGeom prst="rect">
                <a:avLst/>
              </a:prstGeom>
              <a:noFill/>
            </p:spPr>
            <p:txBody>
              <a:bodyPr wrap="square" rtlCol="0">
                <a:spAutoFit/>
              </a:bodyPr>
              <a:lstStyle/>
              <a:p>
                <a:pPr algn="ctr" defTabSz="914400" eaLnBrk="1" fontAlgn="auto" hangingPunct="1">
                  <a:spcBef>
                    <a:spcPts val="0"/>
                  </a:spcBef>
                  <a:spcAft>
                    <a:spcPts val="0"/>
                  </a:spcAft>
                  <a:defRPr/>
                </a:pPr>
                <a:r>
                  <a:rPr lang="tr-TR" sz="1200" b="1" dirty="0" smtClean="0">
                    <a:latin typeface="+mn-lt"/>
                  </a:rPr>
                  <a:t>      Bilişim Teknolojileri</a:t>
                </a:r>
                <a:r>
                  <a:rPr lang="tr-TR" altLang="tr-TR" sz="1200" b="1" dirty="0" smtClean="0">
                    <a:latin typeface="+mn-lt"/>
                  </a:rPr>
                  <a:t> </a:t>
                </a:r>
                <a:r>
                  <a:rPr lang="tr-TR" altLang="tr-TR" sz="1200" b="1" dirty="0">
                    <a:latin typeface="+mn-lt"/>
                  </a:rPr>
                  <a:t>Alanı</a:t>
                </a:r>
              </a:p>
              <a:p>
                <a:pPr algn="ctr" defTabSz="914400" eaLnBrk="1" fontAlgn="auto" hangingPunct="1">
                  <a:spcBef>
                    <a:spcPts val="0"/>
                  </a:spcBef>
                  <a:spcAft>
                    <a:spcPts val="0"/>
                  </a:spcAft>
                  <a:defRPr/>
                </a:pPr>
                <a:r>
                  <a:rPr lang="tr-TR" sz="1200" b="1" dirty="0" smtClean="0">
                    <a:latin typeface="+mn-lt"/>
                  </a:rPr>
                  <a:t>ön </a:t>
                </a:r>
                <a:r>
                  <a:rPr lang="tr-TR" sz="1200" b="1" dirty="0">
                    <a:latin typeface="+mn-lt"/>
                  </a:rPr>
                  <a:t>lisans programını tamamlayanlar dikey geçiş sınavı (DGS) ile </a:t>
                </a:r>
                <a:r>
                  <a:rPr lang="tr-TR" sz="1200" b="1" dirty="0" smtClean="0">
                    <a:latin typeface="+mn-lt"/>
                  </a:rPr>
                  <a:t>tablodaki </a:t>
                </a:r>
                <a:r>
                  <a:rPr lang="tr-TR" sz="1200" b="1" dirty="0">
                    <a:latin typeface="+mn-lt"/>
                  </a:rPr>
                  <a:t>lisans programlarına geçiş </a:t>
                </a:r>
                <a:r>
                  <a:rPr lang="tr-TR" sz="1200" b="1" dirty="0" smtClean="0">
                    <a:latin typeface="+mn-lt"/>
                  </a:rPr>
                  <a:t>yapabilirler.</a:t>
                </a:r>
                <a:endParaRPr kumimoji="0" lang="id-ID" sz="1200" b="1" i="0" u="none" strike="noStrike" kern="0" cap="none" spc="0" normalizeH="0" baseline="0" noProof="0" dirty="0">
                  <a:ln>
                    <a:noFill/>
                  </a:ln>
                  <a:effectLst/>
                  <a:uLnTx/>
                  <a:uFillTx/>
                  <a:latin typeface="+mn-lt"/>
                </a:endParaRPr>
              </a:p>
            </p:txBody>
          </p:sp>
        </p:grpSp>
      </p:grpSp>
    </p:spTree>
    <p:custDataLst>
      <p:tags r:id="rId1"/>
    </p:custDataLst>
    <p:extLst>
      <p:ext uri="{BB962C8B-B14F-4D97-AF65-F5344CB8AC3E}">
        <p14:creationId xmlns:p14="http://schemas.microsoft.com/office/powerpoint/2010/main" val="317769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anim calcmode="lin" valueType="num">
                                      <p:cBhvr>
                                        <p:cTn id="13" dur="750" fill="hold"/>
                                        <p:tgtEl>
                                          <p:spTgt spid="18"/>
                                        </p:tgtEl>
                                        <p:attrNameLst>
                                          <p:attrName>ppt_x</p:attrName>
                                        </p:attrNameLst>
                                      </p:cBhvr>
                                      <p:tavLst>
                                        <p:tav tm="0">
                                          <p:val>
                                            <p:strVal val="#ppt_x"/>
                                          </p:val>
                                        </p:tav>
                                        <p:tav tm="100000">
                                          <p:val>
                                            <p:strVal val="#ppt_x"/>
                                          </p:val>
                                        </p:tav>
                                      </p:tavLst>
                                    </p:anim>
                                    <p:anim calcmode="lin" valueType="num">
                                      <p:cBhvr>
                                        <p:cTn id="1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altLang="tr-TR" sz="4000" b="1" dirty="0"/>
              <a:t>Tesisat Teknolojisi ve İklimlendirme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96210" y="3232569"/>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smtClean="0">
                <a:solidFill>
                  <a:srgbClr val="0070C0"/>
                </a:solidFill>
                <a:effectLst>
                  <a:outerShdw blurRad="38100" dist="38100" dir="2700000" algn="tl">
                    <a:srgbClr val="000000">
                      <a:alpha val="43137"/>
                    </a:srgbClr>
                  </a:outerShdw>
                </a:effectLst>
                <a:latin typeface="ubuntu"/>
              </a:rPr>
              <a:t>BİST M.T.A.L</a:t>
            </a:r>
          </a:p>
        </p:txBody>
      </p:sp>
      <p:sp>
        <p:nvSpPr>
          <p:cNvPr id="37" name="Freeform 32">
            <a:extLst>
              <a:ext uri="{FF2B5EF4-FFF2-40B4-BE49-F238E27FC236}">
                <a16:creationId xmlns:a16="http://schemas.microsoft.com/office/drawing/2014/main" id="{74444165-31B0-4DE4-82A7-F22CFCD1183F}"/>
              </a:ext>
            </a:extLst>
          </p:cNvPr>
          <p:cNvSpPr>
            <a:spLocks/>
          </p:cNvSpPr>
          <p:nvPr/>
        </p:nvSpPr>
        <p:spPr bwMode="auto">
          <a:xfrm>
            <a:off x="3570784" y="3508025"/>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47600F09-3738-49FE-B6F2-24FFCA6AD975}"/>
              </a:ext>
            </a:extLst>
          </p:cNvPr>
          <p:cNvSpPr txBox="1"/>
          <p:nvPr/>
        </p:nvSpPr>
        <p:spPr>
          <a:xfrm>
            <a:off x="5847685" y="3318655"/>
            <a:ext cx="2857043" cy="73866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altLang="tr-TR" sz="1400" b="1" dirty="0" smtClean="0">
                <a:solidFill>
                  <a:srgbClr val="FF0000"/>
                </a:solidFill>
              </a:rPr>
              <a:t>-Yapı </a:t>
            </a:r>
            <a:r>
              <a:rPr lang="tr-TR" altLang="tr-TR" sz="1400" b="1" dirty="0">
                <a:solidFill>
                  <a:srgbClr val="FF0000"/>
                </a:solidFill>
              </a:rPr>
              <a:t>Tesisat </a:t>
            </a:r>
            <a:r>
              <a:rPr lang="tr-TR" altLang="tr-TR" sz="1400" b="1" dirty="0" smtClean="0">
                <a:solidFill>
                  <a:srgbClr val="FF0000"/>
                </a:solidFill>
              </a:rPr>
              <a:t>Sistemleri</a:t>
            </a:r>
            <a:r>
              <a:rPr lang="tr-TR" altLang="tr-TR" sz="1400" dirty="0" smtClean="0"/>
              <a:t> </a:t>
            </a:r>
            <a:endParaRPr lang="tr-TR" altLang="tr-TR" sz="1400" dirty="0"/>
          </a:p>
          <a:p>
            <a:pPr algn="just"/>
            <a:r>
              <a:rPr lang="tr-TR" altLang="tr-TR" sz="1400" b="1" dirty="0" smtClean="0">
                <a:solidFill>
                  <a:srgbClr val="FF0000"/>
                </a:solidFill>
              </a:rPr>
              <a:t>-Soğutma Sistemleri</a:t>
            </a:r>
            <a:endParaRPr lang="tr-TR" altLang="tr-TR" sz="1400" dirty="0"/>
          </a:p>
          <a:p>
            <a:pPr algn="just"/>
            <a:r>
              <a:rPr lang="tr-TR" altLang="tr-TR" sz="1400" b="1" dirty="0" smtClean="0">
                <a:solidFill>
                  <a:srgbClr val="FF0000"/>
                </a:solidFill>
              </a:rPr>
              <a:t>-İklimlendirme </a:t>
            </a:r>
            <a:r>
              <a:rPr lang="tr-TR" altLang="tr-TR" sz="1400" b="1" dirty="0">
                <a:solidFill>
                  <a:srgbClr val="FF0000"/>
                </a:solidFill>
              </a:rPr>
              <a:t>Sistemleri </a:t>
            </a:r>
            <a:endParaRPr lang="tr-TR" altLang="tr-TR" sz="1400" dirty="0"/>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3"/>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341082" y="4323243"/>
              <a:ext cx="2533280" cy="442890"/>
            </a:xfrm>
            <a:prstGeom prst="rect">
              <a:avLst/>
            </a:prstGeom>
            <a:noFill/>
          </p:spPr>
          <p:txBody>
            <a:bodyPr wrap="square" rtlCol="0">
              <a:spAutoFit/>
            </a:bodyPr>
            <a:lstStyle/>
            <a:p>
              <a:r>
                <a:rPr lang="tr-TR" altLang="tr-TR" sz="1600" b="1" dirty="0"/>
                <a:t>Tesisat Teknolojisi ve İklimlendirme Alanı</a:t>
              </a: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18097" y="2505157"/>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13703" y="1778726"/>
            <a:ext cx="2206810" cy="1648461"/>
          </a:xfrm>
          <a:prstGeom prst="rect">
            <a:avLst/>
          </a:prstGeom>
        </p:spPr>
      </p:pic>
    </p:spTree>
    <p:custDataLst>
      <p:tags r:id="rId1"/>
    </p:custDataLst>
    <p:extLst>
      <p:ext uri="{BB962C8B-B14F-4D97-AF65-F5344CB8AC3E}">
        <p14:creationId xmlns:p14="http://schemas.microsoft.com/office/powerpoint/2010/main" val="32255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p:tgtEl>
                                          <p:spTgt spid="38"/>
                                        </p:tgtEl>
                                        <p:attrNameLst>
                                          <p:attrName>ppt_x</p:attrName>
                                        </p:attrNameLst>
                                      </p:cBhvr>
                                      <p:tavLst>
                                        <p:tav tm="0">
                                          <p:val>
                                            <p:strVal val="#ppt_x-#ppt_w*1.125000"/>
                                          </p:val>
                                        </p:tav>
                                        <p:tav tm="100000">
                                          <p:val>
                                            <p:strVal val="#ppt_x"/>
                                          </p:val>
                                        </p:tav>
                                      </p:tavLst>
                                    </p:anim>
                                    <p:animEffect transition="in" filter="wipe(right)">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47"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anim calcmode="lin" valueType="num">
                                      <p:cBhvr>
                                        <p:cTn id="29" dur="750" fill="hold"/>
                                        <p:tgtEl>
                                          <p:spTgt spid="25"/>
                                        </p:tgtEl>
                                        <p:attrNameLst>
                                          <p:attrName>ppt_x</p:attrName>
                                        </p:attrNameLst>
                                      </p:cBhvr>
                                      <p:tavLst>
                                        <p:tav tm="0">
                                          <p:val>
                                            <p:strVal val="#ppt_x"/>
                                          </p:val>
                                        </p:tav>
                                        <p:tav tm="100000">
                                          <p:val>
                                            <p:strVal val="#ppt_x"/>
                                          </p:val>
                                        </p:tav>
                                      </p:tavLst>
                                    </p:anim>
                                    <p:anim calcmode="lin" valueType="num">
                                      <p:cBhvr>
                                        <p:cTn id="30" dur="75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750"/>
                                        <p:tgtEl>
                                          <p:spTgt spid="51"/>
                                        </p:tgtEl>
                                      </p:cBhvr>
                                    </p:animEffect>
                                    <p:anim calcmode="lin" valueType="num">
                                      <p:cBhvr>
                                        <p:cTn id="39" dur="750" fill="hold"/>
                                        <p:tgtEl>
                                          <p:spTgt spid="51"/>
                                        </p:tgtEl>
                                        <p:attrNameLst>
                                          <p:attrName>ppt_x</p:attrName>
                                        </p:attrNameLst>
                                      </p:cBhvr>
                                      <p:tavLst>
                                        <p:tav tm="0">
                                          <p:val>
                                            <p:strVal val="#ppt_x"/>
                                          </p:val>
                                        </p:tav>
                                        <p:tav tm="100000">
                                          <p:val>
                                            <p:strVal val="#ppt_x"/>
                                          </p:val>
                                        </p:tav>
                                      </p:tavLst>
                                    </p:anim>
                                    <p:anim calcmode="lin" valueType="num">
                                      <p:cBhvr>
                                        <p:cTn id="40"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7" grpId="0" animBg="1"/>
      <p:bldP spid="38" grpId="0" animBg="1"/>
      <p:bldP spid="4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altLang="tr-TR" sz="4000" b="1" dirty="0"/>
              <a:t>Tesisat Teknolojisi ve İklimlendirme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3123932"/>
          </a:xfrm>
          <a:prstGeom prst="rect">
            <a:avLst/>
          </a:prstGeom>
        </p:spPr>
        <p:txBody>
          <a:bodyPr wrap="square">
            <a:spAutoFit/>
          </a:bodyPr>
          <a:lstStyle/>
          <a:p>
            <a:r>
              <a:rPr lang="tr-TR" altLang="tr-TR" sz="1200" b="1" dirty="0" smtClean="0"/>
              <a:t>Tesisat </a:t>
            </a:r>
            <a:r>
              <a:rPr lang="tr-TR" altLang="tr-TR" sz="1200" b="1" dirty="0"/>
              <a:t>Teknolojisi ve İklimlendirme Alanı</a:t>
            </a:r>
          </a:p>
          <a:p>
            <a:pPr algn="just"/>
            <a:r>
              <a:rPr lang="tr-TR" altLang="tr-TR" sz="1200" dirty="0"/>
              <a:t>Tesisat Teknolojisi ve İklimlendirme alanı sıhhi tesisat, ısıtma ve doğal gaz bina içi tesisatı, ev ve ticari tip soğutucular, soğuk oda ve depolar, frigorifik araç ve araç klimaları, ev tipi klima cihazları ile iklimlendirme sistemlerinin montajı, devreye alınması, arıza ve bakım işleri ile ilgili yeterliklerini kazandırmaya yönelik eğitim ve öğretim verilen alandır. </a:t>
            </a:r>
            <a:r>
              <a:rPr lang="tr-TR" dirty="0"/>
              <a:t>Tesisat teknolojisi ve iklimlendirme alanı; insan hayatı için yaşamsal önem taşıyan suyun şartlandırılmasını ve tüketimini, gıda ve ilaç vb. maddelerin soğukta muhafazasını ve yaşam için sağlıklı, konforlu ortam şartlarının oluşturulmasını amaç edinmiştir. </a:t>
            </a:r>
            <a:endParaRPr lang="tr-TR" dirty="0" smtClean="0"/>
          </a:p>
          <a:p>
            <a:pPr algn="just"/>
            <a:r>
              <a:rPr lang="tr-TR" altLang="tr-TR" sz="1200" dirty="0"/>
              <a:t> </a:t>
            </a:r>
          </a:p>
          <a:p>
            <a:pPr algn="just"/>
            <a:r>
              <a:rPr lang="tr-TR" altLang="tr-TR" sz="1200" dirty="0"/>
              <a:t>Bu Alanda Yer Alan Dal Programları </a:t>
            </a:r>
          </a:p>
          <a:p>
            <a:pPr algn="just"/>
            <a:r>
              <a:rPr lang="tr-TR" altLang="tr-TR" sz="1200" b="1" dirty="0">
                <a:solidFill>
                  <a:srgbClr val="FF0000"/>
                </a:solidFill>
              </a:rPr>
              <a:t>Yapı Tesisat Sistemleri</a:t>
            </a:r>
            <a:r>
              <a:rPr lang="tr-TR" altLang="tr-TR" sz="1200" dirty="0"/>
              <a:t>, </a:t>
            </a:r>
          </a:p>
          <a:p>
            <a:pPr algn="just"/>
            <a:r>
              <a:rPr lang="tr-TR" altLang="tr-TR" sz="1200" b="1" dirty="0">
                <a:solidFill>
                  <a:srgbClr val="FF0000"/>
                </a:solidFill>
              </a:rPr>
              <a:t>Soğutma Sistemleri</a:t>
            </a:r>
            <a:r>
              <a:rPr lang="tr-TR" altLang="tr-TR" sz="1200" dirty="0"/>
              <a:t>, </a:t>
            </a:r>
          </a:p>
          <a:p>
            <a:pPr algn="just"/>
            <a:r>
              <a:rPr lang="tr-TR" altLang="tr-TR" sz="1200" b="1" dirty="0">
                <a:solidFill>
                  <a:srgbClr val="FF0000"/>
                </a:solidFill>
              </a:rPr>
              <a:t>İklimlendirme Sistemleri </a:t>
            </a:r>
            <a:r>
              <a:rPr lang="tr-TR" altLang="tr-TR" sz="1200" dirty="0"/>
              <a:t>dallarında eğitim verilmektedir. </a:t>
            </a:r>
          </a:p>
        </p:txBody>
      </p:sp>
    </p:spTree>
    <p:custDataLst>
      <p:tags r:id="rId1"/>
    </p:custDataLst>
    <p:extLst>
      <p:ext uri="{BB962C8B-B14F-4D97-AF65-F5344CB8AC3E}">
        <p14:creationId xmlns:p14="http://schemas.microsoft.com/office/powerpoint/2010/main" val="124240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altLang="tr-TR" sz="4000" b="1" dirty="0"/>
              <a:t>Tesisat Teknolojisi ve İklimlendirme Alanı</a:t>
            </a:r>
          </a:p>
        </p:txBody>
      </p:sp>
      <p:sp>
        <p:nvSpPr>
          <p:cNvPr id="10" name="Right Arrow 90">
            <a:extLst>
              <a:ext uri="{FF2B5EF4-FFF2-40B4-BE49-F238E27FC236}">
                <a16:creationId xmlns:a16="http://schemas.microsoft.com/office/drawing/2014/main" id="{19046930-95D5-476B-B84C-0839312CDD0E}"/>
              </a:ext>
            </a:extLst>
          </p:cNvPr>
          <p:cNvSpPr/>
          <p:nvPr/>
        </p:nvSpPr>
        <p:spPr>
          <a:xfrm>
            <a:off x="3696753" y="303496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2721506" y="3704280"/>
            <a:ext cx="1950494" cy="1303369"/>
            <a:chOff x="4846279" y="592619"/>
            <a:chExt cx="2600657" cy="770637"/>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846279" y="633006"/>
              <a:ext cx="2451455" cy="730250"/>
              <a:chOff x="4846279" y="633006"/>
              <a:chExt cx="2451455" cy="730250"/>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846279" y="706475"/>
                <a:ext cx="2427187" cy="564130"/>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a:t>
                </a:r>
                <a:r>
                  <a:rPr lang="tr-TR" sz="1400" b="1" dirty="0" err="1" smtClean="0">
                    <a:solidFill>
                      <a:schemeClr val="bg1"/>
                    </a:solidFill>
                    <a:latin typeface="ubuntu"/>
                  </a:rPr>
                  <a:t>Önlisans</a:t>
                </a:r>
                <a:r>
                  <a:rPr lang="tr-TR" sz="1400" b="1" dirty="0" smtClean="0">
                    <a:solidFill>
                      <a:schemeClr val="bg1"/>
                    </a:solidFill>
                    <a:latin typeface="ubuntu"/>
                  </a:rPr>
                  <a:t>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0" y="2973442"/>
            <a:ext cx="3514163" cy="656692"/>
            <a:chOff x="2282985" y="4213225"/>
            <a:chExt cx="2648517"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TextBox 30">
              <a:extLst>
                <a:ext uri="{FF2B5EF4-FFF2-40B4-BE49-F238E27FC236}">
                  <a16:creationId xmlns:a16="http://schemas.microsoft.com/office/drawing/2014/main" id="{BBCD1B50-35A7-49F9-B0C6-D86BEDE7AB8F}"/>
                </a:ext>
              </a:extLst>
            </p:cNvPr>
            <p:cNvSpPr txBox="1"/>
            <p:nvPr/>
          </p:nvSpPr>
          <p:spPr>
            <a:xfrm>
              <a:off x="2373339" y="4366005"/>
              <a:ext cx="2494096" cy="398153"/>
            </a:xfrm>
            <a:prstGeom prst="rect">
              <a:avLst/>
            </a:prstGeom>
            <a:noFill/>
          </p:spPr>
          <p:txBody>
            <a:bodyPr wrap="square" rtlCol="0">
              <a:spAutoFit/>
            </a:bodyPr>
            <a:lstStyle/>
            <a:p>
              <a:r>
                <a:rPr lang="tr-TR" altLang="tr-TR" sz="1400" b="1" dirty="0"/>
                <a:t>Tesisat Teknolojisi ve İklimlendirme Alanı</a:t>
              </a: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218521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8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800" b="1" kern="0" dirty="0" smtClean="0">
                <a:effectLst>
                  <a:outerShdw blurRad="38100" dist="38100" dir="2700000" algn="tl">
                    <a:srgbClr val="000000">
                      <a:alpha val="43137"/>
                    </a:srgbClr>
                  </a:outerShdw>
                </a:effectLst>
                <a:latin typeface="calibri"/>
              </a:rPr>
              <a:t>BÖLÜMLER</a:t>
            </a:r>
            <a:endParaRPr kumimoji="0" lang="en-US" sz="68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479048" y="2872651"/>
            <a:ext cx="1536209" cy="2386989"/>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1577150594"/>
              </p:ext>
            </p:extLst>
          </p:nvPr>
        </p:nvGraphicFramePr>
        <p:xfrm>
          <a:off x="5736391" y="3479025"/>
          <a:ext cx="3156592" cy="587121"/>
        </p:xfrm>
        <a:graphic>
          <a:graphicData uri="http://schemas.openxmlformats.org/drawingml/2006/table">
            <a:tbl>
              <a:tblPr firstRow="1" firstCol="1" lastRow="1" lastCol="1" bandRow="1" bandCol="1">
                <a:tableStyleId>{5C22544A-7EE6-4342-B048-85BDC9FD1C3A}</a:tableStyleId>
              </a:tblPr>
              <a:tblGrid>
                <a:gridCol w="2412548">
                  <a:extLst>
                    <a:ext uri="{9D8B030D-6E8A-4147-A177-3AD203B41FA5}">
                      <a16:colId xmlns:a16="http://schemas.microsoft.com/office/drawing/2014/main" val="1466064635"/>
                    </a:ext>
                  </a:extLst>
                </a:gridCol>
                <a:gridCol w="744044">
                  <a:extLst>
                    <a:ext uri="{9D8B030D-6E8A-4147-A177-3AD203B41FA5}">
                      <a16:colId xmlns:a16="http://schemas.microsoft.com/office/drawing/2014/main" val="2859802840"/>
                    </a:ext>
                  </a:extLst>
                </a:gridCol>
              </a:tblGrid>
              <a:tr h="167005">
                <a:tc>
                  <a:txBody>
                    <a:bodyPr/>
                    <a:lstStyle/>
                    <a:p>
                      <a:pPr marL="13335">
                        <a:lnSpc>
                          <a:spcPct val="107000"/>
                        </a:lnSpc>
                        <a:spcBef>
                          <a:spcPts val="125"/>
                        </a:spcBef>
                        <a:spcAft>
                          <a:spcPts val="0"/>
                        </a:spcAft>
                      </a:pPr>
                      <a:r>
                        <a:rPr lang="en-US" sz="1200">
                          <a:solidFill>
                            <a:schemeClr val="tx1"/>
                          </a:solidFill>
                          <a:effectLst/>
                        </a:rPr>
                        <a:t>Doğalgaz</a:t>
                      </a:r>
                      <a:r>
                        <a:rPr lang="en-US" sz="1200" spc="5">
                          <a:solidFill>
                            <a:schemeClr val="tx1"/>
                          </a:solidFill>
                          <a:effectLst/>
                        </a:rPr>
                        <a:t> </a:t>
                      </a:r>
                      <a:r>
                        <a:rPr lang="en-US" sz="1200">
                          <a:solidFill>
                            <a:schemeClr val="tx1"/>
                          </a:solidFill>
                          <a:effectLst/>
                        </a:rPr>
                        <a:t>ve Tesisatı Teknolojisi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804981877"/>
                  </a:ext>
                </a:extLst>
              </a:tr>
              <a:tr h="167005">
                <a:tc>
                  <a:txBody>
                    <a:bodyPr/>
                    <a:lstStyle/>
                    <a:p>
                      <a:pPr marL="13335">
                        <a:lnSpc>
                          <a:spcPct val="107000"/>
                        </a:lnSpc>
                        <a:spcBef>
                          <a:spcPts val="125"/>
                        </a:spcBef>
                        <a:spcAft>
                          <a:spcPts val="0"/>
                        </a:spcAft>
                      </a:pPr>
                      <a:r>
                        <a:rPr lang="en-US" sz="1200">
                          <a:solidFill>
                            <a:schemeClr val="tx1"/>
                          </a:solidFill>
                          <a:effectLst/>
                        </a:rPr>
                        <a:t>İklimlendirme</a:t>
                      </a:r>
                      <a:r>
                        <a:rPr lang="en-US" sz="1200" spc="5">
                          <a:solidFill>
                            <a:schemeClr val="tx1"/>
                          </a:solidFill>
                          <a:effectLst/>
                        </a:rPr>
                        <a:t> </a:t>
                      </a:r>
                      <a:r>
                        <a:rPr lang="en-US" sz="1200">
                          <a:solidFill>
                            <a:schemeClr val="tx1"/>
                          </a:solidFill>
                          <a:effectLst/>
                        </a:rPr>
                        <a:t>ve Soğutma Teknolojisi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507012925"/>
                  </a:ext>
                </a:extLst>
              </a:tr>
              <a:tr h="167005">
                <a:tc>
                  <a:txBody>
                    <a:bodyPr/>
                    <a:lstStyle/>
                    <a:p>
                      <a:pPr marL="13335">
                        <a:lnSpc>
                          <a:spcPct val="107000"/>
                        </a:lnSpc>
                        <a:spcBef>
                          <a:spcPts val="125"/>
                        </a:spcBef>
                        <a:spcAft>
                          <a:spcPts val="0"/>
                        </a:spcAft>
                      </a:pPr>
                      <a:r>
                        <a:rPr lang="en-US" sz="1200">
                          <a:solidFill>
                            <a:schemeClr val="tx1"/>
                          </a:solidFill>
                          <a:effectLst/>
                        </a:rPr>
                        <a:t>Yapı Tesisat Teknolojisi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dirty="0">
                          <a:solidFill>
                            <a:schemeClr val="tx1"/>
                          </a:solidFill>
                          <a:effectLst/>
                        </a:rPr>
                        <a:t>TYT</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077378429"/>
                  </a:ext>
                </a:extLst>
              </a:tr>
            </a:tbl>
          </a:graphicData>
        </a:graphic>
      </p:graphicFrame>
    </p:spTree>
    <p:custDataLst>
      <p:tags r:id="rId1"/>
    </p:custDataLst>
    <p:extLst>
      <p:ext uri="{BB962C8B-B14F-4D97-AF65-F5344CB8AC3E}">
        <p14:creationId xmlns:p14="http://schemas.microsoft.com/office/powerpoint/2010/main" val="364120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altLang="tr-TR" sz="4000" b="1" dirty="0"/>
              <a:t>Tesisat Teknolojisi ve İklimlendirme Alanı</a:t>
            </a: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698663" y="342631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2" name="Dikdörtgen 1"/>
          <p:cNvSpPr/>
          <p:nvPr/>
        </p:nvSpPr>
        <p:spPr>
          <a:xfrm>
            <a:off x="318843" y="3245135"/>
            <a:ext cx="4572000" cy="954107"/>
          </a:xfrm>
          <a:prstGeom prst="rect">
            <a:avLst/>
          </a:prstGeom>
        </p:spPr>
        <p:txBody>
          <a:bodyPr>
            <a:spAutoFit/>
          </a:bodyPr>
          <a:lstStyle/>
          <a:p>
            <a:pPr fontAlgn="b"/>
            <a:r>
              <a:rPr lang="tr-TR" sz="1400" b="1" dirty="0"/>
              <a:t>Enerji Sistemleri Mühendisliği</a:t>
            </a:r>
          </a:p>
          <a:p>
            <a:pPr fontAlgn="b"/>
            <a:r>
              <a:rPr lang="tr-TR" sz="1400" b="1" dirty="0"/>
              <a:t>Enerji Yönetimi</a:t>
            </a:r>
          </a:p>
          <a:p>
            <a:pPr fontAlgn="b"/>
            <a:r>
              <a:rPr lang="tr-TR" sz="1400" b="1" dirty="0"/>
              <a:t>Makine Mühendisliği</a:t>
            </a:r>
          </a:p>
          <a:p>
            <a:pPr fontAlgn="b"/>
            <a:r>
              <a:rPr lang="tr-TR" sz="1400" b="1" dirty="0"/>
              <a:t>Nükleer Enerji Mühendisliği</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594" y="1006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678717" y="803455"/>
            <a:ext cx="4465283"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grpSp>
        <p:nvGrpSpPr>
          <p:cNvPr id="18" name="Group 48">
            <a:extLst>
              <a:ext uri="{FF2B5EF4-FFF2-40B4-BE49-F238E27FC236}">
                <a16:creationId xmlns:a16="http://schemas.microsoft.com/office/drawing/2014/main" id="{D7C27CD2-3407-4569-9B46-A08BFD35059A}"/>
              </a:ext>
            </a:extLst>
          </p:cNvPr>
          <p:cNvGrpSpPr/>
          <p:nvPr/>
        </p:nvGrpSpPr>
        <p:grpSpPr>
          <a:xfrm>
            <a:off x="4715435" y="2933350"/>
            <a:ext cx="2276492" cy="1638649"/>
            <a:chOff x="1929749" y="747482"/>
            <a:chExt cx="2535260" cy="792921"/>
          </a:xfrm>
        </p:grpSpPr>
        <p:sp>
          <p:nvSpPr>
            <p:cNvPr id="19"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0" name="Group 43">
              <a:extLst>
                <a:ext uri="{FF2B5EF4-FFF2-40B4-BE49-F238E27FC236}">
                  <a16:creationId xmlns:a16="http://schemas.microsoft.com/office/drawing/2014/main" id="{F39827A9-E8CD-4297-B688-53F1E3283E44}"/>
                </a:ext>
              </a:extLst>
            </p:cNvPr>
            <p:cNvGrpSpPr/>
            <p:nvPr/>
          </p:nvGrpSpPr>
          <p:grpSpPr>
            <a:xfrm>
              <a:off x="1975945" y="757541"/>
              <a:ext cx="2489064" cy="782862"/>
              <a:chOff x="1975945" y="757541"/>
              <a:chExt cx="2489064" cy="782862"/>
            </a:xfrm>
          </p:grpSpPr>
          <p:sp>
            <p:nvSpPr>
              <p:cNvPr id="21"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2" name="TextBox 13">
                <a:extLst>
                  <a:ext uri="{FF2B5EF4-FFF2-40B4-BE49-F238E27FC236}">
                    <a16:creationId xmlns:a16="http://schemas.microsoft.com/office/drawing/2014/main" id="{099EE624-9C48-4E08-9430-47FB123CF06D}"/>
                  </a:ext>
                </a:extLst>
              </p:cNvPr>
              <p:cNvSpPr txBox="1"/>
              <p:nvPr/>
            </p:nvSpPr>
            <p:spPr>
              <a:xfrm>
                <a:off x="1975945" y="812011"/>
                <a:ext cx="2363764" cy="728392"/>
              </a:xfrm>
              <a:prstGeom prst="rect">
                <a:avLst/>
              </a:prstGeom>
              <a:noFill/>
            </p:spPr>
            <p:txBody>
              <a:bodyPr wrap="square" rtlCol="0">
                <a:spAutoFit/>
              </a:bodyPr>
              <a:lstStyle/>
              <a:p>
                <a:pPr algn="ctr" defTabSz="914400" eaLnBrk="1" fontAlgn="auto" hangingPunct="1">
                  <a:spcBef>
                    <a:spcPts val="0"/>
                  </a:spcBef>
                  <a:spcAft>
                    <a:spcPts val="0"/>
                  </a:spcAft>
                  <a:defRPr/>
                </a:pPr>
                <a:r>
                  <a:rPr lang="tr-TR" sz="1200" b="1" dirty="0" smtClean="0">
                    <a:latin typeface="+mn-lt"/>
                  </a:rPr>
                  <a:t> </a:t>
                </a:r>
                <a:r>
                  <a:rPr lang="tr-TR" altLang="tr-TR" sz="1200" b="1" dirty="0"/>
                  <a:t>Tesisat Teknolojisi ve İklimlendirme Alanı</a:t>
                </a:r>
              </a:p>
              <a:p>
                <a:pPr algn="ctr" defTabSz="914400" eaLnBrk="1" fontAlgn="auto" hangingPunct="1">
                  <a:spcBef>
                    <a:spcPts val="0"/>
                  </a:spcBef>
                  <a:spcAft>
                    <a:spcPts val="0"/>
                  </a:spcAft>
                  <a:defRPr/>
                </a:pPr>
                <a:r>
                  <a:rPr lang="tr-TR" sz="1200" b="1" dirty="0" smtClean="0">
                    <a:latin typeface="+mn-lt"/>
                  </a:rPr>
                  <a:t>ön </a:t>
                </a:r>
                <a:r>
                  <a:rPr lang="tr-TR" sz="1200" b="1" dirty="0">
                    <a:latin typeface="+mn-lt"/>
                  </a:rPr>
                  <a:t>lisans programını tamamlayanlar dikey geçiş sınavı (DGS) ile </a:t>
                </a:r>
                <a:r>
                  <a:rPr lang="tr-TR" sz="1200" b="1" dirty="0" smtClean="0">
                    <a:latin typeface="+mn-lt"/>
                  </a:rPr>
                  <a:t>tablodaki </a:t>
                </a:r>
                <a:r>
                  <a:rPr lang="tr-TR" sz="1200" b="1" dirty="0">
                    <a:latin typeface="+mn-lt"/>
                  </a:rPr>
                  <a:t>lisans programlarına geçiş </a:t>
                </a:r>
                <a:r>
                  <a:rPr lang="tr-TR" sz="1200" b="1" dirty="0" smtClean="0">
                    <a:latin typeface="+mn-lt"/>
                  </a:rPr>
                  <a:t>yapabilirler.</a:t>
                </a:r>
                <a:endParaRPr kumimoji="0" lang="id-ID" sz="1200" b="1" i="0" u="none" strike="noStrike" kern="0" cap="none" spc="0" normalizeH="0" baseline="0" noProof="0" dirty="0">
                  <a:ln>
                    <a:noFill/>
                  </a:ln>
                  <a:effectLst/>
                  <a:uLnTx/>
                  <a:uFillTx/>
                  <a:latin typeface="+mn-lt"/>
                </a:endParaRPr>
              </a:p>
            </p:txBody>
          </p:sp>
        </p:grpSp>
      </p:gr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8408"/>
            <a:ext cx="2967554" cy="2216727"/>
          </a:xfrm>
          <a:prstGeom prst="rect">
            <a:avLst/>
          </a:prstGeom>
        </p:spPr>
      </p:pic>
    </p:spTree>
    <p:custDataLst>
      <p:tags r:id="rId1"/>
    </p:custDataLst>
    <p:extLst>
      <p:ext uri="{BB962C8B-B14F-4D97-AF65-F5344CB8AC3E}">
        <p14:creationId xmlns:p14="http://schemas.microsoft.com/office/powerpoint/2010/main" val="258309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anim calcmode="lin" valueType="num">
                                      <p:cBhvr>
                                        <p:cTn id="13" dur="750" fill="hold"/>
                                        <p:tgtEl>
                                          <p:spTgt spid="18"/>
                                        </p:tgtEl>
                                        <p:attrNameLst>
                                          <p:attrName>ppt_x</p:attrName>
                                        </p:attrNameLst>
                                      </p:cBhvr>
                                      <p:tavLst>
                                        <p:tav tm="0">
                                          <p:val>
                                            <p:strVal val="#ppt_x"/>
                                          </p:val>
                                        </p:tav>
                                        <p:tav tm="100000">
                                          <p:val>
                                            <p:strVal val="#ppt_x"/>
                                          </p:val>
                                        </p:tav>
                                      </p:tavLst>
                                    </p:anim>
                                    <p:anim calcmode="lin" valueType="num">
                                      <p:cBhvr>
                                        <p:cTn id="1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altLang="tr-TR" sz="4800" b="1" dirty="0"/>
              <a:t>Mobilya ve İç Mekan Tasarımı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96210" y="3232569"/>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smtClean="0">
                <a:solidFill>
                  <a:srgbClr val="0070C0"/>
                </a:solidFill>
                <a:effectLst>
                  <a:outerShdw blurRad="38100" dist="38100" dir="2700000" algn="tl">
                    <a:srgbClr val="000000">
                      <a:alpha val="43137"/>
                    </a:srgbClr>
                  </a:outerShdw>
                </a:effectLst>
                <a:latin typeface="ubuntu"/>
              </a:rPr>
              <a:t>Bandırma M.T.A.L</a:t>
            </a:r>
          </a:p>
        </p:txBody>
      </p:sp>
      <p:sp>
        <p:nvSpPr>
          <p:cNvPr id="37" name="Freeform 32">
            <a:extLst>
              <a:ext uri="{FF2B5EF4-FFF2-40B4-BE49-F238E27FC236}">
                <a16:creationId xmlns:a16="http://schemas.microsoft.com/office/drawing/2014/main" id="{74444165-31B0-4DE4-82A7-F22CFCD1183F}"/>
              </a:ext>
            </a:extLst>
          </p:cNvPr>
          <p:cNvSpPr>
            <a:spLocks/>
          </p:cNvSpPr>
          <p:nvPr/>
        </p:nvSpPr>
        <p:spPr bwMode="auto">
          <a:xfrm>
            <a:off x="3570784" y="3508025"/>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47600F09-3738-49FE-B6F2-24FFCA6AD975}"/>
              </a:ext>
            </a:extLst>
          </p:cNvPr>
          <p:cNvSpPr txBox="1"/>
          <p:nvPr/>
        </p:nvSpPr>
        <p:spPr>
          <a:xfrm>
            <a:off x="5847685" y="3318655"/>
            <a:ext cx="2857043"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altLang="tr-TR" sz="1400" b="1" dirty="0" smtClean="0">
                <a:solidFill>
                  <a:srgbClr val="FF0000"/>
                </a:solidFill>
              </a:rPr>
              <a:t>-</a:t>
            </a:r>
            <a:r>
              <a:rPr lang="tr-TR" altLang="tr-TR" sz="1400" b="1" dirty="0">
                <a:solidFill>
                  <a:srgbClr val="FF0000"/>
                </a:solidFill>
              </a:rPr>
              <a:t> İç Mekân ve Mobilya Teknolojisi</a:t>
            </a:r>
            <a:endParaRPr lang="tr-TR" altLang="tr-TR" sz="1400" dirty="0"/>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3"/>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341082" y="4323243"/>
              <a:ext cx="2533280" cy="483153"/>
            </a:xfrm>
            <a:prstGeom prst="rect">
              <a:avLst/>
            </a:prstGeom>
            <a:noFill/>
          </p:spPr>
          <p:txBody>
            <a:bodyPr wrap="square" rtlCol="0">
              <a:spAutoFit/>
            </a:bodyPr>
            <a:lstStyle/>
            <a:p>
              <a:r>
                <a:rPr lang="tr-TR" altLang="tr-TR" sz="1800" b="1" dirty="0"/>
                <a:t>Mobilya ve İç Mekan Tasarımı Alanı</a:t>
              </a: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18097" y="2505157"/>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7919" y="1231654"/>
            <a:ext cx="2467910" cy="2467910"/>
          </a:xfrm>
          <a:prstGeom prst="rect">
            <a:avLst/>
          </a:prstGeom>
        </p:spPr>
      </p:pic>
    </p:spTree>
    <p:custDataLst>
      <p:tags r:id="rId1"/>
    </p:custDataLst>
    <p:extLst>
      <p:ext uri="{BB962C8B-B14F-4D97-AF65-F5344CB8AC3E}">
        <p14:creationId xmlns:p14="http://schemas.microsoft.com/office/powerpoint/2010/main" val="221697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p:tgtEl>
                                          <p:spTgt spid="38"/>
                                        </p:tgtEl>
                                        <p:attrNameLst>
                                          <p:attrName>ppt_x</p:attrName>
                                        </p:attrNameLst>
                                      </p:cBhvr>
                                      <p:tavLst>
                                        <p:tav tm="0">
                                          <p:val>
                                            <p:strVal val="#ppt_x-#ppt_w*1.125000"/>
                                          </p:val>
                                        </p:tav>
                                        <p:tav tm="100000">
                                          <p:val>
                                            <p:strVal val="#ppt_x"/>
                                          </p:val>
                                        </p:tav>
                                      </p:tavLst>
                                    </p:anim>
                                    <p:animEffect transition="in" filter="wipe(right)">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47"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anim calcmode="lin" valueType="num">
                                      <p:cBhvr>
                                        <p:cTn id="29" dur="750" fill="hold"/>
                                        <p:tgtEl>
                                          <p:spTgt spid="25"/>
                                        </p:tgtEl>
                                        <p:attrNameLst>
                                          <p:attrName>ppt_x</p:attrName>
                                        </p:attrNameLst>
                                      </p:cBhvr>
                                      <p:tavLst>
                                        <p:tav tm="0">
                                          <p:val>
                                            <p:strVal val="#ppt_x"/>
                                          </p:val>
                                        </p:tav>
                                        <p:tav tm="100000">
                                          <p:val>
                                            <p:strVal val="#ppt_x"/>
                                          </p:val>
                                        </p:tav>
                                      </p:tavLst>
                                    </p:anim>
                                    <p:anim calcmode="lin" valueType="num">
                                      <p:cBhvr>
                                        <p:cTn id="30" dur="75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750"/>
                                        <p:tgtEl>
                                          <p:spTgt spid="51"/>
                                        </p:tgtEl>
                                      </p:cBhvr>
                                    </p:animEffect>
                                    <p:anim calcmode="lin" valueType="num">
                                      <p:cBhvr>
                                        <p:cTn id="39" dur="750" fill="hold"/>
                                        <p:tgtEl>
                                          <p:spTgt spid="51"/>
                                        </p:tgtEl>
                                        <p:attrNameLst>
                                          <p:attrName>ppt_x</p:attrName>
                                        </p:attrNameLst>
                                      </p:cBhvr>
                                      <p:tavLst>
                                        <p:tav tm="0">
                                          <p:val>
                                            <p:strVal val="#ppt_x"/>
                                          </p:val>
                                        </p:tav>
                                        <p:tav tm="100000">
                                          <p:val>
                                            <p:strVal val="#ppt_x"/>
                                          </p:val>
                                        </p:tav>
                                      </p:tavLst>
                                    </p:anim>
                                    <p:anim calcmode="lin" valueType="num">
                                      <p:cBhvr>
                                        <p:cTn id="40"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7" grpId="0" animBg="1"/>
      <p:bldP spid="38" grpId="0" animBg="1"/>
      <p:bldP spid="4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altLang="tr-TR" sz="4800" b="1" dirty="0"/>
              <a:t>Mobilya ve İç Mekan Tasarımı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3970318"/>
          </a:xfrm>
          <a:prstGeom prst="rect">
            <a:avLst/>
          </a:prstGeom>
        </p:spPr>
        <p:txBody>
          <a:bodyPr wrap="square">
            <a:spAutoFit/>
          </a:bodyPr>
          <a:lstStyle/>
          <a:p>
            <a:r>
              <a:rPr lang="tr-TR" altLang="tr-TR" sz="1200" b="1" dirty="0" smtClean="0"/>
              <a:t>Mobilya </a:t>
            </a:r>
            <a:r>
              <a:rPr lang="tr-TR" altLang="tr-TR" sz="1200" b="1" dirty="0"/>
              <a:t>ve İç Mekan </a:t>
            </a:r>
            <a:r>
              <a:rPr lang="tr-TR" altLang="tr-TR" sz="1200" b="1" dirty="0" smtClean="0"/>
              <a:t>Tasarımı Alanı</a:t>
            </a:r>
            <a:endParaRPr lang="tr-TR" altLang="tr-TR" sz="1200" b="1" dirty="0"/>
          </a:p>
          <a:p>
            <a:pPr algn="just"/>
            <a:r>
              <a:rPr lang="tr-TR" altLang="tr-TR" sz="1200" dirty="0"/>
              <a:t>Mobilya ve İç Mekân Tasarımı alanı; iç mekân yerleşimlerini planlama ve bilgisayarla çizme, iç mekân ve mobilya elemanlarının üretimini yapma, mobilya süslemelerinden oyma, tornalama ve kakma yapma, mobilya iskeleti ve döşemesi yapma, ahşap doğrama üretimi yapma yeterlikleri kazandırmaya yönelik eğitim ve öğretimin verildiği alandır. </a:t>
            </a:r>
            <a:r>
              <a:rPr lang="tr-TR" altLang="tr-TR" sz="1200" dirty="0" smtClean="0"/>
              <a:t>Ahşap </a:t>
            </a:r>
            <a:r>
              <a:rPr lang="tr-TR" altLang="tr-TR" sz="1200" dirty="0"/>
              <a:t>işlevsel değerleri ile mekânların (estetik değeriyle de yaşadığımız ve çalıştığımız mekânların) kullanışlı, sıcak, sevimli ve renkli bir ortam hâline gelmesini sağlar. Bu alan, sanatı ve tekniği birleştirerek ürünü ortaya çıkarır. Söz konusu ürünler ortaya çıkarılırken ahşap ve ahşap ürünlerinin yanı sıra boya, vernik, cam, plastik, çelik ve metal gibi gereçler de kullanılmaktadır. </a:t>
            </a:r>
            <a:r>
              <a:rPr lang="tr-TR" altLang="tr-TR" sz="1200" dirty="0" smtClean="0"/>
              <a:t>Türkiye’de </a:t>
            </a:r>
            <a:r>
              <a:rPr lang="tr-TR" altLang="tr-TR" sz="1200" dirty="0"/>
              <a:t>bu sektör hızla gelişmekte ve büyümektedir. Ülkemizde küçük ve orta ölçekli işletmeler giderek şirketleşmekte ve bu alanda ciddi miktarda elemana ihtiyaç duyulmaktadır.</a:t>
            </a:r>
          </a:p>
          <a:p>
            <a:pPr algn="just"/>
            <a:r>
              <a:rPr lang="tr-TR" altLang="tr-TR" sz="1200" dirty="0" smtClean="0"/>
              <a:t>Bu </a:t>
            </a:r>
            <a:r>
              <a:rPr lang="tr-TR" altLang="tr-TR" sz="1200" dirty="0"/>
              <a:t>Alanda Yer Alan Dal Programları </a:t>
            </a:r>
          </a:p>
          <a:p>
            <a:pPr algn="just"/>
            <a:r>
              <a:rPr lang="tr-TR" altLang="tr-TR" sz="1200" dirty="0"/>
              <a:t>Mobilya ve İç Mekân Ressamlığı, </a:t>
            </a:r>
          </a:p>
          <a:p>
            <a:pPr algn="just"/>
            <a:r>
              <a:rPr lang="tr-TR" altLang="tr-TR" sz="1200" b="1" dirty="0">
                <a:solidFill>
                  <a:srgbClr val="FF0000"/>
                </a:solidFill>
              </a:rPr>
              <a:t>İç Mekân ve Mobilya Teknolojisi</a:t>
            </a:r>
            <a:r>
              <a:rPr lang="tr-TR" altLang="tr-TR" sz="1200" dirty="0"/>
              <a:t>, </a:t>
            </a:r>
          </a:p>
          <a:p>
            <a:pPr algn="just"/>
            <a:r>
              <a:rPr lang="tr-TR" altLang="tr-TR" sz="1200" dirty="0"/>
              <a:t>Mobilya Süsleme Sanatları, </a:t>
            </a:r>
          </a:p>
          <a:p>
            <a:pPr algn="just"/>
            <a:r>
              <a:rPr lang="tr-TR" altLang="tr-TR" sz="1200" dirty="0"/>
              <a:t>Mobilya İskeleti ve Döşemesi, </a:t>
            </a:r>
          </a:p>
          <a:p>
            <a:pPr algn="just"/>
            <a:r>
              <a:rPr lang="tr-TR" altLang="tr-TR" sz="1200" dirty="0"/>
              <a:t>Ahşap Doğrama Teknolojisi dallarının eğitimi verilmektedir. </a:t>
            </a:r>
          </a:p>
        </p:txBody>
      </p:sp>
    </p:spTree>
    <p:custDataLst>
      <p:tags r:id="rId1"/>
    </p:custDataLst>
    <p:extLst>
      <p:ext uri="{BB962C8B-B14F-4D97-AF65-F5344CB8AC3E}">
        <p14:creationId xmlns:p14="http://schemas.microsoft.com/office/powerpoint/2010/main" val="333247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altLang="tr-TR" sz="4800" b="1" dirty="0"/>
              <a:t>Mobilya ve İç Mekan Tasarımı Alanı</a:t>
            </a:r>
          </a:p>
        </p:txBody>
      </p:sp>
      <p:sp>
        <p:nvSpPr>
          <p:cNvPr id="10" name="Right Arrow 90">
            <a:extLst>
              <a:ext uri="{FF2B5EF4-FFF2-40B4-BE49-F238E27FC236}">
                <a16:creationId xmlns:a16="http://schemas.microsoft.com/office/drawing/2014/main" id="{19046930-95D5-476B-B84C-0839312CDD0E}"/>
              </a:ext>
            </a:extLst>
          </p:cNvPr>
          <p:cNvSpPr/>
          <p:nvPr/>
        </p:nvSpPr>
        <p:spPr>
          <a:xfrm>
            <a:off x="3696753" y="303496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2721506" y="3704280"/>
            <a:ext cx="1950494" cy="1303369"/>
            <a:chOff x="4846279" y="592619"/>
            <a:chExt cx="2600657" cy="770637"/>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846279" y="633006"/>
              <a:ext cx="2451455" cy="730250"/>
              <a:chOff x="4846279" y="633006"/>
              <a:chExt cx="2451455" cy="730250"/>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846279" y="706475"/>
                <a:ext cx="2427187" cy="564130"/>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a:t>
                </a:r>
                <a:r>
                  <a:rPr lang="tr-TR" sz="1400" b="1" dirty="0" err="1" smtClean="0">
                    <a:solidFill>
                      <a:schemeClr val="bg1"/>
                    </a:solidFill>
                    <a:latin typeface="ubuntu"/>
                  </a:rPr>
                  <a:t>Önlisans</a:t>
                </a:r>
                <a:r>
                  <a:rPr lang="tr-TR" sz="1400" b="1" dirty="0" smtClean="0">
                    <a:solidFill>
                      <a:schemeClr val="bg1"/>
                    </a:solidFill>
                    <a:latin typeface="ubuntu"/>
                  </a:rPr>
                  <a:t>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0" y="2973442"/>
            <a:ext cx="3514163" cy="656692"/>
            <a:chOff x="2282985" y="4213225"/>
            <a:chExt cx="2648517"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TextBox 30">
              <a:extLst>
                <a:ext uri="{FF2B5EF4-FFF2-40B4-BE49-F238E27FC236}">
                  <a16:creationId xmlns:a16="http://schemas.microsoft.com/office/drawing/2014/main" id="{BBCD1B50-35A7-49F9-B0C6-D86BEDE7AB8F}"/>
                </a:ext>
              </a:extLst>
            </p:cNvPr>
            <p:cNvSpPr txBox="1"/>
            <p:nvPr/>
          </p:nvSpPr>
          <p:spPr>
            <a:xfrm>
              <a:off x="2373339" y="4366005"/>
              <a:ext cx="2404455" cy="437967"/>
            </a:xfrm>
            <a:prstGeom prst="rect">
              <a:avLst/>
            </a:prstGeom>
            <a:noFill/>
          </p:spPr>
          <p:txBody>
            <a:bodyPr wrap="square" rtlCol="0">
              <a:spAutoFit/>
            </a:bodyPr>
            <a:lstStyle/>
            <a:p>
              <a:r>
                <a:rPr lang="tr-TR" altLang="tr-TR" sz="1600" b="1" dirty="0"/>
                <a:t>Mobilya ve İç Mekan Tasarımı Alanı</a:t>
              </a: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218521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8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800" b="1" kern="0" dirty="0" smtClean="0">
                <a:effectLst>
                  <a:outerShdw blurRad="38100" dist="38100" dir="2700000" algn="tl">
                    <a:srgbClr val="000000">
                      <a:alpha val="43137"/>
                    </a:srgbClr>
                  </a:outerShdw>
                </a:effectLst>
                <a:latin typeface="calibri"/>
              </a:rPr>
              <a:t>BÖLÜMLER</a:t>
            </a:r>
            <a:endParaRPr kumimoji="0" lang="en-US" sz="68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222322" y="2552354"/>
            <a:ext cx="1738992" cy="2702077"/>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2991857120"/>
              </p:ext>
            </p:extLst>
          </p:nvPr>
        </p:nvGraphicFramePr>
        <p:xfrm>
          <a:off x="5585551" y="3077769"/>
          <a:ext cx="2866390" cy="1488952"/>
        </p:xfrm>
        <a:graphic>
          <a:graphicData uri="http://schemas.openxmlformats.org/drawingml/2006/table">
            <a:tbl>
              <a:tblPr firstRow="1" firstCol="1" lastRow="1" lastCol="1" bandRow="1" bandCol="1">
                <a:tableStyleId>{5C22544A-7EE6-4342-B048-85BDC9FD1C3A}</a:tableStyleId>
              </a:tblPr>
              <a:tblGrid>
                <a:gridCol w="2190750">
                  <a:extLst>
                    <a:ext uri="{9D8B030D-6E8A-4147-A177-3AD203B41FA5}">
                      <a16:colId xmlns:a16="http://schemas.microsoft.com/office/drawing/2014/main" val="1034843391"/>
                    </a:ext>
                  </a:extLst>
                </a:gridCol>
                <a:gridCol w="675640">
                  <a:extLst>
                    <a:ext uri="{9D8B030D-6E8A-4147-A177-3AD203B41FA5}">
                      <a16:colId xmlns:a16="http://schemas.microsoft.com/office/drawing/2014/main" val="2199160200"/>
                    </a:ext>
                  </a:extLst>
                </a:gridCol>
              </a:tblGrid>
              <a:tr h="167005">
                <a:tc>
                  <a:txBody>
                    <a:bodyPr/>
                    <a:lstStyle/>
                    <a:p>
                      <a:pPr marL="13335">
                        <a:lnSpc>
                          <a:spcPct val="107000"/>
                        </a:lnSpc>
                        <a:spcBef>
                          <a:spcPts val="125"/>
                        </a:spcBef>
                        <a:spcAft>
                          <a:spcPts val="0"/>
                        </a:spcAft>
                      </a:pPr>
                      <a:r>
                        <a:rPr lang="en-US" sz="1200">
                          <a:solidFill>
                            <a:schemeClr val="tx1"/>
                          </a:solidFill>
                          <a:effectLst/>
                        </a:rPr>
                        <a:t>Endüstri Ürünleri</a:t>
                      </a:r>
                      <a:r>
                        <a:rPr lang="en-US" sz="1200" spc="5">
                          <a:solidFill>
                            <a:schemeClr val="tx1"/>
                          </a:solidFill>
                          <a:effectLst/>
                        </a:rPr>
                        <a:t> </a:t>
                      </a:r>
                      <a:r>
                        <a:rPr lang="en-US" sz="1200">
                          <a:solidFill>
                            <a:schemeClr val="tx1"/>
                          </a:solidFill>
                          <a:effectLst/>
                        </a:rPr>
                        <a:t>Tasarımı</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98571983"/>
                  </a:ext>
                </a:extLst>
              </a:tr>
              <a:tr h="167005">
                <a:tc>
                  <a:txBody>
                    <a:bodyPr/>
                    <a:lstStyle/>
                    <a:p>
                      <a:pPr marL="13335">
                        <a:lnSpc>
                          <a:spcPct val="107000"/>
                        </a:lnSpc>
                        <a:spcBef>
                          <a:spcPts val="125"/>
                        </a:spcBef>
                        <a:spcAft>
                          <a:spcPts val="0"/>
                        </a:spcAft>
                      </a:pPr>
                      <a:r>
                        <a:rPr lang="en-US" sz="1200">
                          <a:solidFill>
                            <a:schemeClr val="tx1"/>
                          </a:solidFill>
                          <a:effectLst/>
                        </a:rPr>
                        <a:t>Eser Koruma</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206658150"/>
                  </a:ext>
                </a:extLst>
              </a:tr>
              <a:tr h="167005">
                <a:tc>
                  <a:txBody>
                    <a:bodyPr/>
                    <a:lstStyle/>
                    <a:p>
                      <a:pPr marL="13335">
                        <a:lnSpc>
                          <a:spcPct val="107000"/>
                        </a:lnSpc>
                        <a:spcBef>
                          <a:spcPts val="125"/>
                        </a:spcBef>
                        <a:spcAft>
                          <a:spcPts val="0"/>
                        </a:spcAft>
                      </a:pPr>
                      <a:r>
                        <a:rPr lang="en-US" sz="1200">
                          <a:solidFill>
                            <a:schemeClr val="tx1"/>
                          </a:solidFill>
                          <a:effectLst/>
                        </a:rPr>
                        <a:t>İç Mekan Tasarımı</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006877291"/>
                  </a:ext>
                </a:extLst>
              </a:tr>
              <a:tr h="167005">
                <a:tc>
                  <a:txBody>
                    <a:bodyPr/>
                    <a:lstStyle/>
                    <a:p>
                      <a:pPr marL="13335">
                        <a:lnSpc>
                          <a:spcPct val="107000"/>
                        </a:lnSpc>
                        <a:spcBef>
                          <a:spcPts val="125"/>
                        </a:spcBef>
                        <a:spcAft>
                          <a:spcPts val="0"/>
                        </a:spcAft>
                      </a:pPr>
                      <a:r>
                        <a:rPr lang="en-US" sz="1200">
                          <a:solidFill>
                            <a:schemeClr val="tx1"/>
                          </a:solidFill>
                          <a:effectLst/>
                        </a:rPr>
                        <a:t>Mimari</a:t>
                      </a:r>
                      <a:r>
                        <a:rPr lang="en-US" sz="1200" spc="5">
                          <a:solidFill>
                            <a:schemeClr val="tx1"/>
                          </a:solidFill>
                          <a:effectLst/>
                        </a:rPr>
                        <a:t> </a:t>
                      </a:r>
                      <a:r>
                        <a:rPr lang="en-US" sz="1200">
                          <a:solidFill>
                            <a:schemeClr val="tx1"/>
                          </a:solidFill>
                          <a:effectLst/>
                        </a:rPr>
                        <a:t>Dekoratif Sanatlar</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733718139"/>
                  </a:ext>
                </a:extLst>
              </a:tr>
              <a:tr h="167005">
                <a:tc>
                  <a:txBody>
                    <a:bodyPr/>
                    <a:lstStyle/>
                    <a:p>
                      <a:pPr marL="13335">
                        <a:lnSpc>
                          <a:spcPct val="107000"/>
                        </a:lnSpc>
                        <a:spcBef>
                          <a:spcPts val="125"/>
                        </a:spcBef>
                        <a:spcAft>
                          <a:spcPts val="0"/>
                        </a:spcAft>
                      </a:pPr>
                      <a:r>
                        <a:rPr lang="en-US" sz="1200">
                          <a:solidFill>
                            <a:schemeClr val="tx1"/>
                          </a:solidFill>
                          <a:effectLst/>
                        </a:rPr>
                        <a:t>Mimari</a:t>
                      </a:r>
                      <a:r>
                        <a:rPr lang="en-US" sz="1200" spc="5">
                          <a:solidFill>
                            <a:schemeClr val="tx1"/>
                          </a:solidFill>
                          <a:effectLst/>
                        </a:rPr>
                        <a:t> </a:t>
                      </a:r>
                      <a:r>
                        <a:rPr lang="en-US" sz="1200">
                          <a:solidFill>
                            <a:schemeClr val="tx1"/>
                          </a:solidFill>
                          <a:effectLst/>
                        </a:rPr>
                        <a:t>Restorasyon</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864760684"/>
                  </a:ext>
                </a:extLst>
              </a:tr>
              <a:tr h="167005">
                <a:tc>
                  <a:txBody>
                    <a:bodyPr/>
                    <a:lstStyle/>
                    <a:p>
                      <a:pPr marL="13335">
                        <a:lnSpc>
                          <a:spcPct val="107000"/>
                        </a:lnSpc>
                        <a:spcBef>
                          <a:spcPts val="125"/>
                        </a:spcBef>
                        <a:spcAft>
                          <a:spcPts val="0"/>
                        </a:spcAft>
                      </a:pPr>
                      <a:r>
                        <a:rPr lang="en-US" sz="1200">
                          <a:solidFill>
                            <a:schemeClr val="tx1"/>
                          </a:solidFill>
                          <a:effectLst/>
                        </a:rPr>
                        <a:t>Mobilya</a:t>
                      </a:r>
                      <a:r>
                        <a:rPr lang="en-US" sz="1200" spc="5">
                          <a:solidFill>
                            <a:schemeClr val="tx1"/>
                          </a:solidFill>
                          <a:effectLst/>
                        </a:rPr>
                        <a:t> </a:t>
                      </a:r>
                      <a:r>
                        <a:rPr lang="en-US" sz="1200">
                          <a:solidFill>
                            <a:schemeClr val="tx1"/>
                          </a:solidFill>
                          <a:effectLst/>
                        </a:rPr>
                        <a:t>ve Dekorasyon</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218327366"/>
                  </a:ext>
                </a:extLst>
              </a:tr>
              <a:tr h="167005">
                <a:tc>
                  <a:txBody>
                    <a:bodyPr/>
                    <a:lstStyle/>
                    <a:p>
                      <a:pPr marL="13335">
                        <a:lnSpc>
                          <a:spcPct val="107000"/>
                        </a:lnSpc>
                        <a:spcBef>
                          <a:spcPts val="125"/>
                        </a:spcBef>
                        <a:spcAft>
                          <a:spcPts val="0"/>
                        </a:spcAft>
                      </a:pPr>
                      <a:r>
                        <a:rPr lang="en-US" sz="1200">
                          <a:solidFill>
                            <a:schemeClr val="tx1"/>
                          </a:solidFill>
                          <a:effectLst/>
                        </a:rPr>
                        <a:t>Ormancılık ve Orman Ürünleri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018288048"/>
                  </a:ext>
                </a:extLst>
              </a:tr>
              <a:tr h="167005">
                <a:tc>
                  <a:txBody>
                    <a:bodyPr/>
                    <a:lstStyle/>
                    <a:p>
                      <a:pPr marL="13335">
                        <a:lnSpc>
                          <a:spcPct val="107000"/>
                        </a:lnSpc>
                        <a:spcBef>
                          <a:spcPts val="125"/>
                        </a:spcBef>
                        <a:spcAft>
                          <a:spcPts val="0"/>
                        </a:spcAft>
                      </a:pPr>
                      <a:r>
                        <a:rPr lang="en-US" sz="1200">
                          <a:solidFill>
                            <a:schemeClr val="tx1"/>
                          </a:solidFill>
                          <a:effectLst/>
                        </a:rPr>
                        <a:t>Oto Boya ve Karoseri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dirty="0">
                          <a:solidFill>
                            <a:schemeClr val="tx1"/>
                          </a:solidFill>
                          <a:effectLst/>
                        </a:rPr>
                        <a:t>TYT</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40817183"/>
                  </a:ext>
                </a:extLst>
              </a:tr>
            </a:tbl>
          </a:graphicData>
        </a:graphic>
      </p:graphicFrame>
    </p:spTree>
    <p:custDataLst>
      <p:tags r:id="rId1"/>
    </p:custDataLst>
    <p:extLst>
      <p:ext uri="{BB962C8B-B14F-4D97-AF65-F5344CB8AC3E}">
        <p14:creationId xmlns:p14="http://schemas.microsoft.com/office/powerpoint/2010/main" val="279937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altLang="tr-TR" sz="6000" b="1" dirty="0"/>
              <a:t>Mobilya ve İç Mekan Tasarımı Alanı</a:t>
            </a: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727324" y="3435055"/>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2" name="Dikdörtgen 1"/>
          <p:cNvSpPr/>
          <p:nvPr/>
        </p:nvSpPr>
        <p:spPr>
          <a:xfrm>
            <a:off x="218213" y="2971088"/>
            <a:ext cx="4572000" cy="1492716"/>
          </a:xfrm>
          <a:prstGeom prst="rect">
            <a:avLst/>
          </a:prstGeom>
        </p:spPr>
        <p:txBody>
          <a:bodyPr>
            <a:spAutoFit/>
          </a:bodyPr>
          <a:lstStyle/>
          <a:p>
            <a:r>
              <a:rPr lang="tr-TR" b="1" dirty="0"/>
              <a:t>1-Ağaç İşleri Endüstri </a:t>
            </a:r>
            <a:r>
              <a:rPr lang="tr-TR" b="1" dirty="0" smtClean="0"/>
              <a:t>Mühendisliği</a:t>
            </a:r>
            <a:r>
              <a:rPr lang="tr-TR" b="1" dirty="0"/>
              <a:t> </a:t>
            </a:r>
            <a:endParaRPr lang="tr-TR" b="1" dirty="0" smtClean="0"/>
          </a:p>
          <a:p>
            <a:r>
              <a:rPr lang="tr-TR" b="1" dirty="0" smtClean="0"/>
              <a:t>2-Orman </a:t>
            </a:r>
            <a:r>
              <a:rPr lang="tr-TR" b="1" dirty="0"/>
              <a:t>Endüstri </a:t>
            </a:r>
            <a:r>
              <a:rPr lang="tr-TR" b="1" dirty="0" smtClean="0"/>
              <a:t>Mühendisliği</a:t>
            </a:r>
          </a:p>
          <a:p>
            <a:r>
              <a:rPr lang="tr-TR" b="1" dirty="0" smtClean="0"/>
              <a:t>3-Orman Mühendisliği</a:t>
            </a:r>
          </a:p>
          <a:p>
            <a:r>
              <a:rPr lang="tr-TR" b="1" dirty="0" smtClean="0"/>
              <a:t>4-Endüstriyel Tasarım</a:t>
            </a:r>
          </a:p>
          <a:p>
            <a:r>
              <a:rPr lang="tr-TR" b="1" dirty="0" smtClean="0"/>
              <a:t>5-İmalat Mühendisliği</a:t>
            </a:r>
            <a:r>
              <a:rPr lang="tr-TR" b="1" dirty="0"/>
              <a:t> </a:t>
            </a:r>
            <a:endParaRPr lang="tr-TR" b="1" dirty="0" smtClean="0"/>
          </a:p>
          <a:p>
            <a:r>
              <a:rPr lang="tr-TR" b="1" dirty="0" smtClean="0"/>
              <a:t>6-İç Mimarlık</a:t>
            </a:r>
          </a:p>
          <a:p>
            <a:r>
              <a:rPr lang="tr-TR" b="1" dirty="0" smtClean="0"/>
              <a:t>7-İç </a:t>
            </a:r>
            <a:r>
              <a:rPr lang="tr-TR" b="1" dirty="0"/>
              <a:t>Mimarlık ve Çevre </a:t>
            </a:r>
            <a:r>
              <a:rPr lang="tr-TR" b="1" dirty="0" smtClean="0"/>
              <a:t>Tasarımı</a:t>
            </a:r>
            <a:r>
              <a:rPr lang="tr-TR" b="1" dirty="0"/>
              <a:t> </a:t>
            </a:r>
            <a:endParaRPr lang="tr-TR"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594" y="1006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678717" y="803455"/>
            <a:ext cx="4465283"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grpSp>
        <p:nvGrpSpPr>
          <p:cNvPr id="18" name="Group 48">
            <a:extLst>
              <a:ext uri="{FF2B5EF4-FFF2-40B4-BE49-F238E27FC236}">
                <a16:creationId xmlns:a16="http://schemas.microsoft.com/office/drawing/2014/main" id="{D7C27CD2-3407-4569-9B46-A08BFD35059A}"/>
              </a:ext>
            </a:extLst>
          </p:cNvPr>
          <p:cNvGrpSpPr/>
          <p:nvPr/>
        </p:nvGrpSpPr>
        <p:grpSpPr>
          <a:xfrm>
            <a:off x="4715435" y="2933351"/>
            <a:ext cx="2294965" cy="1657122"/>
            <a:chOff x="1929749" y="747482"/>
            <a:chExt cx="2535260" cy="792921"/>
          </a:xfrm>
        </p:grpSpPr>
        <p:sp>
          <p:nvSpPr>
            <p:cNvPr id="19"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0" name="Group 43">
              <a:extLst>
                <a:ext uri="{FF2B5EF4-FFF2-40B4-BE49-F238E27FC236}">
                  <a16:creationId xmlns:a16="http://schemas.microsoft.com/office/drawing/2014/main" id="{F39827A9-E8CD-4297-B688-53F1E3283E44}"/>
                </a:ext>
              </a:extLst>
            </p:cNvPr>
            <p:cNvGrpSpPr/>
            <p:nvPr/>
          </p:nvGrpSpPr>
          <p:grpSpPr>
            <a:xfrm>
              <a:off x="1975945" y="757541"/>
              <a:ext cx="2489064" cy="782862"/>
              <a:chOff x="1975945" y="757541"/>
              <a:chExt cx="2489064" cy="782862"/>
            </a:xfrm>
          </p:grpSpPr>
          <p:sp>
            <p:nvSpPr>
              <p:cNvPr id="21"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2" name="TextBox 13">
                <a:extLst>
                  <a:ext uri="{FF2B5EF4-FFF2-40B4-BE49-F238E27FC236}">
                    <a16:creationId xmlns:a16="http://schemas.microsoft.com/office/drawing/2014/main" id="{099EE624-9C48-4E08-9430-47FB123CF06D}"/>
                  </a:ext>
                </a:extLst>
              </p:cNvPr>
              <p:cNvSpPr txBox="1"/>
              <p:nvPr/>
            </p:nvSpPr>
            <p:spPr>
              <a:xfrm>
                <a:off x="1975945" y="812011"/>
                <a:ext cx="2363764" cy="728392"/>
              </a:xfrm>
              <a:prstGeom prst="rect">
                <a:avLst/>
              </a:prstGeom>
              <a:noFill/>
            </p:spPr>
            <p:txBody>
              <a:bodyPr wrap="square" rtlCol="0">
                <a:spAutoFit/>
              </a:bodyPr>
              <a:lstStyle/>
              <a:p>
                <a:pPr algn="ctr" defTabSz="914400" eaLnBrk="1" fontAlgn="auto" hangingPunct="1">
                  <a:spcBef>
                    <a:spcPts val="0"/>
                  </a:spcBef>
                  <a:spcAft>
                    <a:spcPts val="0"/>
                  </a:spcAft>
                  <a:defRPr/>
                </a:pPr>
                <a:r>
                  <a:rPr lang="tr-TR" sz="1200" b="1" dirty="0" smtClean="0">
                    <a:latin typeface="+mn-lt"/>
                  </a:rPr>
                  <a:t> </a:t>
                </a:r>
                <a:r>
                  <a:rPr lang="tr-TR" altLang="tr-TR" sz="1200" b="1" dirty="0"/>
                  <a:t>Mobilya ve İç Mekan Tasarımı </a:t>
                </a:r>
                <a:r>
                  <a:rPr lang="tr-TR" altLang="tr-TR" sz="1200" b="1" dirty="0" smtClean="0"/>
                  <a:t>Alanı </a:t>
                </a:r>
                <a:r>
                  <a:rPr lang="tr-TR" sz="1200" b="1" dirty="0" smtClean="0">
                    <a:latin typeface="+mn-lt"/>
                  </a:rPr>
                  <a:t>ön </a:t>
                </a:r>
                <a:r>
                  <a:rPr lang="tr-TR" sz="1200" b="1" dirty="0">
                    <a:latin typeface="+mn-lt"/>
                  </a:rPr>
                  <a:t>lisans programını tamamlayanlar dikey geçiş sınavı (DGS) ile </a:t>
                </a:r>
                <a:r>
                  <a:rPr lang="tr-TR" sz="1200" b="1" dirty="0" smtClean="0">
                    <a:latin typeface="+mn-lt"/>
                  </a:rPr>
                  <a:t>tablodaki </a:t>
                </a:r>
                <a:r>
                  <a:rPr lang="tr-TR" sz="1200" b="1" dirty="0">
                    <a:latin typeface="+mn-lt"/>
                  </a:rPr>
                  <a:t>lisans programlarına geçiş </a:t>
                </a:r>
                <a:r>
                  <a:rPr lang="tr-TR" sz="1200" b="1" dirty="0" smtClean="0">
                    <a:latin typeface="+mn-lt"/>
                  </a:rPr>
                  <a:t>yapabilirler.</a:t>
                </a:r>
                <a:endParaRPr kumimoji="0" lang="id-ID" sz="1200" b="1" i="0" u="none" strike="noStrike" kern="0" cap="none" spc="0" normalizeH="0" baseline="0" noProof="0" dirty="0">
                  <a:ln>
                    <a:noFill/>
                  </a:ln>
                  <a:effectLst/>
                  <a:uLnTx/>
                  <a:uFillTx/>
                  <a:latin typeface="+mn-lt"/>
                </a:endParaRPr>
              </a:p>
            </p:txBody>
          </p:sp>
        </p:grpSp>
      </p:gr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713" y="341745"/>
            <a:ext cx="2904259" cy="2904259"/>
          </a:xfrm>
          <a:prstGeom prst="rect">
            <a:avLst/>
          </a:prstGeom>
        </p:spPr>
      </p:pic>
    </p:spTree>
    <p:custDataLst>
      <p:tags r:id="rId1"/>
    </p:custDataLst>
    <p:extLst>
      <p:ext uri="{BB962C8B-B14F-4D97-AF65-F5344CB8AC3E}">
        <p14:creationId xmlns:p14="http://schemas.microsoft.com/office/powerpoint/2010/main" val="385319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anim calcmode="lin" valueType="num">
                                      <p:cBhvr>
                                        <p:cTn id="13" dur="750" fill="hold"/>
                                        <p:tgtEl>
                                          <p:spTgt spid="18"/>
                                        </p:tgtEl>
                                        <p:attrNameLst>
                                          <p:attrName>ppt_x</p:attrName>
                                        </p:attrNameLst>
                                      </p:cBhvr>
                                      <p:tavLst>
                                        <p:tav tm="0">
                                          <p:val>
                                            <p:strVal val="#ppt_x"/>
                                          </p:val>
                                        </p:tav>
                                        <p:tav tm="100000">
                                          <p:val>
                                            <p:strVal val="#ppt_x"/>
                                          </p:val>
                                        </p:tav>
                                      </p:tavLst>
                                    </p:anim>
                                    <p:anim calcmode="lin" valueType="num">
                                      <p:cBhvr>
                                        <p:cTn id="1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sz="4800" b="1" dirty="0"/>
              <a:t>Metal Teknolojisi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96210" y="3232569"/>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smtClean="0">
                <a:solidFill>
                  <a:srgbClr val="0070C0"/>
                </a:solidFill>
                <a:effectLst>
                  <a:outerShdw blurRad="38100" dist="38100" dir="2700000" algn="tl">
                    <a:srgbClr val="000000">
                      <a:alpha val="43137"/>
                    </a:srgbClr>
                  </a:outerShdw>
                </a:effectLst>
                <a:latin typeface="ubuntu"/>
              </a:rPr>
              <a:t>Bandırma M.T.A.L</a:t>
            </a:r>
          </a:p>
        </p:txBody>
      </p:sp>
      <p:sp>
        <p:nvSpPr>
          <p:cNvPr id="37" name="Freeform 32">
            <a:extLst>
              <a:ext uri="{FF2B5EF4-FFF2-40B4-BE49-F238E27FC236}">
                <a16:creationId xmlns:a16="http://schemas.microsoft.com/office/drawing/2014/main" id="{74444165-31B0-4DE4-82A7-F22CFCD1183F}"/>
              </a:ext>
            </a:extLst>
          </p:cNvPr>
          <p:cNvSpPr>
            <a:spLocks/>
          </p:cNvSpPr>
          <p:nvPr/>
        </p:nvSpPr>
        <p:spPr bwMode="auto">
          <a:xfrm>
            <a:off x="3570784" y="3508025"/>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47600F09-3738-49FE-B6F2-24FFCA6AD975}"/>
              </a:ext>
            </a:extLst>
          </p:cNvPr>
          <p:cNvSpPr txBox="1"/>
          <p:nvPr/>
        </p:nvSpPr>
        <p:spPr>
          <a:xfrm>
            <a:off x="5847685" y="3318655"/>
            <a:ext cx="2857043"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altLang="tr-TR" sz="1400" b="1" dirty="0" smtClean="0">
                <a:solidFill>
                  <a:srgbClr val="FF0000"/>
                </a:solidFill>
              </a:rPr>
              <a:t>-</a:t>
            </a:r>
            <a:r>
              <a:rPr lang="tr-TR" altLang="tr-TR" sz="1400" b="1" dirty="0">
                <a:solidFill>
                  <a:srgbClr val="FF0000"/>
                </a:solidFill>
              </a:rPr>
              <a:t> </a:t>
            </a:r>
            <a:r>
              <a:rPr lang="tr-TR" altLang="tr-TR" sz="1400" b="1" dirty="0" smtClean="0">
                <a:solidFill>
                  <a:srgbClr val="FF0000"/>
                </a:solidFill>
              </a:rPr>
              <a:t>Kaynakçılık</a:t>
            </a:r>
            <a:endParaRPr lang="tr-TR" altLang="tr-TR" sz="1400" dirty="0"/>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3"/>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341082" y="4323243"/>
              <a:ext cx="2533280" cy="483154"/>
            </a:xfrm>
            <a:prstGeom prst="rect">
              <a:avLst/>
            </a:prstGeom>
            <a:noFill/>
          </p:spPr>
          <p:txBody>
            <a:bodyPr wrap="square" rtlCol="0">
              <a:spAutoFit/>
            </a:bodyPr>
            <a:lstStyle/>
            <a:p>
              <a:pPr algn="just"/>
              <a:r>
                <a:rPr lang="tr-TR" altLang="tr-TR" sz="1800" b="1" dirty="0"/>
                <a:t>Metal Teknolojisi Alanı</a:t>
              </a: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18097" y="2505157"/>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3" name="Resim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87475" y="1975970"/>
            <a:ext cx="2500675" cy="1355685"/>
          </a:xfrm>
          <a:prstGeom prst="rect">
            <a:avLst/>
          </a:prstGeom>
        </p:spPr>
      </p:pic>
    </p:spTree>
    <p:custDataLst>
      <p:tags r:id="rId1"/>
    </p:custDataLst>
    <p:extLst>
      <p:ext uri="{BB962C8B-B14F-4D97-AF65-F5344CB8AC3E}">
        <p14:creationId xmlns:p14="http://schemas.microsoft.com/office/powerpoint/2010/main" val="157739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p:tgtEl>
                                          <p:spTgt spid="38"/>
                                        </p:tgtEl>
                                        <p:attrNameLst>
                                          <p:attrName>ppt_x</p:attrName>
                                        </p:attrNameLst>
                                      </p:cBhvr>
                                      <p:tavLst>
                                        <p:tav tm="0">
                                          <p:val>
                                            <p:strVal val="#ppt_x-#ppt_w*1.125000"/>
                                          </p:val>
                                        </p:tav>
                                        <p:tav tm="100000">
                                          <p:val>
                                            <p:strVal val="#ppt_x"/>
                                          </p:val>
                                        </p:tav>
                                      </p:tavLst>
                                    </p:anim>
                                    <p:animEffect transition="in" filter="wipe(right)">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47"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anim calcmode="lin" valueType="num">
                                      <p:cBhvr>
                                        <p:cTn id="29" dur="750" fill="hold"/>
                                        <p:tgtEl>
                                          <p:spTgt spid="25"/>
                                        </p:tgtEl>
                                        <p:attrNameLst>
                                          <p:attrName>ppt_x</p:attrName>
                                        </p:attrNameLst>
                                      </p:cBhvr>
                                      <p:tavLst>
                                        <p:tav tm="0">
                                          <p:val>
                                            <p:strVal val="#ppt_x"/>
                                          </p:val>
                                        </p:tav>
                                        <p:tav tm="100000">
                                          <p:val>
                                            <p:strVal val="#ppt_x"/>
                                          </p:val>
                                        </p:tav>
                                      </p:tavLst>
                                    </p:anim>
                                    <p:anim calcmode="lin" valueType="num">
                                      <p:cBhvr>
                                        <p:cTn id="30" dur="75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750"/>
                                        <p:tgtEl>
                                          <p:spTgt spid="51"/>
                                        </p:tgtEl>
                                      </p:cBhvr>
                                    </p:animEffect>
                                    <p:anim calcmode="lin" valueType="num">
                                      <p:cBhvr>
                                        <p:cTn id="39" dur="750" fill="hold"/>
                                        <p:tgtEl>
                                          <p:spTgt spid="51"/>
                                        </p:tgtEl>
                                        <p:attrNameLst>
                                          <p:attrName>ppt_x</p:attrName>
                                        </p:attrNameLst>
                                      </p:cBhvr>
                                      <p:tavLst>
                                        <p:tav tm="0">
                                          <p:val>
                                            <p:strVal val="#ppt_x"/>
                                          </p:val>
                                        </p:tav>
                                        <p:tav tm="100000">
                                          <p:val>
                                            <p:strVal val="#ppt_x"/>
                                          </p:val>
                                        </p:tav>
                                      </p:tavLst>
                                    </p:anim>
                                    <p:anim calcmode="lin" valueType="num">
                                      <p:cBhvr>
                                        <p:cTn id="40"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7" grpId="0" animBg="1"/>
      <p:bldP spid="38" grpId="0" animBg="1"/>
      <p:bldP spid="4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sz="4800" b="1" dirty="0"/>
              <a:t>Metal Teknolojisi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3046988"/>
          </a:xfrm>
          <a:prstGeom prst="rect">
            <a:avLst/>
          </a:prstGeom>
        </p:spPr>
        <p:txBody>
          <a:bodyPr wrap="square">
            <a:spAutoFit/>
          </a:bodyPr>
          <a:lstStyle/>
          <a:p>
            <a:pPr algn="just"/>
            <a:r>
              <a:rPr lang="tr-TR" altLang="tr-TR" sz="1200" b="1" dirty="0" smtClean="0"/>
              <a:t>Metal </a:t>
            </a:r>
            <a:r>
              <a:rPr lang="tr-TR" altLang="tr-TR" sz="1200" b="1" dirty="0"/>
              <a:t>Teknolojisi Alanı</a:t>
            </a:r>
          </a:p>
          <a:p>
            <a:pPr algn="just"/>
            <a:r>
              <a:rPr lang="tr-TR" altLang="tr-TR" sz="1200" dirty="0"/>
              <a:t>Metal Teknolojisi alanı; metal ve metal alaşımlarının sıcak ve soğuk olarak şekillendirildiği, ısıl işlemlerin uygulandığı, kaynak uygulamalarının yapıldığı, mekanik ve otomatik yöntemlerle kesme, bükme, delme ve birleştirmelerin yapıldığı, metal ve plastik doğrama işleri, metal süsleme uygulamaları ve çelik konstrüksiyon işlerinin yapıldığı bir alandır. </a:t>
            </a:r>
            <a:r>
              <a:rPr lang="tr-TR" altLang="tr-TR" sz="1200" dirty="0" smtClean="0"/>
              <a:t>Türkiye’de </a:t>
            </a:r>
            <a:r>
              <a:rPr lang="tr-TR" altLang="tr-TR" sz="1200" dirty="0"/>
              <a:t>metal sektörü hızla gelişmekte ve büyümektedir. Ülkemizde küçük, orta ve büyük ölçekli işletmelerde çok sayıda nitelikli elemana ihtiyaç duyulmaktadır. </a:t>
            </a:r>
            <a:endParaRPr lang="tr-TR" altLang="tr-TR" sz="1200" dirty="0" smtClean="0"/>
          </a:p>
          <a:p>
            <a:pPr algn="just"/>
            <a:endParaRPr lang="tr-TR" altLang="tr-TR" sz="1200" dirty="0"/>
          </a:p>
          <a:p>
            <a:pPr algn="just"/>
            <a:r>
              <a:rPr lang="tr-TR" altLang="tr-TR" sz="1200" dirty="0" smtClean="0"/>
              <a:t>Bu </a:t>
            </a:r>
            <a:r>
              <a:rPr lang="tr-TR" altLang="tr-TR" sz="1200" dirty="0"/>
              <a:t>Alanda Yer Alan Dal Programları </a:t>
            </a:r>
          </a:p>
          <a:p>
            <a:pPr algn="just"/>
            <a:r>
              <a:rPr lang="tr-TR" altLang="tr-TR" sz="1200" b="1" dirty="0">
                <a:solidFill>
                  <a:srgbClr val="00B050"/>
                </a:solidFill>
              </a:rPr>
              <a:t>Kaynakçılık</a:t>
            </a:r>
            <a:r>
              <a:rPr lang="tr-TR" altLang="tr-TR" sz="1200" dirty="0"/>
              <a:t>, </a:t>
            </a:r>
          </a:p>
          <a:p>
            <a:pPr algn="just"/>
            <a:r>
              <a:rPr lang="tr-TR" altLang="tr-TR" sz="1200" dirty="0"/>
              <a:t>Isıl İşlem, </a:t>
            </a:r>
          </a:p>
          <a:p>
            <a:pPr algn="just"/>
            <a:r>
              <a:rPr lang="tr-TR" altLang="tr-TR" sz="1200" dirty="0"/>
              <a:t>Çelik Konstrüksiyon, </a:t>
            </a:r>
          </a:p>
          <a:p>
            <a:pPr algn="just"/>
            <a:r>
              <a:rPr lang="tr-TR" altLang="tr-TR" sz="1200" dirty="0"/>
              <a:t>Metal Doğrama dallarında eğitim verilmektedir. </a:t>
            </a:r>
          </a:p>
        </p:txBody>
      </p:sp>
    </p:spTree>
    <p:custDataLst>
      <p:tags r:id="rId1"/>
    </p:custDataLst>
    <p:extLst>
      <p:ext uri="{BB962C8B-B14F-4D97-AF65-F5344CB8AC3E}">
        <p14:creationId xmlns:p14="http://schemas.microsoft.com/office/powerpoint/2010/main" val="385991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5400" b="1" dirty="0" smtClean="0">
                <a:solidFill>
                  <a:sysClr val="window" lastClr="FFFFFF"/>
                </a:solidFill>
                <a:latin typeface="calibri"/>
              </a:rPr>
              <a:t>Muhasebe ve Finansman </a:t>
            </a:r>
            <a:r>
              <a:rPr lang="tr-TR" sz="5400" b="1" dirty="0">
                <a:solidFill>
                  <a:sysClr val="window" lastClr="FFFFFF"/>
                </a:solidFill>
                <a:latin typeface="calibri"/>
              </a:rPr>
              <a:t>Alanı</a:t>
            </a:r>
            <a:endParaRPr lang="id-ID" sz="5400" dirty="0">
              <a:solidFill>
                <a:sysClr val="window" lastClr="FFFFFF"/>
              </a:solidFill>
              <a:latin typeface="calibri"/>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51928" y="3286808"/>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smtClean="0">
                <a:solidFill>
                  <a:srgbClr val="00B050"/>
                </a:solidFill>
                <a:effectLst>
                  <a:outerShdw blurRad="38100" dist="38100" dir="2700000" algn="tl">
                    <a:srgbClr val="000000">
                      <a:alpha val="43137"/>
                    </a:srgbClr>
                  </a:outerShdw>
                </a:effectLst>
                <a:latin typeface="ubuntu"/>
              </a:rPr>
              <a:t>Haydar Çavuş M.T.A.L</a:t>
            </a:r>
            <a:endParaRPr lang="id-ID" sz="2400" b="1" dirty="0">
              <a:solidFill>
                <a:srgbClr val="00B050"/>
              </a:solidFill>
              <a:effectLst>
                <a:outerShdw blurRad="38100" dist="38100" dir="2700000" algn="tl">
                  <a:srgbClr val="000000">
                    <a:alpha val="43137"/>
                  </a:srgbClr>
                </a:outerShdw>
              </a:effectLst>
              <a:latin typeface="ubuntu"/>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47600F09-3738-49FE-B6F2-24FFCA6AD975}"/>
              </a:ext>
            </a:extLst>
          </p:cNvPr>
          <p:cNvSpPr txBox="1"/>
          <p:nvPr/>
        </p:nvSpPr>
        <p:spPr>
          <a:xfrm>
            <a:off x="5847685" y="3318655"/>
            <a:ext cx="2857043"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altLang="tr-TR" sz="1400" b="1" dirty="0">
                <a:solidFill>
                  <a:srgbClr val="FF0000"/>
                </a:solidFill>
              </a:rPr>
              <a:t>Bilgisayarlı </a:t>
            </a:r>
            <a:r>
              <a:rPr lang="tr-TR" altLang="tr-TR" sz="1400" b="1" dirty="0" smtClean="0">
                <a:solidFill>
                  <a:srgbClr val="FF0000"/>
                </a:solidFill>
              </a:rPr>
              <a:t>Muhasebe</a:t>
            </a:r>
            <a:endParaRPr lang="tr-TR" altLang="tr-TR" sz="1400" dirty="0"/>
          </a:p>
        </p:txBody>
      </p:sp>
      <p:sp>
        <p:nvSpPr>
          <p:cNvPr id="46" name="Freeform 32">
            <a:extLst>
              <a:ext uri="{FF2B5EF4-FFF2-40B4-BE49-F238E27FC236}">
                <a16:creationId xmlns:a16="http://schemas.microsoft.com/office/drawing/2014/main" id="{74444165-31B0-4DE4-82A7-F22CFCD1183F}"/>
              </a:ext>
            </a:extLst>
          </p:cNvPr>
          <p:cNvSpPr>
            <a:spLocks/>
          </p:cNvSpPr>
          <p:nvPr/>
        </p:nvSpPr>
        <p:spPr bwMode="auto">
          <a:xfrm>
            <a:off x="3545009" y="3524261"/>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2"/>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316105" y="4245040"/>
              <a:ext cx="2583235" cy="5636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rPr>
                <a:t>Muhasebe ve Finansman Alanı</a:t>
              </a:r>
              <a:endParaRPr kumimoji="0" lang="en-US" sz="2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ignika Negative" pitchFamily="2" charset="0"/>
              </a:endParaRP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27241" y="2196594"/>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7269" y="1907676"/>
            <a:ext cx="1496571" cy="1496571"/>
          </a:xfrm>
          <a:prstGeom prst="rect">
            <a:avLst/>
          </a:prstGeom>
        </p:spPr>
      </p:pic>
    </p:spTree>
    <p:custDataLst>
      <p:tags r:id="rId1"/>
    </p:custDataLst>
    <p:extLst>
      <p:ext uri="{BB962C8B-B14F-4D97-AF65-F5344CB8AC3E}">
        <p14:creationId xmlns:p14="http://schemas.microsoft.com/office/powerpoint/2010/main" val="262821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p:tgtEl>
                                          <p:spTgt spid="38"/>
                                        </p:tgtEl>
                                        <p:attrNameLst>
                                          <p:attrName>ppt_x</p:attrName>
                                        </p:attrNameLst>
                                      </p:cBhvr>
                                      <p:tavLst>
                                        <p:tav tm="0">
                                          <p:val>
                                            <p:strVal val="#ppt_x-#ppt_w*1.125000"/>
                                          </p:val>
                                        </p:tav>
                                        <p:tav tm="100000">
                                          <p:val>
                                            <p:strVal val="#ppt_x"/>
                                          </p:val>
                                        </p:tav>
                                      </p:tavLst>
                                    </p:anim>
                                    <p:animEffect transition="in" filter="wipe(right)">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par>
                                <p:cTn id="26" presetID="47"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anim calcmode="lin" valueType="num">
                                      <p:cBhvr>
                                        <p:cTn id="29" dur="750" fill="hold"/>
                                        <p:tgtEl>
                                          <p:spTgt spid="25"/>
                                        </p:tgtEl>
                                        <p:attrNameLst>
                                          <p:attrName>ppt_x</p:attrName>
                                        </p:attrNameLst>
                                      </p:cBhvr>
                                      <p:tavLst>
                                        <p:tav tm="0">
                                          <p:val>
                                            <p:strVal val="#ppt_x"/>
                                          </p:val>
                                        </p:tav>
                                        <p:tav tm="100000">
                                          <p:val>
                                            <p:strVal val="#ppt_x"/>
                                          </p:val>
                                        </p:tav>
                                      </p:tavLst>
                                    </p:anim>
                                    <p:anim calcmode="lin" valueType="num">
                                      <p:cBhvr>
                                        <p:cTn id="30" dur="75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750"/>
                                        <p:tgtEl>
                                          <p:spTgt spid="51"/>
                                        </p:tgtEl>
                                      </p:cBhvr>
                                    </p:animEffect>
                                    <p:anim calcmode="lin" valueType="num">
                                      <p:cBhvr>
                                        <p:cTn id="39" dur="750" fill="hold"/>
                                        <p:tgtEl>
                                          <p:spTgt spid="51"/>
                                        </p:tgtEl>
                                        <p:attrNameLst>
                                          <p:attrName>ppt_x</p:attrName>
                                        </p:attrNameLst>
                                      </p:cBhvr>
                                      <p:tavLst>
                                        <p:tav tm="0">
                                          <p:val>
                                            <p:strVal val="#ppt_x"/>
                                          </p:val>
                                        </p:tav>
                                        <p:tav tm="100000">
                                          <p:val>
                                            <p:strVal val="#ppt_x"/>
                                          </p:val>
                                        </p:tav>
                                      </p:tavLst>
                                    </p:anim>
                                    <p:anim calcmode="lin" valueType="num">
                                      <p:cBhvr>
                                        <p:cTn id="40"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8" grpId="0" animBg="1"/>
      <p:bldP spid="42" grpId="0"/>
      <p:bldP spid="4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sz="4800" b="1" dirty="0"/>
              <a:t>Metal Teknolojisi Alanı</a:t>
            </a:r>
          </a:p>
        </p:txBody>
      </p:sp>
      <p:sp>
        <p:nvSpPr>
          <p:cNvPr id="10" name="Right Arrow 90">
            <a:extLst>
              <a:ext uri="{FF2B5EF4-FFF2-40B4-BE49-F238E27FC236}">
                <a16:creationId xmlns:a16="http://schemas.microsoft.com/office/drawing/2014/main" id="{19046930-95D5-476B-B84C-0839312CDD0E}"/>
              </a:ext>
            </a:extLst>
          </p:cNvPr>
          <p:cNvSpPr/>
          <p:nvPr/>
        </p:nvSpPr>
        <p:spPr>
          <a:xfrm>
            <a:off x="3696753" y="303496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2721506" y="3704280"/>
            <a:ext cx="1950494" cy="1303369"/>
            <a:chOff x="4846279" y="592619"/>
            <a:chExt cx="2600657" cy="770637"/>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846279" y="633006"/>
              <a:ext cx="2451455" cy="730250"/>
              <a:chOff x="4846279" y="633006"/>
              <a:chExt cx="2451455" cy="730250"/>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846279" y="706475"/>
                <a:ext cx="2427187" cy="564130"/>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a:t>
                </a:r>
                <a:r>
                  <a:rPr lang="tr-TR" sz="1400" b="1" dirty="0" err="1" smtClean="0">
                    <a:solidFill>
                      <a:schemeClr val="bg1"/>
                    </a:solidFill>
                    <a:latin typeface="ubuntu"/>
                  </a:rPr>
                  <a:t>Önlisans</a:t>
                </a:r>
                <a:r>
                  <a:rPr lang="tr-TR" sz="1400" b="1" dirty="0" smtClean="0">
                    <a:solidFill>
                      <a:schemeClr val="bg1"/>
                    </a:solidFill>
                    <a:latin typeface="ubuntu"/>
                  </a:rPr>
                  <a:t>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0" y="2973442"/>
            <a:ext cx="3514163" cy="656692"/>
            <a:chOff x="2282985" y="4213225"/>
            <a:chExt cx="2648517"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TextBox 30">
              <a:extLst>
                <a:ext uri="{FF2B5EF4-FFF2-40B4-BE49-F238E27FC236}">
                  <a16:creationId xmlns:a16="http://schemas.microsoft.com/office/drawing/2014/main" id="{BBCD1B50-35A7-49F9-B0C6-D86BEDE7AB8F}"/>
                </a:ext>
              </a:extLst>
            </p:cNvPr>
            <p:cNvSpPr txBox="1"/>
            <p:nvPr/>
          </p:nvSpPr>
          <p:spPr>
            <a:xfrm>
              <a:off x="2373339" y="4366005"/>
              <a:ext cx="2404455" cy="437967"/>
            </a:xfrm>
            <a:prstGeom prst="rect">
              <a:avLst/>
            </a:prstGeom>
            <a:noFill/>
          </p:spPr>
          <p:txBody>
            <a:bodyPr wrap="square" rtlCol="0">
              <a:spAutoFit/>
            </a:bodyPr>
            <a:lstStyle/>
            <a:p>
              <a:pPr algn="just"/>
              <a:r>
                <a:rPr lang="tr-TR" altLang="tr-TR" sz="1600" b="1" dirty="0"/>
                <a:t>Metal Teknolojisi Alanı</a:t>
              </a: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218521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8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800" b="1" kern="0" dirty="0" smtClean="0">
                <a:effectLst>
                  <a:outerShdw blurRad="38100" dist="38100" dir="2700000" algn="tl">
                    <a:srgbClr val="000000">
                      <a:alpha val="43137"/>
                    </a:srgbClr>
                  </a:outerShdw>
                </a:effectLst>
                <a:latin typeface="calibri"/>
              </a:rPr>
              <a:t>BÖLÜMLER</a:t>
            </a:r>
            <a:endParaRPr kumimoji="0" lang="en-US" sz="68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222322" y="2552354"/>
            <a:ext cx="1738992" cy="2702077"/>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val="3513157340"/>
              </p:ext>
            </p:extLst>
          </p:nvPr>
        </p:nvGraphicFramePr>
        <p:xfrm>
          <a:off x="5447461" y="2182145"/>
          <a:ext cx="3568268" cy="2772828"/>
        </p:xfrm>
        <a:graphic>
          <a:graphicData uri="http://schemas.openxmlformats.org/drawingml/2006/table">
            <a:tbl>
              <a:tblPr firstRow="1" firstCol="1" lastRow="1" lastCol="1" bandRow="1" bandCol="1">
                <a:tableStyleId>{5C22544A-7EE6-4342-B048-85BDC9FD1C3A}</a:tableStyleId>
              </a:tblPr>
              <a:tblGrid>
                <a:gridCol w="2727187">
                  <a:extLst>
                    <a:ext uri="{9D8B030D-6E8A-4147-A177-3AD203B41FA5}">
                      <a16:colId xmlns:a16="http://schemas.microsoft.com/office/drawing/2014/main" val="1751425524"/>
                    </a:ext>
                  </a:extLst>
                </a:gridCol>
                <a:gridCol w="841081">
                  <a:extLst>
                    <a:ext uri="{9D8B030D-6E8A-4147-A177-3AD203B41FA5}">
                      <a16:colId xmlns:a16="http://schemas.microsoft.com/office/drawing/2014/main" val="2005752012"/>
                    </a:ext>
                  </a:extLst>
                </a:gridCol>
              </a:tblGrid>
              <a:tr h="159538">
                <a:tc>
                  <a:txBody>
                    <a:bodyPr/>
                    <a:lstStyle/>
                    <a:p>
                      <a:pPr marL="13335">
                        <a:lnSpc>
                          <a:spcPct val="107000"/>
                        </a:lnSpc>
                        <a:spcBef>
                          <a:spcPts val="125"/>
                        </a:spcBef>
                        <a:spcAft>
                          <a:spcPts val="0"/>
                        </a:spcAft>
                      </a:pPr>
                      <a:r>
                        <a:rPr lang="en-US" sz="1000">
                          <a:solidFill>
                            <a:schemeClr val="tx1"/>
                          </a:solidFill>
                          <a:effectLst/>
                        </a:rPr>
                        <a:t>Alternatif Enerji</a:t>
                      </a:r>
                      <a:r>
                        <a:rPr lang="en-US" sz="1000" spc="5">
                          <a:solidFill>
                            <a:schemeClr val="tx1"/>
                          </a:solidFill>
                          <a:effectLst/>
                        </a:rPr>
                        <a:t> </a:t>
                      </a:r>
                      <a:r>
                        <a:rPr lang="en-US" sz="1000">
                          <a:solidFill>
                            <a:schemeClr val="tx1"/>
                          </a:solidFill>
                          <a:effectLst/>
                        </a:rPr>
                        <a:t>Kaynakları</a:t>
                      </a:r>
                      <a:r>
                        <a:rPr lang="en-US" sz="1000" spc="5">
                          <a:solidFill>
                            <a:schemeClr val="tx1"/>
                          </a:solidFill>
                          <a:effectLst/>
                        </a:rPr>
                        <a:t> </a:t>
                      </a:r>
                      <a:r>
                        <a:rPr lang="en-US" sz="1000">
                          <a:solidFill>
                            <a:schemeClr val="tx1"/>
                          </a:solidFill>
                          <a:effectLst/>
                        </a:rPr>
                        <a:t>Teknolojisi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696040242"/>
                  </a:ext>
                </a:extLst>
              </a:tr>
              <a:tr h="120072">
                <a:tc>
                  <a:txBody>
                    <a:bodyPr/>
                    <a:lstStyle/>
                    <a:p>
                      <a:pPr marL="13335">
                        <a:lnSpc>
                          <a:spcPct val="107000"/>
                        </a:lnSpc>
                        <a:spcBef>
                          <a:spcPts val="125"/>
                        </a:spcBef>
                        <a:spcAft>
                          <a:spcPts val="0"/>
                        </a:spcAft>
                      </a:pPr>
                      <a:r>
                        <a:rPr lang="en-US" sz="1000">
                          <a:solidFill>
                            <a:schemeClr val="tx1"/>
                          </a:solidFill>
                          <a:effectLst/>
                        </a:rPr>
                        <a:t>Elektrik Enerjisi</a:t>
                      </a:r>
                      <a:r>
                        <a:rPr lang="en-US" sz="1000" spc="5">
                          <a:solidFill>
                            <a:schemeClr val="tx1"/>
                          </a:solidFill>
                          <a:effectLst/>
                        </a:rPr>
                        <a:t> </a:t>
                      </a:r>
                      <a:r>
                        <a:rPr lang="en-US" sz="1000">
                          <a:solidFill>
                            <a:schemeClr val="tx1"/>
                          </a:solidFill>
                          <a:effectLst/>
                        </a:rPr>
                        <a:t>Üretim, İletim ve Dağıtımı</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926254720"/>
                  </a:ext>
                </a:extLst>
              </a:tr>
              <a:tr h="159032">
                <a:tc>
                  <a:txBody>
                    <a:bodyPr/>
                    <a:lstStyle/>
                    <a:p>
                      <a:pPr marL="13335">
                        <a:lnSpc>
                          <a:spcPct val="107000"/>
                        </a:lnSpc>
                        <a:spcBef>
                          <a:spcPts val="125"/>
                        </a:spcBef>
                        <a:spcAft>
                          <a:spcPts val="0"/>
                        </a:spcAft>
                      </a:pPr>
                      <a:r>
                        <a:rPr lang="en-US" sz="1000">
                          <a:solidFill>
                            <a:schemeClr val="tx1"/>
                          </a:solidFill>
                          <a:effectLst/>
                        </a:rPr>
                        <a:t>Endüstriyel</a:t>
                      </a:r>
                      <a:r>
                        <a:rPr lang="en-US" sz="1000" spc="5">
                          <a:solidFill>
                            <a:schemeClr val="tx1"/>
                          </a:solidFill>
                          <a:effectLst/>
                        </a:rPr>
                        <a:t> </a:t>
                      </a:r>
                      <a:r>
                        <a:rPr lang="en-US" sz="1000">
                          <a:solidFill>
                            <a:schemeClr val="tx1"/>
                          </a:solidFill>
                          <a:effectLst/>
                        </a:rPr>
                        <a:t>Hammaddeler</a:t>
                      </a:r>
                      <a:r>
                        <a:rPr lang="en-US" sz="1000" spc="5">
                          <a:solidFill>
                            <a:schemeClr val="tx1"/>
                          </a:solidFill>
                          <a:effectLst/>
                        </a:rPr>
                        <a:t> </a:t>
                      </a:r>
                      <a:r>
                        <a:rPr lang="en-US" sz="1000">
                          <a:solidFill>
                            <a:schemeClr val="tx1"/>
                          </a:solidFill>
                          <a:effectLst/>
                        </a:rPr>
                        <a:t>İşleme Teknolojisi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696251634"/>
                  </a:ext>
                </a:extLst>
              </a:tr>
              <a:tr h="163116">
                <a:tc>
                  <a:txBody>
                    <a:bodyPr/>
                    <a:lstStyle/>
                    <a:p>
                      <a:pPr marL="13335">
                        <a:lnSpc>
                          <a:spcPct val="107000"/>
                        </a:lnSpc>
                        <a:spcBef>
                          <a:spcPts val="125"/>
                        </a:spcBef>
                        <a:spcAft>
                          <a:spcPts val="0"/>
                        </a:spcAft>
                      </a:pPr>
                      <a:r>
                        <a:rPr lang="en-US" sz="1000">
                          <a:solidFill>
                            <a:schemeClr val="tx1"/>
                          </a:solidFill>
                          <a:effectLst/>
                        </a:rPr>
                        <a:t>Endüstriyel</a:t>
                      </a:r>
                      <a:r>
                        <a:rPr lang="en-US" sz="1000" spc="5">
                          <a:solidFill>
                            <a:schemeClr val="tx1"/>
                          </a:solidFill>
                          <a:effectLst/>
                        </a:rPr>
                        <a:t> </a:t>
                      </a:r>
                      <a:r>
                        <a:rPr lang="en-US" sz="1000">
                          <a:solidFill>
                            <a:schemeClr val="tx1"/>
                          </a:solidFill>
                          <a:effectLst/>
                        </a:rPr>
                        <a:t>Kalıpçılık</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251577722"/>
                  </a:ext>
                </a:extLst>
              </a:tr>
              <a:tr h="163116">
                <a:tc>
                  <a:txBody>
                    <a:bodyPr/>
                    <a:lstStyle/>
                    <a:p>
                      <a:pPr marL="13335">
                        <a:lnSpc>
                          <a:spcPct val="107000"/>
                        </a:lnSpc>
                        <a:spcBef>
                          <a:spcPts val="125"/>
                        </a:spcBef>
                        <a:spcAft>
                          <a:spcPts val="0"/>
                        </a:spcAft>
                      </a:pPr>
                      <a:r>
                        <a:rPr lang="en-US" sz="1000">
                          <a:solidFill>
                            <a:schemeClr val="tx1"/>
                          </a:solidFill>
                          <a:effectLst/>
                        </a:rPr>
                        <a:t>Grafik Tasarımı</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192131494"/>
                  </a:ext>
                </a:extLst>
              </a:tr>
              <a:tr h="163116">
                <a:tc>
                  <a:txBody>
                    <a:bodyPr/>
                    <a:lstStyle/>
                    <a:p>
                      <a:pPr marL="13335">
                        <a:lnSpc>
                          <a:spcPct val="107000"/>
                        </a:lnSpc>
                        <a:spcBef>
                          <a:spcPts val="125"/>
                        </a:spcBef>
                        <a:spcAft>
                          <a:spcPts val="0"/>
                        </a:spcAft>
                      </a:pPr>
                      <a:r>
                        <a:rPr lang="en-US" sz="1000">
                          <a:solidFill>
                            <a:schemeClr val="tx1"/>
                          </a:solidFill>
                          <a:effectLst/>
                        </a:rPr>
                        <a:t>İş Makineleri</a:t>
                      </a:r>
                      <a:r>
                        <a:rPr lang="en-US" sz="1000" spc="5">
                          <a:solidFill>
                            <a:schemeClr val="tx1"/>
                          </a:solidFill>
                          <a:effectLst/>
                        </a:rPr>
                        <a:t> </a:t>
                      </a:r>
                      <a:r>
                        <a:rPr lang="en-US" sz="1000">
                          <a:solidFill>
                            <a:schemeClr val="tx1"/>
                          </a:solidFill>
                          <a:effectLst/>
                        </a:rPr>
                        <a:t>Operatörlüğü</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98370288"/>
                  </a:ext>
                </a:extLst>
              </a:tr>
              <a:tr h="163116">
                <a:tc>
                  <a:txBody>
                    <a:bodyPr/>
                    <a:lstStyle/>
                    <a:p>
                      <a:pPr marL="13335">
                        <a:lnSpc>
                          <a:spcPct val="107000"/>
                        </a:lnSpc>
                        <a:spcBef>
                          <a:spcPts val="125"/>
                        </a:spcBef>
                        <a:spcAft>
                          <a:spcPts val="0"/>
                        </a:spcAft>
                      </a:pPr>
                      <a:r>
                        <a:rPr lang="en-US" sz="1000">
                          <a:solidFill>
                            <a:schemeClr val="tx1"/>
                          </a:solidFill>
                          <a:effectLst/>
                        </a:rPr>
                        <a:t>Kaynak Teknolojisi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206996741"/>
                  </a:ext>
                </a:extLst>
              </a:tr>
              <a:tr h="163116">
                <a:tc>
                  <a:txBody>
                    <a:bodyPr/>
                    <a:lstStyle/>
                    <a:p>
                      <a:pPr marL="13335">
                        <a:lnSpc>
                          <a:spcPct val="107000"/>
                        </a:lnSpc>
                        <a:spcBef>
                          <a:spcPts val="125"/>
                        </a:spcBef>
                        <a:spcAft>
                          <a:spcPts val="0"/>
                        </a:spcAft>
                      </a:pPr>
                      <a:r>
                        <a:rPr lang="en-US" sz="1000">
                          <a:solidFill>
                            <a:schemeClr val="tx1"/>
                          </a:solidFill>
                          <a:effectLst/>
                        </a:rPr>
                        <a:t>Makine</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721051706"/>
                  </a:ext>
                </a:extLst>
              </a:tr>
              <a:tr h="163116">
                <a:tc>
                  <a:txBody>
                    <a:bodyPr/>
                    <a:lstStyle/>
                    <a:p>
                      <a:pPr marL="13335">
                        <a:lnSpc>
                          <a:spcPct val="107000"/>
                        </a:lnSpc>
                        <a:spcBef>
                          <a:spcPts val="125"/>
                        </a:spcBef>
                        <a:spcAft>
                          <a:spcPts val="0"/>
                        </a:spcAft>
                      </a:pPr>
                      <a:r>
                        <a:rPr lang="en-US" sz="1000">
                          <a:solidFill>
                            <a:schemeClr val="tx1"/>
                          </a:solidFill>
                          <a:effectLst/>
                        </a:rPr>
                        <a:t>Mekatronik</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08240035"/>
                  </a:ext>
                </a:extLst>
              </a:tr>
              <a:tr h="163116">
                <a:tc>
                  <a:txBody>
                    <a:bodyPr/>
                    <a:lstStyle/>
                    <a:p>
                      <a:pPr marL="13335">
                        <a:lnSpc>
                          <a:spcPct val="107000"/>
                        </a:lnSpc>
                        <a:spcBef>
                          <a:spcPts val="125"/>
                        </a:spcBef>
                        <a:spcAft>
                          <a:spcPts val="0"/>
                        </a:spcAft>
                      </a:pPr>
                      <a:r>
                        <a:rPr lang="en-US" sz="1000">
                          <a:solidFill>
                            <a:schemeClr val="tx1"/>
                          </a:solidFill>
                          <a:effectLst/>
                        </a:rPr>
                        <a:t>Metalurji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77564967"/>
                  </a:ext>
                </a:extLst>
              </a:tr>
              <a:tr h="163116">
                <a:tc>
                  <a:txBody>
                    <a:bodyPr/>
                    <a:lstStyle/>
                    <a:p>
                      <a:pPr marL="13335">
                        <a:lnSpc>
                          <a:spcPct val="107000"/>
                        </a:lnSpc>
                        <a:spcBef>
                          <a:spcPts val="125"/>
                        </a:spcBef>
                        <a:spcAft>
                          <a:spcPts val="0"/>
                        </a:spcAft>
                      </a:pPr>
                      <a:r>
                        <a:rPr lang="en-US" sz="1000">
                          <a:solidFill>
                            <a:schemeClr val="tx1"/>
                          </a:solidFill>
                          <a:effectLst/>
                        </a:rPr>
                        <a:t>Oto Boya ve Karoseri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83209212"/>
                  </a:ext>
                </a:extLst>
              </a:tr>
              <a:tr h="163116">
                <a:tc>
                  <a:txBody>
                    <a:bodyPr/>
                    <a:lstStyle/>
                    <a:p>
                      <a:pPr marL="13335">
                        <a:lnSpc>
                          <a:spcPct val="107000"/>
                        </a:lnSpc>
                        <a:spcBef>
                          <a:spcPts val="125"/>
                        </a:spcBef>
                        <a:spcAft>
                          <a:spcPts val="0"/>
                        </a:spcAft>
                      </a:pPr>
                      <a:r>
                        <a:rPr lang="en-US" sz="1000">
                          <a:solidFill>
                            <a:schemeClr val="tx1"/>
                          </a:solidFill>
                          <a:effectLst/>
                        </a:rPr>
                        <a:t>Otomotiv Teknolojisi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348901084"/>
                  </a:ext>
                </a:extLst>
              </a:tr>
              <a:tr h="163116">
                <a:tc>
                  <a:txBody>
                    <a:bodyPr/>
                    <a:lstStyle/>
                    <a:p>
                      <a:pPr marL="13335">
                        <a:lnSpc>
                          <a:spcPct val="107000"/>
                        </a:lnSpc>
                        <a:spcBef>
                          <a:spcPts val="125"/>
                        </a:spcBef>
                        <a:spcAft>
                          <a:spcPts val="0"/>
                        </a:spcAft>
                      </a:pPr>
                      <a:r>
                        <a:rPr lang="en-US" sz="1000">
                          <a:solidFill>
                            <a:schemeClr val="tx1"/>
                          </a:solidFill>
                          <a:effectLst/>
                        </a:rPr>
                        <a:t>Raylı Sistemler Makine</a:t>
                      </a:r>
                      <a:r>
                        <a:rPr lang="en-US" sz="1000" spc="5">
                          <a:solidFill>
                            <a:schemeClr val="tx1"/>
                          </a:solidFill>
                          <a:effectLst/>
                        </a:rPr>
                        <a:t> </a:t>
                      </a:r>
                      <a:r>
                        <a:rPr lang="en-US" sz="1000">
                          <a:solidFill>
                            <a:schemeClr val="tx1"/>
                          </a:solidFill>
                          <a:effectLst/>
                        </a:rPr>
                        <a:t>Teknolojisi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180566620"/>
                  </a:ext>
                </a:extLst>
              </a:tr>
              <a:tr h="163116">
                <a:tc>
                  <a:txBody>
                    <a:bodyPr/>
                    <a:lstStyle/>
                    <a:p>
                      <a:pPr marL="13335">
                        <a:lnSpc>
                          <a:spcPct val="107000"/>
                        </a:lnSpc>
                        <a:spcBef>
                          <a:spcPts val="125"/>
                        </a:spcBef>
                        <a:spcAft>
                          <a:spcPts val="0"/>
                        </a:spcAft>
                      </a:pPr>
                      <a:r>
                        <a:rPr lang="en-US" sz="1000">
                          <a:solidFill>
                            <a:schemeClr val="tx1"/>
                          </a:solidFill>
                          <a:effectLst/>
                        </a:rPr>
                        <a:t>Silah</a:t>
                      </a:r>
                      <a:r>
                        <a:rPr lang="en-US" sz="1000" spc="5">
                          <a:solidFill>
                            <a:schemeClr val="tx1"/>
                          </a:solidFill>
                          <a:effectLst/>
                        </a:rPr>
                        <a:t> </a:t>
                      </a:r>
                      <a:r>
                        <a:rPr lang="en-US" sz="1000">
                          <a:solidFill>
                            <a:schemeClr val="tx1"/>
                          </a:solidFill>
                          <a:effectLst/>
                        </a:rPr>
                        <a:t>Sanayi</a:t>
                      </a:r>
                      <a:r>
                        <a:rPr lang="en-US" sz="1000" spc="5">
                          <a:solidFill>
                            <a:schemeClr val="tx1"/>
                          </a:solidFill>
                          <a:effectLst/>
                        </a:rPr>
                        <a:t> </a:t>
                      </a:r>
                      <a:r>
                        <a:rPr lang="en-US" sz="1000">
                          <a:solidFill>
                            <a:schemeClr val="tx1"/>
                          </a:solidFill>
                          <a:effectLst/>
                        </a:rPr>
                        <a:t>Teknikerliği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571591980"/>
                  </a:ext>
                </a:extLst>
              </a:tr>
              <a:tr h="163116">
                <a:tc>
                  <a:txBody>
                    <a:bodyPr/>
                    <a:lstStyle/>
                    <a:p>
                      <a:pPr marL="13335">
                        <a:lnSpc>
                          <a:spcPct val="107000"/>
                        </a:lnSpc>
                        <a:spcBef>
                          <a:spcPts val="125"/>
                        </a:spcBef>
                        <a:spcAft>
                          <a:spcPts val="0"/>
                        </a:spcAft>
                      </a:pPr>
                      <a:r>
                        <a:rPr lang="en-US" sz="1000">
                          <a:solidFill>
                            <a:schemeClr val="tx1"/>
                          </a:solidFill>
                          <a:effectLst/>
                        </a:rPr>
                        <a:t>Sondaj</a:t>
                      </a:r>
                      <a:r>
                        <a:rPr lang="en-US" sz="1000" spc="5">
                          <a:solidFill>
                            <a:schemeClr val="tx1"/>
                          </a:solidFill>
                          <a:effectLst/>
                        </a:rPr>
                        <a:t> </a:t>
                      </a:r>
                      <a:r>
                        <a:rPr lang="en-US" sz="1000">
                          <a:solidFill>
                            <a:schemeClr val="tx1"/>
                          </a:solidFill>
                          <a:effectLst/>
                        </a:rPr>
                        <a:t>Teknolojisi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695288392"/>
                  </a:ext>
                </a:extLst>
              </a:tr>
              <a:tr h="163116">
                <a:tc>
                  <a:txBody>
                    <a:bodyPr/>
                    <a:lstStyle/>
                    <a:p>
                      <a:pPr marL="13335">
                        <a:lnSpc>
                          <a:spcPct val="107000"/>
                        </a:lnSpc>
                        <a:spcBef>
                          <a:spcPts val="125"/>
                        </a:spcBef>
                        <a:spcAft>
                          <a:spcPts val="0"/>
                        </a:spcAft>
                      </a:pPr>
                      <a:r>
                        <a:rPr lang="en-US" sz="1000">
                          <a:solidFill>
                            <a:schemeClr val="tx1"/>
                          </a:solidFill>
                          <a:effectLst/>
                        </a:rPr>
                        <a:t>Tahribatsız Muayene</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026954223"/>
                  </a:ext>
                </a:extLst>
              </a:tr>
              <a:tr h="163116">
                <a:tc>
                  <a:txBody>
                    <a:bodyPr/>
                    <a:lstStyle/>
                    <a:p>
                      <a:pPr marL="13335">
                        <a:lnSpc>
                          <a:spcPct val="107000"/>
                        </a:lnSpc>
                        <a:spcBef>
                          <a:spcPts val="125"/>
                        </a:spcBef>
                        <a:spcAft>
                          <a:spcPts val="0"/>
                        </a:spcAft>
                      </a:pPr>
                      <a:r>
                        <a:rPr lang="en-US" sz="1000">
                          <a:solidFill>
                            <a:schemeClr val="tx1"/>
                          </a:solidFill>
                          <a:effectLst/>
                        </a:rPr>
                        <a:t>Tarım Makineleri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00" dirty="0">
                          <a:solidFill>
                            <a:schemeClr val="tx1"/>
                          </a:solidFill>
                          <a:effectLst/>
                        </a:rPr>
                        <a:t>TYT</a:t>
                      </a:r>
                      <a:endParaRPr lang="tr-TR"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698503905"/>
                  </a:ext>
                </a:extLst>
              </a:tr>
            </a:tbl>
          </a:graphicData>
        </a:graphic>
      </p:graphicFrame>
    </p:spTree>
    <p:custDataLst>
      <p:tags r:id="rId1"/>
    </p:custDataLst>
    <p:extLst>
      <p:ext uri="{BB962C8B-B14F-4D97-AF65-F5344CB8AC3E}">
        <p14:creationId xmlns:p14="http://schemas.microsoft.com/office/powerpoint/2010/main" val="145261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sz="6000" b="1" dirty="0"/>
              <a:t>Metal Teknolojisi Alanı</a:t>
            </a: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727324" y="3435055"/>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2" name="Dikdörtgen 1"/>
          <p:cNvSpPr/>
          <p:nvPr/>
        </p:nvSpPr>
        <p:spPr>
          <a:xfrm>
            <a:off x="221055" y="3250148"/>
            <a:ext cx="4572000" cy="892552"/>
          </a:xfrm>
          <a:prstGeom prst="rect">
            <a:avLst/>
          </a:prstGeom>
        </p:spPr>
        <p:txBody>
          <a:bodyPr>
            <a:spAutoFit/>
          </a:bodyPr>
          <a:lstStyle/>
          <a:p>
            <a:pPr fontAlgn="b"/>
            <a:r>
              <a:rPr lang="tr-TR" b="1" dirty="0"/>
              <a:t>Malzeme Bilimi ve Mühendisliği</a:t>
            </a:r>
          </a:p>
          <a:p>
            <a:pPr fontAlgn="b"/>
            <a:r>
              <a:rPr lang="tr-TR" b="1" dirty="0"/>
              <a:t>Malzeme Mühendisliği</a:t>
            </a:r>
          </a:p>
          <a:p>
            <a:pPr fontAlgn="b"/>
            <a:r>
              <a:rPr lang="tr-TR" b="1" dirty="0" err="1"/>
              <a:t>Nanoteknoloji</a:t>
            </a:r>
            <a:r>
              <a:rPr lang="tr-TR" b="1" dirty="0"/>
              <a:t> Mühendisliği</a:t>
            </a:r>
          </a:p>
          <a:p>
            <a:pPr fontAlgn="b"/>
            <a:r>
              <a:rPr lang="tr-TR" b="1" dirty="0" err="1"/>
              <a:t>Matalurji</a:t>
            </a:r>
            <a:r>
              <a:rPr lang="tr-TR" b="1" dirty="0"/>
              <a:t> ve Malzeme Mühendisliği</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594" y="1006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678717" y="803455"/>
            <a:ext cx="4465283"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grpSp>
        <p:nvGrpSpPr>
          <p:cNvPr id="18" name="Group 48">
            <a:extLst>
              <a:ext uri="{FF2B5EF4-FFF2-40B4-BE49-F238E27FC236}">
                <a16:creationId xmlns:a16="http://schemas.microsoft.com/office/drawing/2014/main" id="{D7C27CD2-3407-4569-9B46-A08BFD35059A}"/>
              </a:ext>
            </a:extLst>
          </p:cNvPr>
          <p:cNvGrpSpPr/>
          <p:nvPr/>
        </p:nvGrpSpPr>
        <p:grpSpPr>
          <a:xfrm>
            <a:off x="4715435" y="2933351"/>
            <a:ext cx="2294965" cy="1547168"/>
            <a:chOff x="1929749" y="747482"/>
            <a:chExt cx="2535260" cy="740309"/>
          </a:xfrm>
        </p:grpSpPr>
        <p:sp>
          <p:nvSpPr>
            <p:cNvPr id="19"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0" name="Group 43">
              <a:extLst>
                <a:ext uri="{FF2B5EF4-FFF2-40B4-BE49-F238E27FC236}">
                  <a16:creationId xmlns:a16="http://schemas.microsoft.com/office/drawing/2014/main" id="{F39827A9-E8CD-4297-B688-53F1E3283E44}"/>
                </a:ext>
              </a:extLst>
            </p:cNvPr>
            <p:cNvGrpSpPr/>
            <p:nvPr/>
          </p:nvGrpSpPr>
          <p:grpSpPr>
            <a:xfrm>
              <a:off x="1975945" y="757541"/>
              <a:ext cx="2489064" cy="730250"/>
              <a:chOff x="1975945" y="757541"/>
              <a:chExt cx="2489064" cy="730250"/>
            </a:xfrm>
          </p:grpSpPr>
          <p:sp>
            <p:nvSpPr>
              <p:cNvPr id="21"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2" name="TextBox 13">
                <a:extLst>
                  <a:ext uri="{FF2B5EF4-FFF2-40B4-BE49-F238E27FC236}">
                    <a16:creationId xmlns:a16="http://schemas.microsoft.com/office/drawing/2014/main" id="{099EE624-9C48-4E08-9430-47FB123CF06D}"/>
                  </a:ext>
                </a:extLst>
              </p:cNvPr>
              <p:cNvSpPr txBox="1"/>
              <p:nvPr/>
            </p:nvSpPr>
            <p:spPr>
              <a:xfrm>
                <a:off x="1975945" y="812011"/>
                <a:ext cx="2363764" cy="574349"/>
              </a:xfrm>
              <a:prstGeom prst="rect">
                <a:avLst/>
              </a:prstGeom>
              <a:noFill/>
            </p:spPr>
            <p:txBody>
              <a:bodyPr wrap="square" rtlCol="0">
                <a:spAutoFit/>
              </a:bodyPr>
              <a:lstStyle/>
              <a:p>
                <a:pPr algn="ctr" defTabSz="914400" eaLnBrk="1" fontAlgn="auto" hangingPunct="1">
                  <a:spcBef>
                    <a:spcPts val="0"/>
                  </a:spcBef>
                  <a:spcAft>
                    <a:spcPts val="0"/>
                  </a:spcAft>
                  <a:defRPr/>
                </a:pPr>
                <a:r>
                  <a:rPr lang="tr-TR" sz="1200" b="1" dirty="0" smtClean="0">
                    <a:latin typeface="+mn-lt"/>
                  </a:rPr>
                  <a:t> </a:t>
                </a:r>
                <a:r>
                  <a:rPr lang="tr-TR" altLang="tr-TR" sz="1200" b="1" dirty="0"/>
                  <a:t>Metal Teknolojisi </a:t>
                </a:r>
                <a:r>
                  <a:rPr lang="tr-TR" altLang="tr-TR" sz="1200" b="1" dirty="0" smtClean="0"/>
                  <a:t>Alanı </a:t>
                </a:r>
                <a:r>
                  <a:rPr lang="tr-TR" sz="1200" b="1" dirty="0" smtClean="0">
                    <a:latin typeface="+mn-lt"/>
                  </a:rPr>
                  <a:t>ön </a:t>
                </a:r>
                <a:r>
                  <a:rPr lang="tr-TR" sz="1200" b="1" dirty="0">
                    <a:latin typeface="+mn-lt"/>
                  </a:rPr>
                  <a:t>lisans programını tamamlayanlar dikey geçiş sınavı (DGS) ile </a:t>
                </a:r>
                <a:r>
                  <a:rPr lang="tr-TR" sz="1200" b="1" dirty="0" smtClean="0">
                    <a:latin typeface="+mn-lt"/>
                  </a:rPr>
                  <a:t>tablodaki </a:t>
                </a:r>
                <a:r>
                  <a:rPr lang="tr-TR" sz="1200" b="1" dirty="0">
                    <a:latin typeface="+mn-lt"/>
                  </a:rPr>
                  <a:t>lisans programlarına geçiş </a:t>
                </a:r>
                <a:r>
                  <a:rPr lang="tr-TR" sz="1200" b="1" dirty="0" smtClean="0">
                    <a:latin typeface="+mn-lt"/>
                  </a:rPr>
                  <a:t>yapabilirler.</a:t>
                </a:r>
                <a:endParaRPr kumimoji="0" lang="id-ID" sz="1200" b="1" i="0" u="none" strike="noStrike" kern="0" cap="none" spc="0" normalizeH="0" baseline="0" noProof="0" dirty="0">
                  <a:ln>
                    <a:noFill/>
                  </a:ln>
                  <a:effectLst/>
                  <a:uLnTx/>
                  <a:uFillTx/>
                  <a:latin typeface="+mn-lt"/>
                </a:endParaRPr>
              </a:p>
            </p:txBody>
          </p:sp>
        </p:grpSp>
      </p:grpSp>
      <p:pic>
        <p:nvPicPr>
          <p:cNvPr id="13" name="Resim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8213" y="1070807"/>
            <a:ext cx="2914496" cy="1580029"/>
          </a:xfrm>
          <a:prstGeom prst="rect">
            <a:avLst/>
          </a:prstGeom>
        </p:spPr>
      </p:pic>
    </p:spTree>
    <p:custDataLst>
      <p:tags r:id="rId1"/>
    </p:custDataLst>
    <p:extLst>
      <p:ext uri="{BB962C8B-B14F-4D97-AF65-F5344CB8AC3E}">
        <p14:creationId xmlns:p14="http://schemas.microsoft.com/office/powerpoint/2010/main" val="397380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anim calcmode="lin" valueType="num">
                                      <p:cBhvr>
                                        <p:cTn id="13" dur="750" fill="hold"/>
                                        <p:tgtEl>
                                          <p:spTgt spid="18"/>
                                        </p:tgtEl>
                                        <p:attrNameLst>
                                          <p:attrName>ppt_x</p:attrName>
                                        </p:attrNameLst>
                                      </p:cBhvr>
                                      <p:tavLst>
                                        <p:tav tm="0">
                                          <p:val>
                                            <p:strVal val="#ppt_x"/>
                                          </p:val>
                                        </p:tav>
                                        <p:tav tm="100000">
                                          <p:val>
                                            <p:strVal val="#ppt_x"/>
                                          </p:val>
                                        </p:tav>
                                      </p:tavLst>
                                    </p:anim>
                                    <p:anim calcmode="lin" valueType="num">
                                      <p:cBhvr>
                                        <p:cTn id="1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sz="5400" b="1" dirty="0"/>
              <a:t>Gemi Yapımı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96210" y="3232569"/>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smtClean="0">
                <a:solidFill>
                  <a:srgbClr val="0070C0"/>
                </a:solidFill>
                <a:effectLst>
                  <a:outerShdw blurRad="38100" dist="38100" dir="2700000" algn="tl">
                    <a:srgbClr val="000000">
                      <a:alpha val="43137"/>
                    </a:srgbClr>
                  </a:outerShdw>
                </a:effectLst>
                <a:latin typeface="ubuntu"/>
              </a:rPr>
              <a:t>Bandırma M.T.A.L</a:t>
            </a:r>
          </a:p>
        </p:txBody>
      </p:sp>
      <p:sp>
        <p:nvSpPr>
          <p:cNvPr id="37" name="Freeform 32">
            <a:extLst>
              <a:ext uri="{FF2B5EF4-FFF2-40B4-BE49-F238E27FC236}">
                <a16:creationId xmlns:a16="http://schemas.microsoft.com/office/drawing/2014/main" id="{74444165-31B0-4DE4-82A7-F22CFCD1183F}"/>
              </a:ext>
            </a:extLst>
          </p:cNvPr>
          <p:cNvSpPr>
            <a:spLocks/>
          </p:cNvSpPr>
          <p:nvPr/>
        </p:nvSpPr>
        <p:spPr bwMode="auto">
          <a:xfrm>
            <a:off x="3570784" y="3508025"/>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47600F09-3738-49FE-B6F2-24FFCA6AD975}"/>
              </a:ext>
            </a:extLst>
          </p:cNvPr>
          <p:cNvSpPr txBox="1"/>
          <p:nvPr/>
        </p:nvSpPr>
        <p:spPr>
          <a:xfrm>
            <a:off x="5847685" y="3318655"/>
            <a:ext cx="2857043"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altLang="tr-TR" sz="1400" b="1" dirty="0" smtClean="0">
                <a:solidFill>
                  <a:srgbClr val="00B050"/>
                </a:solidFill>
              </a:rPr>
              <a:t>-Çelik </a:t>
            </a:r>
            <a:r>
              <a:rPr lang="tr-TR" altLang="tr-TR" sz="1400" b="1" dirty="0">
                <a:solidFill>
                  <a:srgbClr val="00B050"/>
                </a:solidFill>
              </a:rPr>
              <a:t>Gemi Yapımı</a:t>
            </a:r>
            <a:endParaRPr lang="tr-TR" altLang="tr-TR" sz="1400" dirty="0"/>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3"/>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341082" y="4323243"/>
              <a:ext cx="2533280" cy="483154"/>
            </a:xfrm>
            <a:prstGeom prst="rect">
              <a:avLst/>
            </a:prstGeom>
            <a:noFill/>
          </p:spPr>
          <p:txBody>
            <a:bodyPr wrap="square" rtlCol="0">
              <a:spAutoFit/>
            </a:bodyPr>
            <a:lstStyle/>
            <a:p>
              <a:r>
                <a:rPr lang="tr-TR" altLang="tr-TR" sz="1800" b="1" dirty="0"/>
                <a:t>Gemi Yapımı Alanı</a:t>
              </a: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18097" y="2505157"/>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91591" y="189168"/>
            <a:ext cx="2675464" cy="3229554"/>
          </a:xfrm>
          <a:prstGeom prst="rect">
            <a:avLst/>
          </a:prstGeom>
        </p:spPr>
      </p:pic>
    </p:spTree>
    <p:custDataLst>
      <p:tags r:id="rId1"/>
    </p:custDataLst>
    <p:extLst>
      <p:ext uri="{BB962C8B-B14F-4D97-AF65-F5344CB8AC3E}">
        <p14:creationId xmlns:p14="http://schemas.microsoft.com/office/powerpoint/2010/main" val="288955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p:tgtEl>
                                          <p:spTgt spid="38"/>
                                        </p:tgtEl>
                                        <p:attrNameLst>
                                          <p:attrName>ppt_x</p:attrName>
                                        </p:attrNameLst>
                                      </p:cBhvr>
                                      <p:tavLst>
                                        <p:tav tm="0">
                                          <p:val>
                                            <p:strVal val="#ppt_x-#ppt_w*1.125000"/>
                                          </p:val>
                                        </p:tav>
                                        <p:tav tm="100000">
                                          <p:val>
                                            <p:strVal val="#ppt_x"/>
                                          </p:val>
                                        </p:tav>
                                      </p:tavLst>
                                    </p:anim>
                                    <p:animEffect transition="in" filter="wipe(right)">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47"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anim calcmode="lin" valueType="num">
                                      <p:cBhvr>
                                        <p:cTn id="29" dur="750" fill="hold"/>
                                        <p:tgtEl>
                                          <p:spTgt spid="25"/>
                                        </p:tgtEl>
                                        <p:attrNameLst>
                                          <p:attrName>ppt_x</p:attrName>
                                        </p:attrNameLst>
                                      </p:cBhvr>
                                      <p:tavLst>
                                        <p:tav tm="0">
                                          <p:val>
                                            <p:strVal val="#ppt_x"/>
                                          </p:val>
                                        </p:tav>
                                        <p:tav tm="100000">
                                          <p:val>
                                            <p:strVal val="#ppt_x"/>
                                          </p:val>
                                        </p:tav>
                                      </p:tavLst>
                                    </p:anim>
                                    <p:anim calcmode="lin" valueType="num">
                                      <p:cBhvr>
                                        <p:cTn id="30" dur="75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750"/>
                                        <p:tgtEl>
                                          <p:spTgt spid="51"/>
                                        </p:tgtEl>
                                      </p:cBhvr>
                                    </p:animEffect>
                                    <p:anim calcmode="lin" valueType="num">
                                      <p:cBhvr>
                                        <p:cTn id="39" dur="750" fill="hold"/>
                                        <p:tgtEl>
                                          <p:spTgt spid="51"/>
                                        </p:tgtEl>
                                        <p:attrNameLst>
                                          <p:attrName>ppt_x</p:attrName>
                                        </p:attrNameLst>
                                      </p:cBhvr>
                                      <p:tavLst>
                                        <p:tav tm="0">
                                          <p:val>
                                            <p:strVal val="#ppt_x"/>
                                          </p:val>
                                        </p:tav>
                                        <p:tav tm="100000">
                                          <p:val>
                                            <p:strVal val="#ppt_x"/>
                                          </p:val>
                                        </p:tav>
                                      </p:tavLst>
                                    </p:anim>
                                    <p:anim calcmode="lin" valueType="num">
                                      <p:cBhvr>
                                        <p:cTn id="40"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7" grpId="0" animBg="1"/>
      <p:bldP spid="38" grpId="0" animBg="1"/>
      <p:bldP spid="4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sz="5400" b="1" dirty="0"/>
              <a:t>Gemi Yapımı Alanı</a:t>
            </a: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3785652"/>
          </a:xfrm>
          <a:prstGeom prst="rect">
            <a:avLst/>
          </a:prstGeom>
        </p:spPr>
        <p:txBody>
          <a:bodyPr wrap="square">
            <a:spAutoFit/>
          </a:bodyPr>
          <a:lstStyle/>
          <a:p>
            <a:r>
              <a:rPr lang="tr-TR" altLang="tr-TR" sz="1200" b="1" dirty="0" smtClean="0"/>
              <a:t>Gemi </a:t>
            </a:r>
            <a:r>
              <a:rPr lang="tr-TR" altLang="tr-TR" sz="1200" b="1" dirty="0"/>
              <a:t>Yapımı Alanı</a:t>
            </a:r>
          </a:p>
          <a:p>
            <a:r>
              <a:rPr lang="tr-TR" altLang="tr-TR" sz="1200" dirty="0"/>
              <a:t> </a:t>
            </a:r>
          </a:p>
          <a:p>
            <a:pPr algn="just"/>
            <a:r>
              <a:rPr lang="tr-TR" altLang="tr-TR" sz="1200" dirty="0"/>
              <a:t>Gemi Yapımı alanı; çelik gemi yapımı, gemi ressamlığı, gemi tesisat donatım, tekne resmi, tekne iskeleti, kamara üretimi yapma yeterlikleri kazandırmaya yönelik eğitim ve öğretim verilen alandır. </a:t>
            </a:r>
          </a:p>
          <a:p>
            <a:pPr algn="just"/>
            <a:r>
              <a:rPr lang="tr-TR" altLang="tr-TR" sz="1200" dirty="0"/>
              <a:t>Gemi yapımı sanayisi, değişik sanayi ürünlerinin birleşimini içeren bir imalat sanayisi olma özelliğini taşımaktadır. Birçok yan sanayi ile bağlantılı olmasından dolayı onu sürükleyen, teknolojinin gelişimini destekleyen, iş imkânı sağlayan; demir çelik sanayisi, elektrik-elektronik sanayisi, boya sanayisi, lastik-plastik sanayisi ve makine imalat sanayisine, ülkenin savunma ihtiyaçlarına katkıda bulunan önemli bir sektördür. Bu yönü ile bir sanayi kolu olarak hem deniz ticaretine hem de sanayiye önem veren ülkeler tarafından benimsenen, desteklenen bir sanayi kolunu oluşturmaktadır.</a:t>
            </a:r>
          </a:p>
          <a:p>
            <a:pPr algn="just"/>
            <a:r>
              <a:rPr lang="tr-TR" altLang="tr-TR" sz="1200" dirty="0"/>
              <a:t> </a:t>
            </a:r>
          </a:p>
          <a:p>
            <a:pPr algn="just"/>
            <a:r>
              <a:rPr lang="tr-TR" altLang="tr-TR" sz="1200" dirty="0" smtClean="0"/>
              <a:t>Bu </a:t>
            </a:r>
            <a:r>
              <a:rPr lang="tr-TR" altLang="tr-TR" sz="1200" dirty="0"/>
              <a:t>Alanda Yer Alan Dal Programları </a:t>
            </a:r>
          </a:p>
          <a:p>
            <a:pPr algn="just"/>
            <a:r>
              <a:rPr lang="tr-TR" altLang="tr-TR" sz="1200" b="1" dirty="0">
                <a:solidFill>
                  <a:srgbClr val="00B050"/>
                </a:solidFill>
              </a:rPr>
              <a:t>Çelik Gemi Yapımı</a:t>
            </a:r>
            <a:r>
              <a:rPr lang="tr-TR" altLang="tr-TR" sz="1200" dirty="0"/>
              <a:t>, </a:t>
            </a:r>
          </a:p>
          <a:p>
            <a:pPr algn="just"/>
            <a:r>
              <a:rPr lang="tr-TR" altLang="tr-TR" sz="1200" dirty="0"/>
              <a:t>Gemi Ressamlığı, </a:t>
            </a:r>
          </a:p>
          <a:p>
            <a:pPr algn="just"/>
            <a:r>
              <a:rPr lang="tr-TR" altLang="tr-TR" sz="1200" dirty="0"/>
              <a:t>Gemi Tesisat Donatım, </a:t>
            </a:r>
          </a:p>
          <a:p>
            <a:pPr algn="just"/>
            <a:r>
              <a:rPr lang="tr-TR" altLang="tr-TR" sz="1200" dirty="0"/>
              <a:t>Tekne ve Yat Yapımı dallarında eğitim verilmektedir. </a:t>
            </a:r>
          </a:p>
        </p:txBody>
      </p:sp>
    </p:spTree>
    <p:custDataLst>
      <p:tags r:id="rId1"/>
    </p:custDataLst>
    <p:extLst>
      <p:ext uri="{BB962C8B-B14F-4D97-AF65-F5344CB8AC3E}">
        <p14:creationId xmlns:p14="http://schemas.microsoft.com/office/powerpoint/2010/main" val="311164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sz="5400" b="1" dirty="0"/>
              <a:t>Gemi Yapımı Alanı</a:t>
            </a:r>
          </a:p>
        </p:txBody>
      </p:sp>
      <p:sp>
        <p:nvSpPr>
          <p:cNvPr id="10" name="Right Arrow 90">
            <a:extLst>
              <a:ext uri="{FF2B5EF4-FFF2-40B4-BE49-F238E27FC236}">
                <a16:creationId xmlns:a16="http://schemas.microsoft.com/office/drawing/2014/main" id="{19046930-95D5-476B-B84C-0839312CDD0E}"/>
              </a:ext>
            </a:extLst>
          </p:cNvPr>
          <p:cNvSpPr/>
          <p:nvPr/>
        </p:nvSpPr>
        <p:spPr>
          <a:xfrm>
            <a:off x="3696753" y="303496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2721506" y="3704280"/>
            <a:ext cx="1950494" cy="1303369"/>
            <a:chOff x="4846279" y="592619"/>
            <a:chExt cx="2600657" cy="770637"/>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846279" y="633006"/>
              <a:ext cx="2451455" cy="730250"/>
              <a:chOff x="4846279" y="633006"/>
              <a:chExt cx="2451455" cy="730250"/>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846279" y="706475"/>
                <a:ext cx="2427187" cy="564130"/>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a:t>
                </a:r>
                <a:r>
                  <a:rPr lang="tr-TR" sz="1400" b="1" dirty="0" err="1" smtClean="0">
                    <a:solidFill>
                      <a:schemeClr val="bg1"/>
                    </a:solidFill>
                    <a:latin typeface="ubuntu"/>
                  </a:rPr>
                  <a:t>Önlisans</a:t>
                </a:r>
                <a:r>
                  <a:rPr lang="tr-TR" sz="1400" b="1" dirty="0" smtClean="0">
                    <a:solidFill>
                      <a:schemeClr val="bg1"/>
                    </a:solidFill>
                    <a:latin typeface="ubuntu"/>
                  </a:rPr>
                  <a:t>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0" y="2973442"/>
            <a:ext cx="3514163" cy="656692"/>
            <a:chOff x="2282985" y="4213225"/>
            <a:chExt cx="2648517"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TextBox 30">
              <a:extLst>
                <a:ext uri="{FF2B5EF4-FFF2-40B4-BE49-F238E27FC236}">
                  <a16:creationId xmlns:a16="http://schemas.microsoft.com/office/drawing/2014/main" id="{BBCD1B50-35A7-49F9-B0C6-D86BEDE7AB8F}"/>
                </a:ext>
              </a:extLst>
            </p:cNvPr>
            <p:cNvSpPr txBox="1"/>
            <p:nvPr/>
          </p:nvSpPr>
          <p:spPr>
            <a:xfrm>
              <a:off x="2373339" y="4366005"/>
              <a:ext cx="2404455" cy="437967"/>
            </a:xfrm>
            <a:prstGeom prst="rect">
              <a:avLst/>
            </a:prstGeom>
            <a:noFill/>
          </p:spPr>
          <p:txBody>
            <a:bodyPr wrap="square" rtlCol="0">
              <a:spAutoFit/>
            </a:bodyPr>
            <a:lstStyle/>
            <a:p>
              <a:r>
                <a:rPr lang="tr-TR" altLang="tr-TR" sz="1600" b="1" dirty="0"/>
                <a:t>Gemi Yapımı Alanı</a:t>
              </a: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218521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8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800" b="1" kern="0" dirty="0" smtClean="0">
                <a:effectLst>
                  <a:outerShdw blurRad="38100" dist="38100" dir="2700000" algn="tl">
                    <a:srgbClr val="000000">
                      <a:alpha val="43137"/>
                    </a:srgbClr>
                  </a:outerShdw>
                </a:effectLst>
                <a:latin typeface="calibri"/>
              </a:rPr>
              <a:t>BÖLÜMLER</a:t>
            </a:r>
            <a:endParaRPr kumimoji="0" lang="en-US" sz="68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222322" y="2552354"/>
            <a:ext cx="1738992" cy="2702077"/>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686234077"/>
              </p:ext>
            </p:extLst>
          </p:nvPr>
        </p:nvGraphicFramePr>
        <p:xfrm>
          <a:off x="5421020" y="2081772"/>
          <a:ext cx="3594709" cy="2857571"/>
        </p:xfrm>
        <a:graphic>
          <a:graphicData uri="http://schemas.openxmlformats.org/drawingml/2006/table">
            <a:tbl>
              <a:tblPr firstRow="1" firstCol="1" lastRow="1" lastCol="1" bandRow="1" bandCol="1">
                <a:tableStyleId>{5C22544A-7EE6-4342-B048-85BDC9FD1C3A}</a:tableStyleId>
              </a:tblPr>
              <a:tblGrid>
                <a:gridCol w="2915084">
                  <a:extLst>
                    <a:ext uri="{9D8B030D-6E8A-4147-A177-3AD203B41FA5}">
                      <a16:colId xmlns:a16="http://schemas.microsoft.com/office/drawing/2014/main" val="926090828"/>
                    </a:ext>
                  </a:extLst>
                </a:gridCol>
                <a:gridCol w="679625">
                  <a:extLst>
                    <a:ext uri="{9D8B030D-6E8A-4147-A177-3AD203B41FA5}">
                      <a16:colId xmlns:a16="http://schemas.microsoft.com/office/drawing/2014/main" val="3065017592"/>
                    </a:ext>
                  </a:extLst>
                </a:gridCol>
              </a:tblGrid>
              <a:tr h="156109">
                <a:tc>
                  <a:txBody>
                    <a:bodyPr/>
                    <a:lstStyle/>
                    <a:p>
                      <a:pPr marL="13335">
                        <a:lnSpc>
                          <a:spcPct val="107000"/>
                        </a:lnSpc>
                        <a:spcBef>
                          <a:spcPts val="125"/>
                        </a:spcBef>
                        <a:spcAft>
                          <a:spcPts val="0"/>
                        </a:spcAft>
                      </a:pPr>
                      <a:r>
                        <a:rPr lang="en-US" sz="1050">
                          <a:solidFill>
                            <a:schemeClr val="tx1"/>
                          </a:solidFill>
                          <a:effectLst/>
                        </a:rPr>
                        <a:t>Alternatif Enerji</a:t>
                      </a:r>
                      <a:r>
                        <a:rPr lang="en-US" sz="1050" spc="5">
                          <a:solidFill>
                            <a:schemeClr val="tx1"/>
                          </a:solidFill>
                          <a:effectLst/>
                        </a:rPr>
                        <a:t> </a:t>
                      </a:r>
                      <a:r>
                        <a:rPr lang="en-US" sz="1050">
                          <a:solidFill>
                            <a:schemeClr val="tx1"/>
                          </a:solidFill>
                          <a:effectLst/>
                        </a:rPr>
                        <a:t>Kaynakları</a:t>
                      </a:r>
                      <a:r>
                        <a:rPr lang="en-US" sz="1050" spc="5">
                          <a:solidFill>
                            <a:schemeClr val="tx1"/>
                          </a:solidFill>
                          <a:effectLst/>
                        </a:rPr>
                        <a:t> </a:t>
                      </a:r>
                      <a:r>
                        <a:rPr lang="en-US" sz="1050">
                          <a:solidFill>
                            <a:schemeClr val="tx1"/>
                          </a:solidFill>
                          <a:effectLst/>
                        </a:rPr>
                        <a:t>Teknolojisi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227653630"/>
                  </a:ext>
                </a:extLst>
              </a:tr>
              <a:tr h="191662">
                <a:tc>
                  <a:txBody>
                    <a:bodyPr/>
                    <a:lstStyle/>
                    <a:p>
                      <a:pPr marL="13335">
                        <a:lnSpc>
                          <a:spcPct val="107000"/>
                        </a:lnSpc>
                        <a:spcBef>
                          <a:spcPts val="125"/>
                        </a:spcBef>
                        <a:spcAft>
                          <a:spcPts val="0"/>
                        </a:spcAft>
                      </a:pPr>
                      <a:r>
                        <a:rPr lang="en-US" sz="1050">
                          <a:solidFill>
                            <a:schemeClr val="tx1"/>
                          </a:solidFill>
                          <a:effectLst/>
                        </a:rPr>
                        <a:t>Elektrik Enerjisi</a:t>
                      </a:r>
                      <a:r>
                        <a:rPr lang="en-US" sz="1050" spc="5">
                          <a:solidFill>
                            <a:schemeClr val="tx1"/>
                          </a:solidFill>
                          <a:effectLst/>
                        </a:rPr>
                        <a:t> </a:t>
                      </a:r>
                      <a:r>
                        <a:rPr lang="en-US" sz="1050">
                          <a:solidFill>
                            <a:schemeClr val="tx1"/>
                          </a:solidFill>
                          <a:effectLst/>
                        </a:rPr>
                        <a:t>Üretim, İletim ve Dağıtımı</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877396857"/>
                  </a:ext>
                </a:extLst>
              </a:tr>
              <a:tr h="191901">
                <a:tc>
                  <a:txBody>
                    <a:bodyPr/>
                    <a:lstStyle/>
                    <a:p>
                      <a:pPr marL="13335">
                        <a:lnSpc>
                          <a:spcPct val="107000"/>
                        </a:lnSpc>
                        <a:spcBef>
                          <a:spcPts val="125"/>
                        </a:spcBef>
                        <a:spcAft>
                          <a:spcPts val="0"/>
                        </a:spcAft>
                      </a:pPr>
                      <a:r>
                        <a:rPr lang="en-US" sz="1050">
                          <a:solidFill>
                            <a:schemeClr val="tx1"/>
                          </a:solidFill>
                          <a:effectLst/>
                        </a:rPr>
                        <a:t>Endüstriyel</a:t>
                      </a:r>
                      <a:r>
                        <a:rPr lang="en-US" sz="1050" spc="5">
                          <a:solidFill>
                            <a:schemeClr val="tx1"/>
                          </a:solidFill>
                          <a:effectLst/>
                        </a:rPr>
                        <a:t> </a:t>
                      </a:r>
                      <a:r>
                        <a:rPr lang="en-US" sz="1050">
                          <a:solidFill>
                            <a:schemeClr val="tx1"/>
                          </a:solidFill>
                          <a:effectLst/>
                        </a:rPr>
                        <a:t>Kalıpçılık</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15172938"/>
                  </a:ext>
                </a:extLst>
              </a:tr>
              <a:tr h="191901">
                <a:tc>
                  <a:txBody>
                    <a:bodyPr/>
                    <a:lstStyle/>
                    <a:p>
                      <a:pPr marL="13335">
                        <a:lnSpc>
                          <a:spcPct val="107000"/>
                        </a:lnSpc>
                        <a:spcBef>
                          <a:spcPts val="125"/>
                        </a:spcBef>
                        <a:spcAft>
                          <a:spcPts val="0"/>
                        </a:spcAft>
                      </a:pPr>
                      <a:r>
                        <a:rPr lang="en-US" sz="1050">
                          <a:solidFill>
                            <a:schemeClr val="tx1"/>
                          </a:solidFill>
                          <a:effectLst/>
                        </a:rPr>
                        <a:t>Grafik Tasarımı</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994043582"/>
                  </a:ext>
                </a:extLst>
              </a:tr>
              <a:tr h="191901">
                <a:tc>
                  <a:txBody>
                    <a:bodyPr/>
                    <a:lstStyle/>
                    <a:p>
                      <a:pPr marL="13335">
                        <a:lnSpc>
                          <a:spcPct val="107000"/>
                        </a:lnSpc>
                        <a:spcBef>
                          <a:spcPts val="125"/>
                        </a:spcBef>
                        <a:spcAft>
                          <a:spcPts val="0"/>
                        </a:spcAft>
                      </a:pPr>
                      <a:r>
                        <a:rPr lang="en-US" sz="1050">
                          <a:solidFill>
                            <a:schemeClr val="tx1"/>
                          </a:solidFill>
                          <a:effectLst/>
                        </a:rPr>
                        <a:t>İş Makineleri</a:t>
                      </a:r>
                      <a:r>
                        <a:rPr lang="en-US" sz="1050" spc="5">
                          <a:solidFill>
                            <a:schemeClr val="tx1"/>
                          </a:solidFill>
                          <a:effectLst/>
                        </a:rPr>
                        <a:t> </a:t>
                      </a:r>
                      <a:r>
                        <a:rPr lang="en-US" sz="1050">
                          <a:solidFill>
                            <a:schemeClr val="tx1"/>
                          </a:solidFill>
                          <a:effectLst/>
                        </a:rPr>
                        <a:t>Operatörlüğü</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673544895"/>
                  </a:ext>
                </a:extLst>
              </a:tr>
              <a:tr h="191901">
                <a:tc>
                  <a:txBody>
                    <a:bodyPr/>
                    <a:lstStyle/>
                    <a:p>
                      <a:pPr marL="13335">
                        <a:lnSpc>
                          <a:spcPct val="107000"/>
                        </a:lnSpc>
                        <a:spcBef>
                          <a:spcPts val="125"/>
                        </a:spcBef>
                        <a:spcAft>
                          <a:spcPts val="0"/>
                        </a:spcAft>
                      </a:pPr>
                      <a:r>
                        <a:rPr lang="en-US" sz="1050">
                          <a:solidFill>
                            <a:schemeClr val="tx1"/>
                          </a:solidFill>
                          <a:effectLst/>
                        </a:rPr>
                        <a:t>Kaynak Teknolojisi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252072689"/>
                  </a:ext>
                </a:extLst>
              </a:tr>
              <a:tr h="191901">
                <a:tc>
                  <a:txBody>
                    <a:bodyPr/>
                    <a:lstStyle/>
                    <a:p>
                      <a:pPr marL="13335">
                        <a:lnSpc>
                          <a:spcPct val="107000"/>
                        </a:lnSpc>
                        <a:spcBef>
                          <a:spcPts val="125"/>
                        </a:spcBef>
                        <a:spcAft>
                          <a:spcPts val="0"/>
                        </a:spcAft>
                      </a:pPr>
                      <a:r>
                        <a:rPr lang="en-US" sz="1050">
                          <a:solidFill>
                            <a:schemeClr val="tx1"/>
                          </a:solidFill>
                          <a:effectLst/>
                        </a:rPr>
                        <a:t>Makine</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36954413"/>
                  </a:ext>
                </a:extLst>
              </a:tr>
              <a:tr h="191901">
                <a:tc>
                  <a:txBody>
                    <a:bodyPr/>
                    <a:lstStyle/>
                    <a:p>
                      <a:pPr marL="13335">
                        <a:lnSpc>
                          <a:spcPct val="107000"/>
                        </a:lnSpc>
                        <a:spcBef>
                          <a:spcPts val="125"/>
                        </a:spcBef>
                        <a:spcAft>
                          <a:spcPts val="0"/>
                        </a:spcAft>
                      </a:pPr>
                      <a:r>
                        <a:rPr lang="en-US" sz="1050">
                          <a:solidFill>
                            <a:schemeClr val="tx1"/>
                          </a:solidFill>
                          <a:effectLst/>
                        </a:rPr>
                        <a:t>Mekatronik</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85307366"/>
                  </a:ext>
                </a:extLst>
              </a:tr>
              <a:tr h="191901">
                <a:tc>
                  <a:txBody>
                    <a:bodyPr/>
                    <a:lstStyle/>
                    <a:p>
                      <a:pPr marL="13335">
                        <a:lnSpc>
                          <a:spcPct val="107000"/>
                        </a:lnSpc>
                        <a:spcBef>
                          <a:spcPts val="125"/>
                        </a:spcBef>
                        <a:spcAft>
                          <a:spcPts val="0"/>
                        </a:spcAft>
                      </a:pPr>
                      <a:r>
                        <a:rPr lang="en-US" sz="1050">
                          <a:solidFill>
                            <a:schemeClr val="tx1"/>
                          </a:solidFill>
                          <a:effectLst/>
                        </a:rPr>
                        <a:t>Metalurji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767564260"/>
                  </a:ext>
                </a:extLst>
              </a:tr>
              <a:tr h="191901">
                <a:tc>
                  <a:txBody>
                    <a:bodyPr/>
                    <a:lstStyle/>
                    <a:p>
                      <a:pPr marL="13335">
                        <a:lnSpc>
                          <a:spcPct val="107000"/>
                        </a:lnSpc>
                        <a:spcBef>
                          <a:spcPts val="125"/>
                        </a:spcBef>
                        <a:spcAft>
                          <a:spcPts val="0"/>
                        </a:spcAft>
                      </a:pPr>
                      <a:r>
                        <a:rPr lang="en-US" sz="1050">
                          <a:solidFill>
                            <a:schemeClr val="tx1"/>
                          </a:solidFill>
                          <a:effectLst/>
                        </a:rPr>
                        <a:t>Oto Boya ve Karoseri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124754517"/>
                  </a:ext>
                </a:extLst>
              </a:tr>
              <a:tr h="191901">
                <a:tc>
                  <a:txBody>
                    <a:bodyPr/>
                    <a:lstStyle/>
                    <a:p>
                      <a:pPr marL="13335">
                        <a:lnSpc>
                          <a:spcPct val="107000"/>
                        </a:lnSpc>
                        <a:spcBef>
                          <a:spcPts val="125"/>
                        </a:spcBef>
                        <a:spcAft>
                          <a:spcPts val="0"/>
                        </a:spcAft>
                      </a:pPr>
                      <a:r>
                        <a:rPr lang="en-US" sz="1050">
                          <a:solidFill>
                            <a:schemeClr val="tx1"/>
                          </a:solidFill>
                          <a:effectLst/>
                        </a:rPr>
                        <a:t>Otomotiv Teknolojisi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640945294"/>
                  </a:ext>
                </a:extLst>
              </a:tr>
              <a:tr h="191901">
                <a:tc>
                  <a:txBody>
                    <a:bodyPr/>
                    <a:lstStyle/>
                    <a:p>
                      <a:pPr marL="13335">
                        <a:lnSpc>
                          <a:spcPct val="107000"/>
                        </a:lnSpc>
                        <a:spcBef>
                          <a:spcPts val="125"/>
                        </a:spcBef>
                        <a:spcAft>
                          <a:spcPts val="0"/>
                        </a:spcAft>
                      </a:pPr>
                      <a:r>
                        <a:rPr lang="en-US" sz="1050">
                          <a:solidFill>
                            <a:schemeClr val="tx1"/>
                          </a:solidFill>
                          <a:effectLst/>
                        </a:rPr>
                        <a:t>Raylı Sistemler Makine</a:t>
                      </a:r>
                      <a:r>
                        <a:rPr lang="en-US" sz="1050" spc="5">
                          <a:solidFill>
                            <a:schemeClr val="tx1"/>
                          </a:solidFill>
                          <a:effectLst/>
                        </a:rPr>
                        <a:t> </a:t>
                      </a:r>
                      <a:r>
                        <a:rPr lang="en-US" sz="1050">
                          <a:solidFill>
                            <a:schemeClr val="tx1"/>
                          </a:solidFill>
                          <a:effectLst/>
                        </a:rPr>
                        <a:t>Teknolojisi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132341485"/>
                  </a:ext>
                </a:extLst>
              </a:tr>
              <a:tr h="191901">
                <a:tc>
                  <a:txBody>
                    <a:bodyPr/>
                    <a:lstStyle/>
                    <a:p>
                      <a:pPr marL="13335">
                        <a:lnSpc>
                          <a:spcPct val="107000"/>
                        </a:lnSpc>
                        <a:spcBef>
                          <a:spcPts val="125"/>
                        </a:spcBef>
                        <a:spcAft>
                          <a:spcPts val="0"/>
                        </a:spcAft>
                      </a:pPr>
                      <a:r>
                        <a:rPr lang="en-US" sz="1050">
                          <a:solidFill>
                            <a:schemeClr val="tx1"/>
                          </a:solidFill>
                          <a:effectLst/>
                        </a:rPr>
                        <a:t>Sondaj</a:t>
                      </a:r>
                      <a:r>
                        <a:rPr lang="en-US" sz="1050" spc="5">
                          <a:solidFill>
                            <a:schemeClr val="tx1"/>
                          </a:solidFill>
                          <a:effectLst/>
                        </a:rPr>
                        <a:t> </a:t>
                      </a:r>
                      <a:r>
                        <a:rPr lang="en-US" sz="1050">
                          <a:solidFill>
                            <a:schemeClr val="tx1"/>
                          </a:solidFill>
                          <a:effectLst/>
                        </a:rPr>
                        <a:t>Teknolojisi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2111972"/>
                  </a:ext>
                </a:extLst>
              </a:tr>
              <a:tr h="191901">
                <a:tc>
                  <a:txBody>
                    <a:bodyPr/>
                    <a:lstStyle/>
                    <a:p>
                      <a:pPr marL="13335">
                        <a:lnSpc>
                          <a:spcPct val="107000"/>
                        </a:lnSpc>
                        <a:spcBef>
                          <a:spcPts val="125"/>
                        </a:spcBef>
                        <a:spcAft>
                          <a:spcPts val="0"/>
                        </a:spcAft>
                      </a:pPr>
                      <a:r>
                        <a:rPr lang="en-US" sz="1050">
                          <a:solidFill>
                            <a:schemeClr val="tx1"/>
                          </a:solidFill>
                          <a:effectLst/>
                        </a:rPr>
                        <a:t>Tahribatsız Muayene</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rPr>
                        <a:t>TYT</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07095390"/>
                  </a:ext>
                </a:extLst>
              </a:tr>
              <a:tr h="191901">
                <a:tc>
                  <a:txBody>
                    <a:bodyPr/>
                    <a:lstStyle/>
                    <a:p>
                      <a:pPr marL="13335">
                        <a:lnSpc>
                          <a:spcPct val="107000"/>
                        </a:lnSpc>
                        <a:spcBef>
                          <a:spcPts val="125"/>
                        </a:spcBef>
                        <a:spcAft>
                          <a:spcPts val="0"/>
                        </a:spcAft>
                      </a:pPr>
                      <a:r>
                        <a:rPr lang="en-US" sz="1050">
                          <a:solidFill>
                            <a:schemeClr val="tx1"/>
                          </a:solidFill>
                          <a:effectLst/>
                        </a:rPr>
                        <a:t>Tarım Makineleri</a:t>
                      </a:r>
                      <a:endParaRPr lang="tr-TR"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dirty="0">
                          <a:solidFill>
                            <a:schemeClr val="tx1"/>
                          </a:solidFill>
                          <a:effectLst/>
                        </a:rPr>
                        <a:t>TYT</a:t>
                      </a:r>
                      <a:endParaRPr lang="tr-TR" sz="10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100429709"/>
                  </a:ext>
                </a:extLst>
              </a:tr>
            </a:tbl>
          </a:graphicData>
        </a:graphic>
      </p:graphicFrame>
    </p:spTree>
    <p:custDataLst>
      <p:tags r:id="rId1"/>
    </p:custDataLst>
    <p:extLst>
      <p:ext uri="{BB962C8B-B14F-4D97-AF65-F5344CB8AC3E}">
        <p14:creationId xmlns:p14="http://schemas.microsoft.com/office/powerpoint/2010/main" val="128755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altLang="tr-TR" sz="6000" b="1" dirty="0"/>
              <a:t>Gemi Yapımı Alanı</a:t>
            </a: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727324" y="3435055"/>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594" y="1006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678717" y="803455"/>
            <a:ext cx="4465283"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grpSp>
        <p:nvGrpSpPr>
          <p:cNvPr id="18" name="Group 48">
            <a:extLst>
              <a:ext uri="{FF2B5EF4-FFF2-40B4-BE49-F238E27FC236}">
                <a16:creationId xmlns:a16="http://schemas.microsoft.com/office/drawing/2014/main" id="{D7C27CD2-3407-4569-9B46-A08BFD35059A}"/>
              </a:ext>
            </a:extLst>
          </p:cNvPr>
          <p:cNvGrpSpPr/>
          <p:nvPr/>
        </p:nvGrpSpPr>
        <p:grpSpPr>
          <a:xfrm>
            <a:off x="4715435" y="2933351"/>
            <a:ext cx="2294965" cy="1547168"/>
            <a:chOff x="1929749" y="747482"/>
            <a:chExt cx="2535260" cy="740309"/>
          </a:xfrm>
        </p:grpSpPr>
        <p:sp>
          <p:nvSpPr>
            <p:cNvPr id="19"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0" name="Group 43">
              <a:extLst>
                <a:ext uri="{FF2B5EF4-FFF2-40B4-BE49-F238E27FC236}">
                  <a16:creationId xmlns:a16="http://schemas.microsoft.com/office/drawing/2014/main" id="{F39827A9-E8CD-4297-B688-53F1E3283E44}"/>
                </a:ext>
              </a:extLst>
            </p:cNvPr>
            <p:cNvGrpSpPr/>
            <p:nvPr/>
          </p:nvGrpSpPr>
          <p:grpSpPr>
            <a:xfrm>
              <a:off x="1975945" y="757541"/>
              <a:ext cx="2489064" cy="730250"/>
              <a:chOff x="1975945" y="757541"/>
              <a:chExt cx="2489064" cy="730250"/>
            </a:xfrm>
          </p:grpSpPr>
          <p:sp>
            <p:nvSpPr>
              <p:cNvPr id="21"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2" name="TextBox 13">
                <a:extLst>
                  <a:ext uri="{FF2B5EF4-FFF2-40B4-BE49-F238E27FC236}">
                    <a16:creationId xmlns:a16="http://schemas.microsoft.com/office/drawing/2014/main" id="{099EE624-9C48-4E08-9430-47FB123CF06D}"/>
                  </a:ext>
                </a:extLst>
              </p:cNvPr>
              <p:cNvSpPr txBox="1"/>
              <p:nvPr/>
            </p:nvSpPr>
            <p:spPr>
              <a:xfrm>
                <a:off x="1975945" y="812011"/>
                <a:ext cx="2363764" cy="485988"/>
              </a:xfrm>
              <a:prstGeom prst="rect">
                <a:avLst/>
              </a:prstGeom>
              <a:noFill/>
            </p:spPr>
            <p:txBody>
              <a:bodyPr wrap="square" rtlCol="0">
                <a:spAutoFit/>
              </a:bodyPr>
              <a:lstStyle/>
              <a:p>
                <a:pPr algn="ctr" defTabSz="914400" eaLnBrk="1" fontAlgn="auto" hangingPunct="1">
                  <a:spcBef>
                    <a:spcPts val="0"/>
                  </a:spcBef>
                  <a:spcAft>
                    <a:spcPts val="0"/>
                  </a:spcAft>
                  <a:defRPr/>
                </a:pPr>
                <a:r>
                  <a:rPr lang="tr-TR" sz="1200" b="1" dirty="0" smtClean="0">
                    <a:latin typeface="+mn-lt"/>
                  </a:rPr>
                  <a:t> </a:t>
                </a:r>
                <a:r>
                  <a:rPr lang="tr-TR" altLang="tr-TR" sz="1200" b="1" dirty="0"/>
                  <a:t>Gemi Yapımı </a:t>
                </a:r>
                <a:r>
                  <a:rPr lang="tr-TR" altLang="tr-TR" sz="1200" b="1" dirty="0" smtClean="0"/>
                  <a:t>Alanı </a:t>
                </a:r>
                <a:r>
                  <a:rPr lang="tr-TR" sz="1200" b="1" dirty="0" smtClean="0">
                    <a:latin typeface="+mn-lt"/>
                  </a:rPr>
                  <a:t>ön </a:t>
                </a:r>
                <a:r>
                  <a:rPr lang="tr-TR" sz="1200" b="1" dirty="0">
                    <a:latin typeface="+mn-lt"/>
                  </a:rPr>
                  <a:t>lisans programını tamamlayanlar dikey geçiş sınavı (DGS) ile </a:t>
                </a:r>
                <a:r>
                  <a:rPr lang="tr-TR" sz="1200" b="1" dirty="0" smtClean="0">
                    <a:latin typeface="+mn-lt"/>
                  </a:rPr>
                  <a:t>tablodaki </a:t>
                </a:r>
                <a:r>
                  <a:rPr lang="tr-TR" sz="1200" b="1" dirty="0">
                    <a:latin typeface="+mn-lt"/>
                  </a:rPr>
                  <a:t>lisans programlarına geçiş </a:t>
                </a:r>
                <a:r>
                  <a:rPr lang="tr-TR" sz="1200" b="1" dirty="0" smtClean="0">
                    <a:latin typeface="+mn-lt"/>
                  </a:rPr>
                  <a:t>yapabilirler.</a:t>
                </a:r>
                <a:endParaRPr kumimoji="0" lang="id-ID" sz="1200" b="1" i="0" u="none" strike="noStrike" kern="0" cap="none" spc="0" normalizeH="0" baseline="0" noProof="0" dirty="0">
                  <a:ln>
                    <a:noFill/>
                  </a:ln>
                  <a:effectLst/>
                  <a:uLnTx/>
                  <a:uFillTx/>
                  <a:latin typeface="+mn-lt"/>
                </a:endParaRPr>
              </a:p>
            </p:txBody>
          </p:sp>
        </p:grpSp>
      </p:grpSp>
      <p:pic>
        <p:nvPicPr>
          <p:cNvPr id="4" name="Resim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42632" y="340191"/>
            <a:ext cx="2410700" cy="2909957"/>
          </a:xfrm>
          <a:prstGeom prst="rect">
            <a:avLst/>
          </a:prstGeom>
        </p:spPr>
      </p:pic>
      <p:graphicFrame>
        <p:nvGraphicFramePr>
          <p:cNvPr id="5" name="Tablo 4"/>
          <p:cNvGraphicFramePr>
            <a:graphicFrameLocks noGrp="1"/>
          </p:cNvGraphicFramePr>
          <p:nvPr>
            <p:extLst>
              <p:ext uri="{D42A27DB-BD31-4B8C-83A1-F6EECF244321}">
                <p14:modId xmlns:p14="http://schemas.microsoft.com/office/powerpoint/2010/main" val="2383018441"/>
              </p:ext>
            </p:extLst>
          </p:nvPr>
        </p:nvGraphicFramePr>
        <p:xfrm>
          <a:off x="252335" y="3159154"/>
          <a:ext cx="3266720" cy="1931035"/>
        </p:xfrm>
        <a:graphic>
          <a:graphicData uri="http://schemas.openxmlformats.org/drawingml/2006/table">
            <a:tbl>
              <a:tblPr firstRow="1" firstCol="1" bandRow="1">
                <a:tableStyleId>{5C22544A-7EE6-4342-B048-85BDC9FD1C3A}</a:tableStyleId>
              </a:tblPr>
              <a:tblGrid>
                <a:gridCol w="3266720">
                  <a:extLst>
                    <a:ext uri="{9D8B030D-6E8A-4147-A177-3AD203B41FA5}">
                      <a16:colId xmlns:a16="http://schemas.microsoft.com/office/drawing/2014/main" val="1218012518"/>
                    </a:ext>
                  </a:extLst>
                </a:gridCol>
              </a:tblGrid>
              <a:tr h="276174">
                <a:tc>
                  <a:txBody>
                    <a:bodyPr/>
                    <a:lstStyle/>
                    <a:p>
                      <a:pPr algn="just">
                        <a:lnSpc>
                          <a:spcPct val="107000"/>
                        </a:lnSpc>
                        <a:spcAft>
                          <a:spcPts val="0"/>
                        </a:spcAft>
                      </a:pPr>
                      <a:r>
                        <a:rPr lang="tr-TR" sz="1200" dirty="0">
                          <a:solidFill>
                            <a:schemeClr val="tx1"/>
                          </a:solidFill>
                          <a:effectLst/>
                        </a:rPr>
                        <a:t>İmalat Mühendisliği</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0" marR="95250" marT="95250" marB="95250" anchor="b">
                    <a:noFill/>
                  </a:tcPr>
                </a:tc>
                <a:extLst>
                  <a:ext uri="{0D108BD9-81ED-4DB2-BD59-A6C34878D82A}">
                    <a16:rowId xmlns:a16="http://schemas.microsoft.com/office/drawing/2014/main" val="2798600136"/>
                  </a:ext>
                </a:extLst>
              </a:tr>
              <a:tr h="276174">
                <a:tc>
                  <a:txBody>
                    <a:bodyPr/>
                    <a:lstStyle/>
                    <a:p>
                      <a:pPr algn="just">
                        <a:lnSpc>
                          <a:spcPct val="107000"/>
                        </a:lnSpc>
                        <a:spcAft>
                          <a:spcPts val="0"/>
                        </a:spcAft>
                      </a:pPr>
                      <a:r>
                        <a:rPr lang="tr-TR" sz="1200" dirty="0">
                          <a:solidFill>
                            <a:schemeClr val="tx1"/>
                          </a:solidFill>
                          <a:effectLst/>
                        </a:rPr>
                        <a:t>Makine Mühendisliği</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0" marR="95250" marT="95250" marB="95250" anchor="b">
                    <a:noFill/>
                  </a:tcPr>
                </a:tc>
                <a:extLst>
                  <a:ext uri="{0D108BD9-81ED-4DB2-BD59-A6C34878D82A}">
                    <a16:rowId xmlns:a16="http://schemas.microsoft.com/office/drawing/2014/main" val="157134864"/>
                  </a:ext>
                </a:extLst>
              </a:tr>
              <a:tr h="276174">
                <a:tc>
                  <a:txBody>
                    <a:bodyPr/>
                    <a:lstStyle/>
                    <a:p>
                      <a:pPr algn="just">
                        <a:lnSpc>
                          <a:spcPct val="107000"/>
                        </a:lnSpc>
                        <a:spcAft>
                          <a:spcPts val="0"/>
                        </a:spcAft>
                      </a:pPr>
                      <a:r>
                        <a:rPr lang="tr-TR" sz="1200" dirty="0">
                          <a:solidFill>
                            <a:schemeClr val="tx1"/>
                          </a:solidFill>
                          <a:effectLst/>
                        </a:rPr>
                        <a:t>Gemi İnşaatı ve Gemi Makineleri Mühendisliği</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0" marR="95250" marT="95250" marB="95250" anchor="b">
                    <a:noFill/>
                  </a:tcPr>
                </a:tc>
                <a:extLst>
                  <a:ext uri="{0D108BD9-81ED-4DB2-BD59-A6C34878D82A}">
                    <a16:rowId xmlns:a16="http://schemas.microsoft.com/office/drawing/2014/main" val="1277779435"/>
                  </a:ext>
                </a:extLst>
              </a:tr>
              <a:tr h="282926">
                <a:tc>
                  <a:txBody>
                    <a:bodyPr/>
                    <a:lstStyle/>
                    <a:p>
                      <a:pPr algn="just">
                        <a:lnSpc>
                          <a:spcPct val="107000"/>
                        </a:lnSpc>
                        <a:spcAft>
                          <a:spcPts val="0"/>
                        </a:spcAft>
                      </a:pPr>
                      <a:r>
                        <a:rPr lang="tr-TR" sz="1200" dirty="0">
                          <a:solidFill>
                            <a:schemeClr val="tx1"/>
                          </a:solidFill>
                          <a:effectLst/>
                        </a:rPr>
                        <a:t>Gemi ve Deniz Teknolojisi Mühendisliği</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0" marR="95250" marT="95250" marB="95250" anchor="b">
                    <a:noFill/>
                  </a:tcPr>
                </a:tc>
                <a:extLst>
                  <a:ext uri="{0D108BD9-81ED-4DB2-BD59-A6C34878D82A}">
                    <a16:rowId xmlns:a16="http://schemas.microsoft.com/office/drawing/2014/main" val="651835032"/>
                  </a:ext>
                </a:extLst>
              </a:tr>
              <a:tr h="282926">
                <a:tc>
                  <a:txBody>
                    <a:bodyPr/>
                    <a:lstStyle/>
                    <a:p>
                      <a:pPr algn="just">
                        <a:lnSpc>
                          <a:spcPct val="107000"/>
                        </a:lnSpc>
                        <a:spcAft>
                          <a:spcPts val="0"/>
                        </a:spcAft>
                      </a:pPr>
                      <a:r>
                        <a:rPr lang="tr-TR" sz="1200" dirty="0">
                          <a:solidFill>
                            <a:schemeClr val="tx1"/>
                          </a:solidFill>
                          <a:effectLst/>
                        </a:rPr>
                        <a:t>Gemi ve Yat Tasarımı</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0" marR="95250" marT="95250" marB="95250" anchor="b">
                    <a:noFill/>
                  </a:tcPr>
                </a:tc>
                <a:extLst>
                  <a:ext uri="{0D108BD9-81ED-4DB2-BD59-A6C34878D82A}">
                    <a16:rowId xmlns:a16="http://schemas.microsoft.com/office/drawing/2014/main" val="3613110540"/>
                  </a:ext>
                </a:extLst>
              </a:tr>
            </a:tbl>
          </a:graphicData>
        </a:graphic>
      </p:graphicFrame>
    </p:spTree>
    <p:custDataLst>
      <p:tags r:id="rId1"/>
    </p:custDataLst>
    <p:extLst>
      <p:ext uri="{BB962C8B-B14F-4D97-AF65-F5344CB8AC3E}">
        <p14:creationId xmlns:p14="http://schemas.microsoft.com/office/powerpoint/2010/main" val="391643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anim calcmode="lin" valueType="num">
                                      <p:cBhvr>
                                        <p:cTn id="13" dur="750" fill="hold"/>
                                        <p:tgtEl>
                                          <p:spTgt spid="18"/>
                                        </p:tgtEl>
                                        <p:attrNameLst>
                                          <p:attrName>ppt_x</p:attrName>
                                        </p:attrNameLst>
                                      </p:cBhvr>
                                      <p:tavLst>
                                        <p:tav tm="0">
                                          <p:val>
                                            <p:strVal val="#ppt_x"/>
                                          </p:val>
                                        </p:tav>
                                        <p:tav tm="100000">
                                          <p:val>
                                            <p:strVal val="#ppt_x"/>
                                          </p:val>
                                        </p:tav>
                                      </p:tavLst>
                                    </p:anim>
                                    <p:anim calcmode="lin" valueType="num">
                                      <p:cBhvr>
                                        <p:cTn id="1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5400" b="1" dirty="0" smtClean="0">
                <a:solidFill>
                  <a:sysClr val="window" lastClr="FFFFFF"/>
                </a:solidFill>
                <a:latin typeface="calibri"/>
              </a:rPr>
              <a:t>Pazarlama ve Perakende </a:t>
            </a:r>
            <a:r>
              <a:rPr lang="tr-TR" sz="5400" b="1" dirty="0">
                <a:solidFill>
                  <a:sysClr val="window" lastClr="FFFFFF"/>
                </a:solidFill>
                <a:latin typeface="calibri"/>
              </a:rPr>
              <a:t>Alanı</a:t>
            </a:r>
            <a:endParaRPr lang="id-ID" sz="5400" dirty="0">
              <a:solidFill>
                <a:sysClr val="window" lastClr="FFFFFF"/>
              </a:solidFill>
              <a:latin typeface="calibri"/>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51928" y="3286808"/>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smtClean="0">
                <a:solidFill>
                  <a:srgbClr val="00B050"/>
                </a:solidFill>
                <a:effectLst>
                  <a:outerShdw blurRad="38100" dist="38100" dir="2700000" algn="tl">
                    <a:srgbClr val="000000">
                      <a:alpha val="43137"/>
                    </a:srgbClr>
                  </a:outerShdw>
                </a:effectLst>
                <a:latin typeface="ubuntu"/>
              </a:rPr>
              <a:t>Haydar Çavuş M.T.A.L</a:t>
            </a:r>
            <a:endParaRPr lang="id-ID" sz="2400" b="1" dirty="0">
              <a:solidFill>
                <a:srgbClr val="00B050"/>
              </a:solidFill>
              <a:effectLst>
                <a:outerShdw blurRad="38100" dist="38100" dir="2700000" algn="tl">
                  <a:srgbClr val="000000">
                    <a:alpha val="43137"/>
                  </a:srgbClr>
                </a:outerShdw>
              </a:effectLst>
              <a:latin typeface="ubuntu"/>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47600F09-3738-49FE-B6F2-24FFCA6AD975}"/>
              </a:ext>
            </a:extLst>
          </p:cNvPr>
          <p:cNvSpPr txBox="1"/>
          <p:nvPr/>
        </p:nvSpPr>
        <p:spPr>
          <a:xfrm>
            <a:off x="5847685" y="3318655"/>
            <a:ext cx="2857043"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altLang="tr-TR" sz="1400" b="1" dirty="0" smtClean="0">
                <a:solidFill>
                  <a:srgbClr val="FF0000"/>
                </a:solidFill>
              </a:rPr>
              <a:t>-Sigortacılık</a:t>
            </a:r>
            <a:endParaRPr lang="tr-TR" altLang="tr-TR" sz="1400" dirty="0"/>
          </a:p>
        </p:txBody>
      </p:sp>
      <p:sp>
        <p:nvSpPr>
          <p:cNvPr id="46" name="Freeform 32">
            <a:extLst>
              <a:ext uri="{FF2B5EF4-FFF2-40B4-BE49-F238E27FC236}">
                <a16:creationId xmlns:a16="http://schemas.microsoft.com/office/drawing/2014/main" id="{74444165-31B0-4DE4-82A7-F22CFCD1183F}"/>
              </a:ext>
            </a:extLst>
          </p:cNvPr>
          <p:cNvSpPr>
            <a:spLocks/>
          </p:cNvSpPr>
          <p:nvPr/>
        </p:nvSpPr>
        <p:spPr bwMode="auto">
          <a:xfrm>
            <a:off x="3545009" y="3524261"/>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2"/>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316105" y="4245040"/>
              <a:ext cx="2583235" cy="603942"/>
            </a:xfrm>
            <a:prstGeom prst="rect">
              <a:avLst/>
            </a:prstGeom>
            <a:noFill/>
          </p:spPr>
          <p:txBody>
            <a:bodyPr wrap="square" rtlCol="0">
              <a:spAutoFit/>
            </a:bodyPr>
            <a:lstStyle/>
            <a:p>
              <a:pPr lvl="0" algn="ctr" fontAlgn="auto">
                <a:spcAft>
                  <a:spcPts val="0"/>
                </a:spcAft>
                <a:defRPr/>
              </a:pPr>
              <a:r>
                <a:rPr lang="tr-TR" sz="2400" b="1" dirty="0">
                  <a:solidFill>
                    <a:sysClr val="window" lastClr="FFFFFF"/>
                  </a:solidFill>
                  <a:latin typeface="calibri"/>
                </a:rPr>
                <a:t>Pazarlama ve Perakende Alanı</a:t>
              </a:r>
              <a:endParaRPr lang="id-ID" sz="2400" dirty="0">
                <a:solidFill>
                  <a:sysClr val="window" lastClr="FFFFFF"/>
                </a:solidFill>
                <a:latin typeface="calibri"/>
              </a:endParaRP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27241" y="2196594"/>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3" name="Resim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55272" y="1616026"/>
            <a:ext cx="1929299" cy="1872733"/>
          </a:xfrm>
          <a:prstGeom prst="rect">
            <a:avLst/>
          </a:prstGeom>
        </p:spPr>
      </p:pic>
    </p:spTree>
    <p:custDataLst>
      <p:tags r:id="rId1"/>
    </p:custDataLst>
    <p:extLst>
      <p:ext uri="{BB962C8B-B14F-4D97-AF65-F5344CB8AC3E}">
        <p14:creationId xmlns:p14="http://schemas.microsoft.com/office/powerpoint/2010/main" val="121517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p:tgtEl>
                                          <p:spTgt spid="38"/>
                                        </p:tgtEl>
                                        <p:attrNameLst>
                                          <p:attrName>ppt_x</p:attrName>
                                        </p:attrNameLst>
                                      </p:cBhvr>
                                      <p:tavLst>
                                        <p:tav tm="0">
                                          <p:val>
                                            <p:strVal val="#ppt_x-#ppt_w*1.125000"/>
                                          </p:val>
                                        </p:tav>
                                        <p:tav tm="100000">
                                          <p:val>
                                            <p:strVal val="#ppt_x"/>
                                          </p:val>
                                        </p:tav>
                                      </p:tavLst>
                                    </p:anim>
                                    <p:animEffect transition="in" filter="wipe(right)">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par>
                                <p:cTn id="26" presetID="47"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anim calcmode="lin" valueType="num">
                                      <p:cBhvr>
                                        <p:cTn id="29" dur="750" fill="hold"/>
                                        <p:tgtEl>
                                          <p:spTgt spid="25"/>
                                        </p:tgtEl>
                                        <p:attrNameLst>
                                          <p:attrName>ppt_x</p:attrName>
                                        </p:attrNameLst>
                                      </p:cBhvr>
                                      <p:tavLst>
                                        <p:tav tm="0">
                                          <p:val>
                                            <p:strVal val="#ppt_x"/>
                                          </p:val>
                                        </p:tav>
                                        <p:tav tm="100000">
                                          <p:val>
                                            <p:strVal val="#ppt_x"/>
                                          </p:val>
                                        </p:tav>
                                      </p:tavLst>
                                    </p:anim>
                                    <p:anim calcmode="lin" valueType="num">
                                      <p:cBhvr>
                                        <p:cTn id="30" dur="75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750"/>
                                        <p:tgtEl>
                                          <p:spTgt spid="51"/>
                                        </p:tgtEl>
                                      </p:cBhvr>
                                    </p:animEffect>
                                    <p:anim calcmode="lin" valueType="num">
                                      <p:cBhvr>
                                        <p:cTn id="39" dur="750" fill="hold"/>
                                        <p:tgtEl>
                                          <p:spTgt spid="51"/>
                                        </p:tgtEl>
                                        <p:attrNameLst>
                                          <p:attrName>ppt_x</p:attrName>
                                        </p:attrNameLst>
                                      </p:cBhvr>
                                      <p:tavLst>
                                        <p:tav tm="0">
                                          <p:val>
                                            <p:strVal val="#ppt_x"/>
                                          </p:val>
                                        </p:tav>
                                        <p:tav tm="100000">
                                          <p:val>
                                            <p:strVal val="#ppt_x"/>
                                          </p:val>
                                        </p:tav>
                                      </p:tavLst>
                                    </p:anim>
                                    <p:anim calcmode="lin" valueType="num">
                                      <p:cBhvr>
                                        <p:cTn id="40"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8" grpId="0" animBg="1"/>
      <p:bldP spid="42" grpId="0"/>
      <p:bldP spid="4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5400" b="1" dirty="0">
                <a:solidFill>
                  <a:sysClr val="window" lastClr="FFFFFF"/>
                </a:solidFill>
                <a:latin typeface="calibri"/>
              </a:rPr>
              <a:t>Pazarlama ve Perakende Alanı</a:t>
            </a:r>
            <a:endParaRPr lang="id-ID" sz="5400" dirty="0">
              <a:solidFill>
                <a:sysClr val="window" lastClr="FFFFFF"/>
              </a:solidFill>
              <a:latin typeface="calibri"/>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3816429"/>
          </a:xfrm>
          <a:prstGeom prst="rect">
            <a:avLst/>
          </a:prstGeom>
        </p:spPr>
        <p:txBody>
          <a:bodyPr wrap="square">
            <a:spAutoFit/>
          </a:bodyPr>
          <a:lstStyle/>
          <a:p>
            <a:r>
              <a:rPr lang="tr-TR" sz="1400" b="1" dirty="0"/>
              <a:t>Pazarlama ve Perakende </a:t>
            </a:r>
            <a:r>
              <a:rPr lang="tr-TR" altLang="tr-TR" sz="1400" b="1" dirty="0" smtClean="0"/>
              <a:t>Alanı</a:t>
            </a:r>
            <a:endParaRPr lang="tr-TR" altLang="tr-TR" sz="1400" b="1" dirty="0"/>
          </a:p>
          <a:p>
            <a:pPr algn="just"/>
            <a:r>
              <a:rPr lang="tr-TR" sz="1200" dirty="0"/>
              <a:t>Pazarlama, ürünün üretim öncesinden başlayıp satışı ve satış sonrası faaliyetlerini içine alan geniş kapsamlı bir işletme faaliyetidir. Genelde tüm gelişmekte olan ülkelerde olduğu gibi Türkiye’de de işletmeler pazarlamaya önem vermemiş, onun yerine daha çok üretimle ilgilenmişlerdir. Ancak son zamanlarda bu durum değişmekte olup büyük işletmeler yavaş yavaş modern pazarlama tekniklerini uygulamaya </a:t>
            </a:r>
            <a:r>
              <a:rPr lang="tr-TR" sz="1200" dirty="0" smtClean="0"/>
              <a:t>başlamıştır. Gelecekte </a:t>
            </a:r>
            <a:r>
              <a:rPr lang="tr-TR" sz="1200" dirty="0"/>
              <a:t>ayakta kalabilecek ve faaliyetini sürdürebilecek işletmeler pazarlama ve perakende satış ağını iyi kurabilen işletmeler olacaktır. Bu da yeterli eğitim almış elemanlarla olacağından, bu alanda büyük bir istihdam oluşmaktadır. </a:t>
            </a:r>
            <a:r>
              <a:rPr lang="tr-TR" sz="1200" dirty="0" smtClean="0"/>
              <a:t>Pazarlama </a:t>
            </a:r>
            <a:r>
              <a:rPr lang="tr-TR" sz="1200" dirty="0"/>
              <a:t>ve Perakende alanında; pazarlama ve perakende uygulamalarında yer alan meslek elemanlarını sektörün ihtiyaçları, bilimsel ve teknolojik gelişmeler doğrultusunda gerekli olan meslekî yeterlikleri kazanmış, nitelikli kişiler olarak yetiştirmek amaçlanmaktadır</a:t>
            </a:r>
            <a:r>
              <a:rPr lang="tr-TR" sz="1200" dirty="0" smtClean="0"/>
              <a:t>.</a:t>
            </a:r>
            <a:r>
              <a:rPr lang="tr-TR" altLang="tr-TR" sz="1200" dirty="0"/>
              <a:t> </a:t>
            </a:r>
            <a:endParaRPr lang="tr-TR" altLang="tr-TR" sz="1200" dirty="0" smtClean="0"/>
          </a:p>
          <a:p>
            <a:pPr algn="just"/>
            <a:r>
              <a:rPr lang="tr-TR" altLang="tr-TR" sz="1200" dirty="0" smtClean="0"/>
              <a:t>Bu </a:t>
            </a:r>
            <a:r>
              <a:rPr lang="tr-TR" altLang="tr-TR" sz="1200" dirty="0"/>
              <a:t>Alanda Yer Alan Dal Programları </a:t>
            </a:r>
          </a:p>
          <a:p>
            <a:pPr algn="just"/>
            <a:r>
              <a:rPr lang="tr-TR" sz="1200" dirty="0" smtClean="0"/>
              <a:t>Satış Elemanlığı</a:t>
            </a:r>
          </a:p>
          <a:p>
            <a:pPr algn="just"/>
            <a:r>
              <a:rPr lang="tr-TR" sz="1200" b="1" dirty="0" smtClean="0">
                <a:solidFill>
                  <a:srgbClr val="C00000"/>
                </a:solidFill>
              </a:rPr>
              <a:t>Sigortacılık</a:t>
            </a:r>
          </a:p>
          <a:p>
            <a:pPr algn="just"/>
            <a:r>
              <a:rPr lang="tr-TR" sz="1200" dirty="0" smtClean="0"/>
              <a:t>Emlak </a:t>
            </a:r>
            <a:r>
              <a:rPr lang="tr-TR" sz="1200" dirty="0"/>
              <a:t>Komisyonculuğu</a:t>
            </a:r>
            <a:endParaRPr lang="tr-TR" altLang="tr-TR" sz="1200" dirty="0"/>
          </a:p>
        </p:txBody>
      </p:sp>
    </p:spTree>
    <p:custDataLst>
      <p:tags r:id="rId1"/>
    </p:custDataLst>
    <p:extLst>
      <p:ext uri="{BB962C8B-B14F-4D97-AF65-F5344CB8AC3E}">
        <p14:creationId xmlns:p14="http://schemas.microsoft.com/office/powerpoint/2010/main" val="361286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5400" b="1" dirty="0">
                <a:solidFill>
                  <a:sysClr val="window" lastClr="FFFFFF"/>
                </a:solidFill>
                <a:latin typeface="calibri"/>
              </a:rPr>
              <a:t>Pazarlama ve Perakende Alanı</a:t>
            </a:r>
            <a:endParaRPr lang="id-ID" sz="5400" dirty="0">
              <a:solidFill>
                <a:sysClr val="window" lastClr="FFFFFF"/>
              </a:solidFill>
              <a:latin typeface="calibri"/>
            </a:endParaRPr>
          </a:p>
        </p:txBody>
      </p:sp>
      <p:sp>
        <p:nvSpPr>
          <p:cNvPr id="10" name="Right Arrow 90">
            <a:extLst>
              <a:ext uri="{FF2B5EF4-FFF2-40B4-BE49-F238E27FC236}">
                <a16:creationId xmlns:a16="http://schemas.microsoft.com/office/drawing/2014/main" id="{19046930-95D5-476B-B84C-0839312CDD0E}"/>
              </a:ext>
            </a:extLst>
          </p:cNvPr>
          <p:cNvSpPr/>
          <p:nvPr/>
        </p:nvSpPr>
        <p:spPr>
          <a:xfrm>
            <a:off x="3772322" y="3504271"/>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174421" y="3718668"/>
            <a:ext cx="3850991" cy="806657"/>
            <a:chOff x="4650361" y="592619"/>
            <a:chExt cx="2681439" cy="9655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334375"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650361" y="633006"/>
              <a:ext cx="2647373" cy="925122"/>
              <a:chOff x="4650361" y="633006"/>
              <a:chExt cx="2647373" cy="925122"/>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650361" y="674003"/>
                <a:ext cx="2602797" cy="884125"/>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2 Yıllık ( </a:t>
                </a:r>
                <a:r>
                  <a:rPr lang="tr-TR" sz="1400" b="1" dirty="0" err="1" smtClean="0">
                    <a:solidFill>
                      <a:schemeClr val="bg1"/>
                    </a:solidFill>
                    <a:latin typeface="ubuntu"/>
                  </a:rPr>
                  <a:t>Önlisans</a:t>
                </a:r>
                <a:r>
                  <a:rPr lang="tr-TR" sz="1400" b="1" dirty="0" smtClean="0">
                    <a:solidFill>
                      <a:schemeClr val="bg1"/>
                    </a:solidFill>
                    <a:latin typeface="ubuntu"/>
                  </a:rPr>
                  <a:t> )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1" y="2973442"/>
            <a:ext cx="3569620" cy="656692"/>
            <a:chOff x="2282985" y="4213225"/>
            <a:chExt cx="2690313"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TextBox 30">
              <a:extLst>
                <a:ext uri="{FF2B5EF4-FFF2-40B4-BE49-F238E27FC236}">
                  <a16:creationId xmlns:a16="http://schemas.microsoft.com/office/drawing/2014/main" id="{BBCD1B50-35A7-49F9-B0C6-D86BEDE7AB8F}"/>
                </a:ext>
              </a:extLst>
            </p:cNvPr>
            <p:cNvSpPr txBox="1"/>
            <p:nvPr/>
          </p:nvSpPr>
          <p:spPr>
            <a:xfrm>
              <a:off x="2365206" y="4395893"/>
              <a:ext cx="2608092" cy="517598"/>
            </a:xfrm>
            <a:prstGeom prst="rect">
              <a:avLst/>
            </a:prstGeom>
            <a:noFill/>
          </p:spPr>
          <p:txBody>
            <a:bodyPr wrap="square" rtlCol="0">
              <a:spAutoFit/>
            </a:bodyPr>
            <a:lstStyle/>
            <a:p>
              <a:pPr lvl="0" algn="ctr" fontAlgn="auto">
                <a:spcAft>
                  <a:spcPts val="0"/>
                </a:spcAft>
                <a:defRPr/>
              </a:pPr>
              <a:r>
                <a:rPr lang="tr-TR" sz="2000" b="1" dirty="0">
                  <a:solidFill>
                    <a:sysClr val="window" lastClr="FFFFFF"/>
                  </a:solidFill>
                  <a:latin typeface="calibri"/>
                </a:rPr>
                <a:t>Pazarlama ve Perakende Alanı</a:t>
              </a:r>
              <a:endParaRPr lang="id-ID" sz="2000" dirty="0">
                <a:solidFill>
                  <a:sysClr val="window" lastClr="FFFFFF"/>
                </a:solidFill>
                <a:latin typeface="calibri"/>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BÖLÜMLER</a:t>
            </a:r>
            <a:endParaRPr kumimoji="0" lang="en-US" sz="60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674917" y="2499282"/>
            <a:ext cx="2159275" cy="2804429"/>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2752014357"/>
              </p:ext>
            </p:extLst>
          </p:nvPr>
        </p:nvGraphicFramePr>
        <p:xfrm>
          <a:off x="5231665" y="1031399"/>
          <a:ext cx="3786829" cy="3970528"/>
        </p:xfrm>
        <a:graphic>
          <a:graphicData uri="http://schemas.openxmlformats.org/drawingml/2006/table">
            <a:tbl>
              <a:tblPr firstRow="1" firstCol="1" lastRow="1" lastCol="1" bandRow="1" bandCol="1">
                <a:tableStyleId>{5C22544A-7EE6-4342-B048-85BDC9FD1C3A}</a:tableStyleId>
              </a:tblPr>
              <a:tblGrid>
                <a:gridCol w="2988970">
                  <a:extLst>
                    <a:ext uri="{9D8B030D-6E8A-4147-A177-3AD203B41FA5}">
                      <a16:colId xmlns:a16="http://schemas.microsoft.com/office/drawing/2014/main" val="3760924588"/>
                    </a:ext>
                  </a:extLst>
                </a:gridCol>
                <a:gridCol w="797859">
                  <a:extLst>
                    <a:ext uri="{9D8B030D-6E8A-4147-A177-3AD203B41FA5}">
                      <a16:colId xmlns:a16="http://schemas.microsoft.com/office/drawing/2014/main" val="1302982807"/>
                    </a:ext>
                  </a:extLst>
                </a:gridCol>
              </a:tblGrid>
              <a:tr h="99885">
                <a:tc>
                  <a:txBody>
                    <a:bodyPr/>
                    <a:lstStyle/>
                    <a:p>
                      <a:pPr marL="13335">
                        <a:lnSpc>
                          <a:spcPct val="107000"/>
                        </a:lnSpc>
                        <a:spcBef>
                          <a:spcPts val="125"/>
                        </a:spcBef>
                        <a:spcAft>
                          <a:spcPts val="0"/>
                        </a:spcAft>
                      </a:pPr>
                      <a:r>
                        <a:rPr lang="en-US" sz="800">
                          <a:solidFill>
                            <a:schemeClr val="tx1"/>
                          </a:solidFill>
                          <a:effectLst/>
                        </a:rPr>
                        <a:t>Bankacılık ve Sigortacılık</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186381534"/>
                  </a:ext>
                </a:extLst>
              </a:tr>
              <a:tr h="99885">
                <a:tc>
                  <a:txBody>
                    <a:bodyPr/>
                    <a:lstStyle/>
                    <a:p>
                      <a:pPr marL="13335">
                        <a:lnSpc>
                          <a:spcPct val="107000"/>
                        </a:lnSpc>
                        <a:spcBef>
                          <a:spcPts val="125"/>
                        </a:spcBef>
                        <a:spcAft>
                          <a:spcPts val="0"/>
                        </a:spcAft>
                      </a:pPr>
                      <a:r>
                        <a:rPr lang="en-US" sz="800">
                          <a:solidFill>
                            <a:schemeClr val="tx1"/>
                          </a:solidFill>
                          <a:effectLst/>
                        </a:rPr>
                        <a:t>Çağrı Merkezi Hizmetleri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888554535"/>
                  </a:ext>
                </a:extLst>
              </a:tr>
              <a:tr h="99885">
                <a:tc>
                  <a:txBody>
                    <a:bodyPr/>
                    <a:lstStyle/>
                    <a:p>
                      <a:pPr marL="13335">
                        <a:lnSpc>
                          <a:spcPct val="107000"/>
                        </a:lnSpc>
                        <a:spcBef>
                          <a:spcPts val="125"/>
                        </a:spcBef>
                        <a:spcAft>
                          <a:spcPts val="0"/>
                        </a:spcAft>
                      </a:pPr>
                      <a:r>
                        <a:rPr lang="en-US" sz="800">
                          <a:solidFill>
                            <a:schemeClr val="tx1"/>
                          </a:solidFill>
                          <a:effectLst/>
                        </a:rPr>
                        <a:t>Deniz</a:t>
                      </a:r>
                      <a:r>
                        <a:rPr lang="en-US" sz="800" spc="5">
                          <a:solidFill>
                            <a:schemeClr val="tx1"/>
                          </a:solidFill>
                          <a:effectLst/>
                        </a:rPr>
                        <a:t> </a:t>
                      </a:r>
                      <a:r>
                        <a:rPr lang="en-US" sz="800">
                          <a:solidFill>
                            <a:schemeClr val="tx1"/>
                          </a:solidFill>
                          <a:effectLst/>
                        </a:rPr>
                        <a:t>Brokerliği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233099257"/>
                  </a:ext>
                </a:extLst>
              </a:tr>
              <a:tr h="99885">
                <a:tc>
                  <a:txBody>
                    <a:bodyPr/>
                    <a:lstStyle/>
                    <a:p>
                      <a:pPr marL="13335">
                        <a:lnSpc>
                          <a:spcPct val="107000"/>
                        </a:lnSpc>
                        <a:spcBef>
                          <a:spcPts val="125"/>
                        </a:spcBef>
                        <a:spcAft>
                          <a:spcPts val="0"/>
                        </a:spcAft>
                      </a:pPr>
                      <a:r>
                        <a:rPr lang="en-US" sz="800">
                          <a:solidFill>
                            <a:schemeClr val="tx1"/>
                          </a:solidFill>
                          <a:effectLst/>
                        </a:rPr>
                        <a:t>Deniz</a:t>
                      </a:r>
                      <a:r>
                        <a:rPr lang="en-US" sz="800" spc="5">
                          <a:solidFill>
                            <a:schemeClr val="tx1"/>
                          </a:solidFill>
                          <a:effectLst/>
                        </a:rPr>
                        <a:t> </a:t>
                      </a:r>
                      <a:r>
                        <a:rPr lang="en-US" sz="800">
                          <a:solidFill>
                            <a:schemeClr val="tx1"/>
                          </a:solidFill>
                          <a:effectLst/>
                        </a:rPr>
                        <a:t>ve Liman</a:t>
                      </a:r>
                      <a:r>
                        <a:rPr lang="en-US" sz="800" spc="5">
                          <a:solidFill>
                            <a:schemeClr val="tx1"/>
                          </a:solidFill>
                          <a:effectLst/>
                        </a:rPr>
                        <a:t> </a:t>
                      </a:r>
                      <a:r>
                        <a:rPr lang="en-US" sz="800">
                          <a:solidFill>
                            <a:schemeClr val="tx1"/>
                          </a:solidFill>
                          <a:effectLst/>
                        </a:rPr>
                        <a:t>İşletmeciliği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23543584"/>
                  </a:ext>
                </a:extLst>
              </a:tr>
              <a:tr h="99885">
                <a:tc>
                  <a:txBody>
                    <a:bodyPr/>
                    <a:lstStyle/>
                    <a:p>
                      <a:pPr marL="13335">
                        <a:lnSpc>
                          <a:spcPct val="107000"/>
                        </a:lnSpc>
                        <a:spcBef>
                          <a:spcPts val="125"/>
                        </a:spcBef>
                        <a:spcAft>
                          <a:spcPts val="0"/>
                        </a:spcAft>
                      </a:pPr>
                      <a:r>
                        <a:rPr lang="en-US" sz="800">
                          <a:solidFill>
                            <a:schemeClr val="tx1"/>
                          </a:solidFill>
                          <a:effectLst/>
                        </a:rPr>
                        <a:t>Dış Ticaret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212104160"/>
                  </a:ext>
                </a:extLst>
              </a:tr>
              <a:tr h="99885">
                <a:tc>
                  <a:txBody>
                    <a:bodyPr/>
                    <a:lstStyle/>
                    <a:p>
                      <a:pPr marL="13335">
                        <a:lnSpc>
                          <a:spcPct val="107000"/>
                        </a:lnSpc>
                        <a:spcBef>
                          <a:spcPts val="125"/>
                        </a:spcBef>
                        <a:spcAft>
                          <a:spcPts val="0"/>
                        </a:spcAft>
                      </a:pPr>
                      <a:r>
                        <a:rPr lang="en-US" sz="800">
                          <a:solidFill>
                            <a:schemeClr val="tx1"/>
                          </a:solidFill>
                          <a:effectLst/>
                        </a:rPr>
                        <a:t>Emlak Yönetimi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041630323"/>
                  </a:ext>
                </a:extLst>
              </a:tr>
              <a:tr h="99885">
                <a:tc>
                  <a:txBody>
                    <a:bodyPr/>
                    <a:lstStyle/>
                    <a:p>
                      <a:pPr marL="13335">
                        <a:lnSpc>
                          <a:spcPct val="107000"/>
                        </a:lnSpc>
                        <a:spcBef>
                          <a:spcPts val="125"/>
                        </a:spcBef>
                        <a:spcAft>
                          <a:spcPts val="0"/>
                        </a:spcAft>
                      </a:pPr>
                      <a:r>
                        <a:rPr lang="en-US" sz="800">
                          <a:solidFill>
                            <a:schemeClr val="tx1"/>
                          </a:solidFill>
                          <a:effectLst/>
                        </a:rPr>
                        <a:t>Enerji</a:t>
                      </a:r>
                      <a:r>
                        <a:rPr lang="en-US" sz="800" spc="5">
                          <a:solidFill>
                            <a:schemeClr val="tx1"/>
                          </a:solidFill>
                          <a:effectLst/>
                        </a:rPr>
                        <a:t> </a:t>
                      </a:r>
                      <a:r>
                        <a:rPr lang="en-US" sz="800">
                          <a:solidFill>
                            <a:schemeClr val="tx1"/>
                          </a:solidFill>
                          <a:effectLst/>
                        </a:rPr>
                        <a:t>Tesisleri</a:t>
                      </a:r>
                      <a:r>
                        <a:rPr lang="en-US" sz="800" spc="5">
                          <a:solidFill>
                            <a:schemeClr val="tx1"/>
                          </a:solidFill>
                          <a:effectLst/>
                        </a:rPr>
                        <a:t> </a:t>
                      </a:r>
                      <a:r>
                        <a:rPr lang="en-US" sz="800">
                          <a:solidFill>
                            <a:schemeClr val="tx1"/>
                          </a:solidFill>
                          <a:effectLst/>
                        </a:rPr>
                        <a:t>İşletmeciliği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480738615"/>
                  </a:ext>
                </a:extLst>
              </a:tr>
              <a:tr h="99885">
                <a:tc>
                  <a:txBody>
                    <a:bodyPr/>
                    <a:lstStyle/>
                    <a:p>
                      <a:pPr marL="13335">
                        <a:lnSpc>
                          <a:spcPct val="107000"/>
                        </a:lnSpc>
                        <a:spcBef>
                          <a:spcPts val="125"/>
                        </a:spcBef>
                        <a:spcAft>
                          <a:spcPts val="0"/>
                        </a:spcAft>
                      </a:pPr>
                      <a:r>
                        <a:rPr lang="en-US" sz="800">
                          <a:solidFill>
                            <a:schemeClr val="tx1"/>
                          </a:solidFill>
                          <a:effectLst/>
                        </a:rPr>
                        <a:t>E-Ticaret ve Pazarlama</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296243649"/>
                  </a:ext>
                </a:extLst>
              </a:tr>
              <a:tr h="99885">
                <a:tc>
                  <a:txBody>
                    <a:bodyPr/>
                    <a:lstStyle/>
                    <a:p>
                      <a:pPr marL="13335">
                        <a:lnSpc>
                          <a:spcPct val="107000"/>
                        </a:lnSpc>
                        <a:spcBef>
                          <a:spcPts val="125"/>
                        </a:spcBef>
                        <a:spcAft>
                          <a:spcPts val="0"/>
                        </a:spcAft>
                      </a:pPr>
                      <a:r>
                        <a:rPr lang="en-US" sz="800">
                          <a:solidFill>
                            <a:schemeClr val="tx1"/>
                          </a:solidFill>
                          <a:effectLst/>
                        </a:rPr>
                        <a:t>Hava Lojistiği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093873270"/>
                  </a:ext>
                </a:extLst>
              </a:tr>
              <a:tr h="99885">
                <a:tc>
                  <a:txBody>
                    <a:bodyPr/>
                    <a:lstStyle/>
                    <a:p>
                      <a:pPr marL="13335">
                        <a:lnSpc>
                          <a:spcPct val="107000"/>
                        </a:lnSpc>
                        <a:spcBef>
                          <a:spcPts val="125"/>
                        </a:spcBef>
                        <a:spcAft>
                          <a:spcPts val="0"/>
                        </a:spcAft>
                      </a:pPr>
                      <a:r>
                        <a:rPr lang="en-US" sz="800">
                          <a:solidFill>
                            <a:schemeClr val="tx1"/>
                          </a:solidFill>
                          <a:effectLst/>
                        </a:rPr>
                        <a:t>İnsan Kaynakları</a:t>
                      </a:r>
                      <a:r>
                        <a:rPr lang="en-US" sz="800" spc="5">
                          <a:solidFill>
                            <a:schemeClr val="tx1"/>
                          </a:solidFill>
                          <a:effectLst/>
                        </a:rPr>
                        <a:t> </a:t>
                      </a:r>
                      <a:r>
                        <a:rPr lang="en-US" sz="800">
                          <a:solidFill>
                            <a:schemeClr val="tx1"/>
                          </a:solidFill>
                          <a:effectLst/>
                        </a:rPr>
                        <a:t>Yönetimi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696976733"/>
                  </a:ext>
                </a:extLst>
              </a:tr>
              <a:tr h="99885">
                <a:tc>
                  <a:txBody>
                    <a:bodyPr/>
                    <a:lstStyle/>
                    <a:p>
                      <a:pPr marL="13335">
                        <a:lnSpc>
                          <a:spcPct val="107000"/>
                        </a:lnSpc>
                        <a:spcBef>
                          <a:spcPts val="125"/>
                        </a:spcBef>
                        <a:spcAft>
                          <a:spcPts val="0"/>
                        </a:spcAft>
                      </a:pPr>
                      <a:r>
                        <a:rPr lang="en-US" sz="800">
                          <a:solidFill>
                            <a:schemeClr val="tx1"/>
                          </a:solidFill>
                          <a:effectLst/>
                        </a:rPr>
                        <a:t>İşletme Yönetimi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730220157"/>
                  </a:ext>
                </a:extLst>
              </a:tr>
              <a:tr h="99885">
                <a:tc>
                  <a:txBody>
                    <a:bodyPr/>
                    <a:lstStyle/>
                    <a:p>
                      <a:pPr marL="13335">
                        <a:lnSpc>
                          <a:spcPct val="107000"/>
                        </a:lnSpc>
                        <a:spcBef>
                          <a:spcPts val="125"/>
                        </a:spcBef>
                        <a:spcAft>
                          <a:spcPts val="0"/>
                        </a:spcAft>
                      </a:pPr>
                      <a:r>
                        <a:rPr lang="en-US" sz="800">
                          <a:solidFill>
                            <a:schemeClr val="tx1"/>
                          </a:solidFill>
                          <a:effectLst/>
                        </a:rPr>
                        <a:t>Kooperatifçilik</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904412564"/>
                  </a:ext>
                </a:extLst>
              </a:tr>
              <a:tr h="99885">
                <a:tc>
                  <a:txBody>
                    <a:bodyPr/>
                    <a:lstStyle/>
                    <a:p>
                      <a:pPr marL="13335">
                        <a:lnSpc>
                          <a:spcPct val="107000"/>
                        </a:lnSpc>
                        <a:spcBef>
                          <a:spcPts val="125"/>
                        </a:spcBef>
                        <a:spcAft>
                          <a:spcPts val="0"/>
                        </a:spcAft>
                      </a:pPr>
                      <a:r>
                        <a:rPr lang="en-US" sz="800">
                          <a:solidFill>
                            <a:schemeClr val="tx1"/>
                          </a:solidFill>
                          <a:effectLst/>
                        </a:rPr>
                        <a:t>Lojistik</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211989636"/>
                  </a:ext>
                </a:extLst>
              </a:tr>
              <a:tr h="99885">
                <a:tc>
                  <a:txBody>
                    <a:bodyPr/>
                    <a:lstStyle/>
                    <a:p>
                      <a:pPr marL="13335">
                        <a:lnSpc>
                          <a:spcPct val="107000"/>
                        </a:lnSpc>
                        <a:spcBef>
                          <a:spcPts val="125"/>
                        </a:spcBef>
                        <a:spcAft>
                          <a:spcPts val="0"/>
                        </a:spcAft>
                      </a:pPr>
                      <a:r>
                        <a:rPr lang="en-US" sz="800">
                          <a:solidFill>
                            <a:schemeClr val="tx1"/>
                          </a:solidFill>
                          <a:effectLst/>
                        </a:rPr>
                        <a:t>Marina</a:t>
                      </a:r>
                      <a:r>
                        <a:rPr lang="en-US" sz="800" spc="5">
                          <a:solidFill>
                            <a:schemeClr val="tx1"/>
                          </a:solidFill>
                          <a:effectLst/>
                        </a:rPr>
                        <a:t> </a:t>
                      </a:r>
                      <a:r>
                        <a:rPr lang="en-US" sz="800">
                          <a:solidFill>
                            <a:schemeClr val="tx1"/>
                          </a:solidFill>
                          <a:effectLst/>
                        </a:rPr>
                        <a:t>ve Yat İşletmeciliği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835289139"/>
                  </a:ext>
                </a:extLst>
              </a:tr>
              <a:tr h="99885">
                <a:tc>
                  <a:txBody>
                    <a:bodyPr/>
                    <a:lstStyle/>
                    <a:p>
                      <a:pPr marL="13335">
                        <a:lnSpc>
                          <a:spcPct val="107000"/>
                        </a:lnSpc>
                        <a:spcBef>
                          <a:spcPts val="125"/>
                        </a:spcBef>
                        <a:spcAft>
                          <a:spcPts val="0"/>
                        </a:spcAft>
                      </a:pPr>
                      <a:r>
                        <a:rPr lang="en-US" sz="800">
                          <a:solidFill>
                            <a:schemeClr val="tx1"/>
                          </a:solidFill>
                          <a:effectLst/>
                        </a:rPr>
                        <a:t>Marka İletişimi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13079139"/>
                  </a:ext>
                </a:extLst>
              </a:tr>
              <a:tr h="99885">
                <a:tc>
                  <a:txBody>
                    <a:bodyPr/>
                    <a:lstStyle/>
                    <a:p>
                      <a:pPr marL="13335">
                        <a:lnSpc>
                          <a:spcPct val="107000"/>
                        </a:lnSpc>
                        <a:spcBef>
                          <a:spcPts val="125"/>
                        </a:spcBef>
                        <a:spcAft>
                          <a:spcPts val="0"/>
                        </a:spcAft>
                      </a:pPr>
                      <a:r>
                        <a:rPr lang="en-US" sz="800">
                          <a:solidFill>
                            <a:schemeClr val="tx1"/>
                          </a:solidFill>
                          <a:effectLst/>
                        </a:rPr>
                        <a:t>Menkul</a:t>
                      </a:r>
                      <a:r>
                        <a:rPr lang="en-US" sz="800" spc="5">
                          <a:solidFill>
                            <a:schemeClr val="tx1"/>
                          </a:solidFill>
                          <a:effectLst/>
                        </a:rPr>
                        <a:t> </a:t>
                      </a:r>
                      <a:r>
                        <a:rPr lang="en-US" sz="800">
                          <a:solidFill>
                            <a:schemeClr val="tx1"/>
                          </a:solidFill>
                          <a:effectLst/>
                        </a:rPr>
                        <a:t>Kıymetler ve Sermaye Piyasası</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096089026"/>
                  </a:ext>
                </a:extLst>
              </a:tr>
              <a:tr h="99885">
                <a:tc>
                  <a:txBody>
                    <a:bodyPr/>
                    <a:lstStyle/>
                    <a:p>
                      <a:pPr marL="13335">
                        <a:lnSpc>
                          <a:spcPct val="107000"/>
                        </a:lnSpc>
                        <a:spcBef>
                          <a:spcPts val="125"/>
                        </a:spcBef>
                        <a:spcAft>
                          <a:spcPts val="0"/>
                        </a:spcAft>
                      </a:pPr>
                      <a:r>
                        <a:rPr lang="en-US" sz="800">
                          <a:solidFill>
                            <a:schemeClr val="tx1"/>
                          </a:solidFill>
                          <a:effectLst/>
                        </a:rPr>
                        <a:t>Moda Yönetimi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5900" marR="21590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153317806"/>
                  </a:ext>
                </a:extLst>
              </a:tr>
              <a:tr h="99885">
                <a:tc>
                  <a:txBody>
                    <a:bodyPr/>
                    <a:lstStyle/>
                    <a:p>
                      <a:pPr marL="13335">
                        <a:lnSpc>
                          <a:spcPct val="107000"/>
                        </a:lnSpc>
                        <a:spcBef>
                          <a:spcPts val="125"/>
                        </a:spcBef>
                        <a:spcAft>
                          <a:spcPts val="0"/>
                        </a:spcAft>
                      </a:pPr>
                      <a:r>
                        <a:rPr lang="en-US" sz="800">
                          <a:solidFill>
                            <a:schemeClr val="tx1"/>
                          </a:solidFill>
                          <a:effectLst/>
                        </a:rPr>
                        <a:t>Muhasebe</a:t>
                      </a:r>
                      <a:r>
                        <a:rPr lang="en-US" sz="800" spc="5">
                          <a:solidFill>
                            <a:schemeClr val="tx1"/>
                          </a:solidFill>
                          <a:effectLst/>
                        </a:rPr>
                        <a:t> </a:t>
                      </a:r>
                      <a:r>
                        <a:rPr lang="en-US" sz="800">
                          <a:solidFill>
                            <a:schemeClr val="tx1"/>
                          </a:solidFill>
                          <a:effectLst/>
                        </a:rPr>
                        <a:t>ve Vergi Uygulamaları</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069571270"/>
                  </a:ext>
                </a:extLst>
              </a:tr>
              <a:tr h="99885">
                <a:tc>
                  <a:txBody>
                    <a:bodyPr/>
                    <a:lstStyle/>
                    <a:p>
                      <a:pPr marL="13335">
                        <a:lnSpc>
                          <a:spcPct val="107000"/>
                        </a:lnSpc>
                        <a:spcBef>
                          <a:spcPts val="125"/>
                        </a:spcBef>
                        <a:spcAft>
                          <a:spcPts val="0"/>
                        </a:spcAft>
                      </a:pPr>
                      <a:r>
                        <a:rPr lang="en-US" sz="800">
                          <a:solidFill>
                            <a:schemeClr val="tx1"/>
                          </a:solidFill>
                          <a:effectLst/>
                        </a:rPr>
                        <a:t>Pazarlama</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690834199"/>
                  </a:ext>
                </a:extLst>
              </a:tr>
              <a:tr h="99885">
                <a:tc>
                  <a:txBody>
                    <a:bodyPr/>
                    <a:lstStyle/>
                    <a:p>
                      <a:pPr marL="13335">
                        <a:lnSpc>
                          <a:spcPct val="107000"/>
                        </a:lnSpc>
                        <a:spcBef>
                          <a:spcPts val="125"/>
                        </a:spcBef>
                        <a:spcAft>
                          <a:spcPts val="0"/>
                        </a:spcAft>
                      </a:pPr>
                      <a:r>
                        <a:rPr lang="en-US" sz="800">
                          <a:solidFill>
                            <a:schemeClr val="tx1"/>
                          </a:solidFill>
                          <a:effectLst/>
                        </a:rPr>
                        <a:t>Perakende</a:t>
                      </a:r>
                      <a:r>
                        <a:rPr lang="en-US" sz="800" spc="5">
                          <a:solidFill>
                            <a:schemeClr val="tx1"/>
                          </a:solidFill>
                          <a:effectLst/>
                        </a:rPr>
                        <a:t> </a:t>
                      </a:r>
                      <a:r>
                        <a:rPr lang="en-US" sz="800">
                          <a:solidFill>
                            <a:schemeClr val="tx1"/>
                          </a:solidFill>
                          <a:effectLst/>
                        </a:rPr>
                        <a:t>Satış ve Mağaza</a:t>
                      </a:r>
                      <a:r>
                        <a:rPr lang="en-US" sz="800" spc="5">
                          <a:solidFill>
                            <a:schemeClr val="tx1"/>
                          </a:solidFill>
                          <a:effectLst/>
                        </a:rPr>
                        <a:t> </a:t>
                      </a:r>
                      <a:r>
                        <a:rPr lang="en-US" sz="800">
                          <a:solidFill>
                            <a:schemeClr val="tx1"/>
                          </a:solidFill>
                          <a:effectLst/>
                        </a:rPr>
                        <a:t>Yönetimi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16334406"/>
                  </a:ext>
                </a:extLst>
              </a:tr>
              <a:tr h="99885">
                <a:tc>
                  <a:txBody>
                    <a:bodyPr/>
                    <a:lstStyle/>
                    <a:p>
                      <a:pPr marL="13335">
                        <a:lnSpc>
                          <a:spcPct val="107000"/>
                        </a:lnSpc>
                        <a:spcBef>
                          <a:spcPts val="125"/>
                        </a:spcBef>
                        <a:spcAft>
                          <a:spcPts val="0"/>
                        </a:spcAft>
                      </a:pPr>
                      <a:r>
                        <a:rPr lang="en-US" sz="800">
                          <a:solidFill>
                            <a:schemeClr val="tx1"/>
                          </a:solidFill>
                          <a:effectLst/>
                        </a:rPr>
                        <a:t>Posta Hizmetleri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83508781"/>
                  </a:ext>
                </a:extLst>
              </a:tr>
              <a:tr h="99885">
                <a:tc>
                  <a:txBody>
                    <a:bodyPr/>
                    <a:lstStyle/>
                    <a:p>
                      <a:pPr marL="13335">
                        <a:lnSpc>
                          <a:spcPct val="107000"/>
                        </a:lnSpc>
                        <a:spcBef>
                          <a:spcPts val="125"/>
                        </a:spcBef>
                        <a:spcAft>
                          <a:spcPts val="0"/>
                        </a:spcAft>
                      </a:pPr>
                      <a:r>
                        <a:rPr lang="en-US" sz="800">
                          <a:solidFill>
                            <a:schemeClr val="tx1"/>
                          </a:solidFill>
                          <a:effectLst/>
                        </a:rPr>
                        <a:t>Reklamcılık</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789376558"/>
                  </a:ext>
                </a:extLst>
              </a:tr>
              <a:tr h="99885">
                <a:tc>
                  <a:txBody>
                    <a:bodyPr/>
                    <a:lstStyle/>
                    <a:p>
                      <a:pPr marL="13335">
                        <a:lnSpc>
                          <a:spcPct val="107000"/>
                        </a:lnSpc>
                        <a:spcBef>
                          <a:spcPts val="125"/>
                        </a:spcBef>
                        <a:spcAft>
                          <a:spcPts val="0"/>
                        </a:spcAft>
                      </a:pPr>
                      <a:r>
                        <a:rPr lang="en-US" sz="800">
                          <a:solidFill>
                            <a:schemeClr val="tx1"/>
                          </a:solidFill>
                          <a:effectLst/>
                        </a:rPr>
                        <a:t>Sağlık Kurumları İşletmeciliği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353547375"/>
                  </a:ext>
                </a:extLst>
              </a:tr>
              <a:tr h="99885">
                <a:tc>
                  <a:txBody>
                    <a:bodyPr/>
                    <a:lstStyle/>
                    <a:p>
                      <a:pPr marL="13335">
                        <a:lnSpc>
                          <a:spcPct val="107000"/>
                        </a:lnSpc>
                        <a:spcBef>
                          <a:spcPts val="125"/>
                        </a:spcBef>
                        <a:spcAft>
                          <a:spcPts val="0"/>
                        </a:spcAft>
                      </a:pPr>
                      <a:r>
                        <a:rPr lang="en-US" sz="800">
                          <a:solidFill>
                            <a:schemeClr val="tx1"/>
                          </a:solidFill>
                          <a:effectLst/>
                        </a:rPr>
                        <a:t>Sivil Havacılık Kabin</a:t>
                      </a:r>
                      <a:r>
                        <a:rPr lang="en-US" sz="800" spc="5">
                          <a:solidFill>
                            <a:schemeClr val="tx1"/>
                          </a:solidFill>
                          <a:effectLst/>
                        </a:rPr>
                        <a:t> </a:t>
                      </a:r>
                      <a:r>
                        <a:rPr lang="en-US" sz="800">
                          <a:solidFill>
                            <a:schemeClr val="tx1"/>
                          </a:solidFill>
                          <a:effectLst/>
                        </a:rPr>
                        <a:t>Hizmetleri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901316851"/>
                  </a:ext>
                </a:extLst>
              </a:tr>
              <a:tr h="99885">
                <a:tc>
                  <a:txBody>
                    <a:bodyPr/>
                    <a:lstStyle/>
                    <a:p>
                      <a:pPr marL="13335">
                        <a:lnSpc>
                          <a:spcPct val="107000"/>
                        </a:lnSpc>
                        <a:spcBef>
                          <a:spcPts val="125"/>
                        </a:spcBef>
                        <a:spcAft>
                          <a:spcPts val="0"/>
                        </a:spcAft>
                      </a:pPr>
                      <a:r>
                        <a:rPr lang="en-US" sz="800">
                          <a:solidFill>
                            <a:schemeClr val="tx1"/>
                          </a:solidFill>
                          <a:effectLst/>
                        </a:rPr>
                        <a:t>Sivil Hava Ulaştırma İşletmeciliği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898196487"/>
                  </a:ext>
                </a:extLst>
              </a:tr>
              <a:tr h="99885">
                <a:tc>
                  <a:txBody>
                    <a:bodyPr/>
                    <a:lstStyle/>
                    <a:p>
                      <a:pPr marL="13335">
                        <a:lnSpc>
                          <a:spcPct val="107000"/>
                        </a:lnSpc>
                        <a:spcBef>
                          <a:spcPts val="125"/>
                        </a:spcBef>
                        <a:spcAft>
                          <a:spcPts val="0"/>
                        </a:spcAft>
                      </a:pPr>
                      <a:r>
                        <a:rPr lang="en-US" sz="800">
                          <a:solidFill>
                            <a:schemeClr val="tx1"/>
                          </a:solidFill>
                          <a:effectLst/>
                        </a:rPr>
                        <a:t>Sosyal Güvenlik</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820857913"/>
                  </a:ext>
                </a:extLst>
              </a:tr>
              <a:tr h="99885">
                <a:tc>
                  <a:txBody>
                    <a:bodyPr/>
                    <a:lstStyle/>
                    <a:p>
                      <a:pPr marL="13335">
                        <a:lnSpc>
                          <a:spcPct val="107000"/>
                        </a:lnSpc>
                        <a:spcBef>
                          <a:spcPts val="125"/>
                        </a:spcBef>
                        <a:spcAft>
                          <a:spcPts val="0"/>
                        </a:spcAft>
                      </a:pPr>
                      <a:r>
                        <a:rPr lang="en-US" sz="800">
                          <a:solidFill>
                            <a:schemeClr val="tx1"/>
                          </a:solidFill>
                          <a:effectLst/>
                        </a:rPr>
                        <a:t>Tarımsal İşletmecilik</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830686151"/>
                  </a:ext>
                </a:extLst>
              </a:tr>
              <a:tr h="88024">
                <a:tc>
                  <a:txBody>
                    <a:bodyPr/>
                    <a:lstStyle/>
                    <a:p>
                      <a:pPr marL="13335">
                        <a:lnSpc>
                          <a:spcPts val="800"/>
                        </a:lnSpc>
                        <a:spcAft>
                          <a:spcPts val="0"/>
                        </a:spcAft>
                      </a:pPr>
                      <a:r>
                        <a:rPr lang="en-US" sz="800" dirty="0" err="1">
                          <a:solidFill>
                            <a:schemeClr val="tx1"/>
                          </a:solidFill>
                          <a:effectLst/>
                        </a:rPr>
                        <a:t>Tarımsal</a:t>
                      </a:r>
                      <a:r>
                        <a:rPr lang="en-US" sz="800" dirty="0">
                          <a:solidFill>
                            <a:schemeClr val="tx1"/>
                          </a:solidFill>
                          <a:effectLst/>
                        </a:rPr>
                        <a:t> </a:t>
                      </a:r>
                      <a:r>
                        <a:rPr lang="en-US" sz="800" dirty="0" err="1">
                          <a:solidFill>
                            <a:schemeClr val="tx1"/>
                          </a:solidFill>
                          <a:effectLst/>
                        </a:rPr>
                        <a:t>Ürünler</a:t>
                      </a:r>
                      <a:r>
                        <a:rPr lang="en-US" sz="800" spc="5" dirty="0">
                          <a:solidFill>
                            <a:schemeClr val="tx1"/>
                          </a:solidFill>
                          <a:effectLst/>
                        </a:rPr>
                        <a:t> </a:t>
                      </a:r>
                      <a:r>
                        <a:rPr lang="en-US" sz="800" dirty="0" err="1">
                          <a:solidFill>
                            <a:schemeClr val="tx1"/>
                          </a:solidFill>
                          <a:effectLst/>
                        </a:rPr>
                        <a:t>Muhafaza</a:t>
                      </a:r>
                      <a:r>
                        <a:rPr lang="en-US" sz="800" spc="5" dirty="0">
                          <a:solidFill>
                            <a:schemeClr val="tx1"/>
                          </a:solidFill>
                          <a:effectLst/>
                        </a:rPr>
                        <a:t> </a:t>
                      </a:r>
                      <a:r>
                        <a:rPr lang="en-US" sz="800" dirty="0" err="1">
                          <a:solidFill>
                            <a:schemeClr val="tx1"/>
                          </a:solidFill>
                          <a:effectLst/>
                        </a:rPr>
                        <a:t>ve</a:t>
                      </a:r>
                      <a:r>
                        <a:rPr lang="en-US" sz="800" dirty="0">
                          <a:solidFill>
                            <a:schemeClr val="tx1"/>
                          </a:solidFill>
                          <a:effectLst/>
                        </a:rPr>
                        <a:t> </a:t>
                      </a:r>
                      <a:r>
                        <a:rPr lang="en-US" sz="800" dirty="0" err="1" smtClean="0">
                          <a:solidFill>
                            <a:schemeClr val="tx1"/>
                          </a:solidFill>
                          <a:effectLst/>
                        </a:rPr>
                        <a:t>Depolama</a:t>
                      </a:r>
                      <a:r>
                        <a:rPr lang="tr-TR" sz="800" dirty="0" smtClean="0">
                          <a:solidFill>
                            <a:schemeClr val="tx1"/>
                          </a:solidFill>
                          <a:effectLst/>
                        </a:rPr>
                        <a:t> </a:t>
                      </a:r>
                      <a:r>
                        <a:rPr lang="en-US" sz="800" dirty="0" err="1" smtClean="0">
                          <a:solidFill>
                            <a:schemeClr val="tx1"/>
                          </a:solidFill>
                          <a:effectLst/>
                        </a:rPr>
                        <a:t>Teknolojisi</a:t>
                      </a:r>
                      <a:endParaRPr lang="tr-TR"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5265" marR="215265" algn="ctr">
                        <a:lnSpc>
                          <a:spcPct val="107000"/>
                        </a:lnSpc>
                        <a:spcBef>
                          <a:spcPts val="4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080097271"/>
                  </a:ext>
                </a:extLst>
              </a:tr>
              <a:tr h="99885">
                <a:tc>
                  <a:txBody>
                    <a:bodyPr/>
                    <a:lstStyle/>
                    <a:p>
                      <a:pPr marL="13335">
                        <a:lnSpc>
                          <a:spcPct val="107000"/>
                        </a:lnSpc>
                        <a:spcBef>
                          <a:spcPts val="125"/>
                        </a:spcBef>
                        <a:spcAft>
                          <a:spcPts val="0"/>
                        </a:spcAft>
                      </a:pPr>
                      <a:r>
                        <a:rPr lang="en-US" sz="800">
                          <a:solidFill>
                            <a:schemeClr val="tx1"/>
                          </a:solidFill>
                          <a:effectLst/>
                        </a:rPr>
                        <a:t>Tıbbi Tanıtım ve Pazarlama</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18463566"/>
                  </a:ext>
                </a:extLst>
              </a:tr>
              <a:tr h="99885">
                <a:tc>
                  <a:txBody>
                    <a:bodyPr/>
                    <a:lstStyle/>
                    <a:p>
                      <a:pPr marL="13335">
                        <a:lnSpc>
                          <a:spcPct val="107000"/>
                        </a:lnSpc>
                        <a:spcBef>
                          <a:spcPts val="125"/>
                        </a:spcBef>
                        <a:spcAft>
                          <a:spcPts val="0"/>
                        </a:spcAft>
                      </a:pPr>
                      <a:r>
                        <a:rPr lang="en-US" sz="800">
                          <a:solidFill>
                            <a:schemeClr val="tx1"/>
                          </a:solidFill>
                          <a:effectLst/>
                        </a:rPr>
                        <a:t>Turizm ve Otel İşletmeciliği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010104058"/>
                  </a:ext>
                </a:extLst>
              </a:tr>
              <a:tr h="99885">
                <a:tc>
                  <a:txBody>
                    <a:bodyPr/>
                    <a:lstStyle/>
                    <a:p>
                      <a:pPr marL="13335">
                        <a:lnSpc>
                          <a:spcPct val="107000"/>
                        </a:lnSpc>
                        <a:spcBef>
                          <a:spcPts val="125"/>
                        </a:spcBef>
                        <a:spcAft>
                          <a:spcPts val="0"/>
                        </a:spcAft>
                      </a:pPr>
                      <a:r>
                        <a:rPr lang="en-US" sz="800">
                          <a:solidFill>
                            <a:schemeClr val="tx1"/>
                          </a:solidFill>
                          <a:effectLst/>
                        </a:rPr>
                        <a:t>Turizm ve Seyahat Hizmetleri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a:solidFill>
                            <a:schemeClr val="tx1"/>
                          </a:solidFill>
                          <a:effectLst/>
                        </a:rPr>
                        <a:t>TYT</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847219830"/>
                  </a:ext>
                </a:extLst>
              </a:tr>
              <a:tr h="99885">
                <a:tc>
                  <a:txBody>
                    <a:bodyPr/>
                    <a:lstStyle/>
                    <a:p>
                      <a:pPr marL="13335">
                        <a:lnSpc>
                          <a:spcPct val="107000"/>
                        </a:lnSpc>
                        <a:spcBef>
                          <a:spcPts val="125"/>
                        </a:spcBef>
                        <a:spcAft>
                          <a:spcPts val="0"/>
                        </a:spcAft>
                      </a:pPr>
                      <a:r>
                        <a:rPr lang="en-US" sz="800">
                          <a:solidFill>
                            <a:schemeClr val="tx1"/>
                          </a:solidFill>
                          <a:effectLst/>
                        </a:rPr>
                        <a:t>Uçuş Harekat Yöneticiliği</a:t>
                      </a:r>
                      <a:endParaRPr lang="tr-TR" sz="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800" dirty="0">
                          <a:solidFill>
                            <a:schemeClr val="tx1"/>
                          </a:solidFill>
                          <a:effectLst/>
                        </a:rPr>
                        <a:t>TYT</a:t>
                      </a:r>
                      <a:endParaRPr lang="tr-TR"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81202094"/>
                  </a:ext>
                </a:extLst>
              </a:tr>
            </a:tbl>
          </a:graphicData>
        </a:graphic>
      </p:graphicFrame>
    </p:spTree>
    <p:custDataLst>
      <p:tags r:id="rId1"/>
    </p:custDataLst>
    <p:extLst>
      <p:ext uri="{BB962C8B-B14F-4D97-AF65-F5344CB8AC3E}">
        <p14:creationId xmlns:p14="http://schemas.microsoft.com/office/powerpoint/2010/main" val="285144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6000" b="1" dirty="0">
                <a:solidFill>
                  <a:sysClr val="window" lastClr="FFFFFF"/>
                </a:solidFill>
                <a:latin typeface="calibri"/>
              </a:rPr>
              <a:t>Pazarlama ve Perakende Alanı</a:t>
            </a:r>
            <a:endParaRPr lang="id-ID" sz="6000" dirty="0">
              <a:solidFill>
                <a:sysClr val="window" lastClr="FFFFFF"/>
              </a:solidFill>
              <a:latin typeface="calibri"/>
            </a:endParaRP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145494" y="3463054"/>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4251026" y="3159881"/>
            <a:ext cx="2159435" cy="1407655"/>
            <a:chOff x="1929749" y="747482"/>
            <a:chExt cx="2535260" cy="7403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2015497" y="757541"/>
              <a:ext cx="2449512" cy="730250"/>
              <a:chOff x="2015497" y="757541"/>
              <a:chExt cx="2449512" cy="730250"/>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2015497" y="791158"/>
                <a:ext cx="2363763" cy="582714"/>
              </a:xfrm>
              <a:prstGeom prst="rect">
                <a:avLst/>
              </a:prstGeom>
              <a:noFill/>
            </p:spPr>
            <p:txBody>
              <a:bodyPr wrap="square" rtlCol="0">
                <a:spAutoFit/>
              </a:bodyPr>
              <a:lstStyle/>
              <a:p>
                <a:pPr lvl="0" algn="ctr" defTabSz="914400" eaLnBrk="1" fontAlgn="auto" hangingPunct="1">
                  <a:spcBef>
                    <a:spcPts val="0"/>
                  </a:spcBef>
                  <a:spcAft>
                    <a:spcPts val="0"/>
                  </a:spcAft>
                  <a:defRPr/>
                </a:pPr>
                <a:r>
                  <a:rPr lang="tr-TR" sz="1100" b="1" dirty="0" smtClean="0">
                    <a:latin typeface="+mn-lt"/>
                  </a:rPr>
                  <a:t>      </a:t>
                </a:r>
                <a:r>
                  <a:rPr lang="tr-TR" sz="1100" b="1" dirty="0">
                    <a:latin typeface="+mn-lt"/>
                  </a:rPr>
                  <a:t>Pazarlama ve Perakende </a:t>
                </a:r>
                <a:r>
                  <a:rPr lang="tr-TR" sz="1100" b="1" dirty="0" smtClean="0">
                    <a:latin typeface="+mn-lt"/>
                  </a:rPr>
                  <a:t>Alanı  </a:t>
                </a:r>
                <a:r>
                  <a:rPr lang="tr-TR" sz="1100" b="1" dirty="0">
                    <a:latin typeface="+mn-lt"/>
                  </a:rPr>
                  <a:t>ön lisans programını tamamlayanlar dikey geçiş sınavı (DGS) ile </a:t>
                </a:r>
                <a:r>
                  <a:rPr lang="tr-TR" sz="1100" b="1" dirty="0" smtClean="0">
                    <a:latin typeface="+mn-lt"/>
                  </a:rPr>
                  <a:t>tablodaki </a:t>
                </a:r>
                <a:r>
                  <a:rPr lang="tr-TR" sz="1100" b="1" dirty="0">
                    <a:latin typeface="+mn-lt"/>
                  </a:rPr>
                  <a:t>lisans programlarına geçiş </a:t>
                </a:r>
                <a:r>
                  <a:rPr lang="tr-TR" sz="1100" b="1" dirty="0" smtClean="0">
                    <a:latin typeface="+mn-lt"/>
                  </a:rPr>
                  <a:t>yapabilirler.</a:t>
                </a:r>
                <a:endParaRPr kumimoji="0" lang="id-ID" sz="1100" b="1" i="0" u="none" strike="noStrike" kern="0" cap="none" spc="0" normalizeH="0" baseline="0" noProof="0" dirty="0">
                  <a:ln>
                    <a:noFill/>
                  </a:ln>
                  <a:effectLst/>
                  <a:uLnTx/>
                  <a:uFillTx/>
                  <a:latin typeface="+mn-lt"/>
                </a:endParaRPr>
              </a:p>
            </p:txBody>
          </p:sp>
        </p:grpSp>
      </p:gr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833" y="1010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512462" y="810895"/>
            <a:ext cx="4556619"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sp>
        <p:nvSpPr>
          <p:cNvPr id="2" name="Dikdörtgen 1"/>
          <p:cNvSpPr/>
          <p:nvPr/>
        </p:nvSpPr>
        <p:spPr>
          <a:xfrm>
            <a:off x="161637" y="1010050"/>
            <a:ext cx="4572000" cy="3985706"/>
          </a:xfrm>
          <a:prstGeom prst="rect">
            <a:avLst/>
          </a:prstGeom>
        </p:spPr>
        <p:txBody>
          <a:bodyPr>
            <a:spAutoFit/>
          </a:bodyPr>
          <a:lstStyle/>
          <a:p>
            <a:pPr fontAlgn="b">
              <a:buFont typeface="Arial" panose="020B0604020202020204" pitchFamily="34" charset="0"/>
              <a:buChar char="•"/>
            </a:pPr>
            <a:r>
              <a:rPr lang="tr-TR" sz="1100" b="1" dirty="0">
                <a:solidFill>
                  <a:srgbClr val="000000"/>
                </a:solidFill>
                <a:latin typeface="+mn-lt"/>
              </a:rPr>
              <a:t>Halkla İlişkiler</a:t>
            </a:r>
          </a:p>
          <a:p>
            <a:pPr fontAlgn="b">
              <a:buFont typeface="Arial" panose="020B0604020202020204" pitchFamily="34" charset="0"/>
              <a:buChar char="•"/>
            </a:pPr>
            <a:r>
              <a:rPr lang="tr-TR" sz="1100" b="1" dirty="0">
                <a:solidFill>
                  <a:srgbClr val="000000"/>
                </a:solidFill>
                <a:latin typeface="+mn-lt"/>
              </a:rPr>
              <a:t>Halkla İlişkiler ve Reklamcılık</a:t>
            </a:r>
          </a:p>
          <a:p>
            <a:pPr fontAlgn="b">
              <a:buFont typeface="Arial" panose="020B0604020202020204" pitchFamily="34" charset="0"/>
              <a:buChar char="•"/>
            </a:pPr>
            <a:r>
              <a:rPr lang="tr-TR" sz="1100" b="1" dirty="0">
                <a:solidFill>
                  <a:srgbClr val="000000"/>
                </a:solidFill>
                <a:latin typeface="+mn-lt"/>
              </a:rPr>
              <a:t>Halkla İlişkiler ve Tanıtım</a:t>
            </a:r>
          </a:p>
          <a:p>
            <a:pPr fontAlgn="b">
              <a:buFont typeface="Arial" panose="020B0604020202020204" pitchFamily="34" charset="0"/>
              <a:buChar char="•"/>
            </a:pPr>
            <a:r>
              <a:rPr lang="tr-TR" sz="1100" b="1" dirty="0">
                <a:solidFill>
                  <a:srgbClr val="000000"/>
                </a:solidFill>
                <a:latin typeface="+mn-lt"/>
              </a:rPr>
              <a:t>İletişim</a:t>
            </a:r>
          </a:p>
          <a:p>
            <a:pPr fontAlgn="b">
              <a:buFont typeface="Arial" panose="020B0604020202020204" pitchFamily="34" charset="0"/>
              <a:buChar char="•"/>
            </a:pPr>
            <a:r>
              <a:rPr lang="tr-TR" sz="1100" b="1" dirty="0">
                <a:solidFill>
                  <a:srgbClr val="000000"/>
                </a:solidFill>
                <a:latin typeface="+mn-lt"/>
              </a:rPr>
              <a:t>İletişim Bilimleri</a:t>
            </a:r>
          </a:p>
          <a:p>
            <a:pPr fontAlgn="b">
              <a:buFont typeface="Arial" panose="020B0604020202020204" pitchFamily="34" charset="0"/>
              <a:buChar char="•"/>
            </a:pPr>
            <a:r>
              <a:rPr lang="tr-TR" sz="1100" b="1" dirty="0">
                <a:solidFill>
                  <a:srgbClr val="000000"/>
                </a:solidFill>
                <a:latin typeface="+mn-lt"/>
              </a:rPr>
              <a:t>İşletme</a:t>
            </a:r>
          </a:p>
          <a:p>
            <a:pPr fontAlgn="b">
              <a:buFont typeface="Arial" panose="020B0604020202020204" pitchFamily="34" charset="0"/>
              <a:buChar char="•"/>
            </a:pPr>
            <a:r>
              <a:rPr lang="tr-TR" sz="1100" b="1" dirty="0">
                <a:solidFill>
                  <a:srgbClr val="000000"/>
                </a:solidFill>
                <a:latin typeface="+mn-lt"/>
              </a:rPr>
              <a:t>İşletme Enformatiği</a:t>
            </a:r>
          </a:p>
          <a:p>
            <a:pPr fontAlgn="b">
              <a:buFont typeface="Arial" panose="020B0604020202020204" pitchFamily="34" charset="0"/>
              <a:buChar char="•"/>
            </a:pPr>
            <a:r>
              <a:rPr lang="tr-TR" sz="1100" b="1" dirty="0">
                <a:solidFill>
                  <a:srgbClr val="000000"/>
                </a:solidFill>
                <a:latin typeface="+mn-lt"/>
              </a:rPr>
              <a:t>İşletme Yönetimi</a:t>
            </a:r>
          </a:p>
          <a:p>
            <a:pPr fontAlgn="b">
              <a:buFont typeface="Arial" panose="020B0604020202020204" pitchFamily="34" charset="0"/>
              <a:buChar char="•"/>
            </a:pPr>
            <a:r>
              <a:rPr lang="tr-TR" sz="1100" b="1" dirty="0">
                <a:solidFill>
                  <a:srgbClr val="000000"/>
                </a:solidFill>
                <a:latin typeface="+mn-lt"/>
              </a:rPr>
              <a:t>İşletme-Ekonomi</a:t>
            </a:r>
          </a:p>
          <a:p>
            <a:pPr fontAlgn="b">
              <a:buFont typeface="Arial" panose="020B0604020202020204" pitchFamily="34" charset="0"/>
              <a:buChar char="•"/>
            </a:pPr>
            <a:r>
              <a:rPr lang="tr-TR" sz="1100" b="1" dirty="0">
                <a:solidFill>
                  <a:srgbClr val="000000"/>
                </a:solidFill>
                <a:latin typeface="+mn-lt"/>
              </a:rPr>
              <a:t>Lojistik</a:t>
            </a:r>
          </a:p>
          <a:p>
            <a:pPr fontAlgn="b">
              <a:buFont typeface="Arial" panose="020B0604020202020204" pitchFamily="34" charset="0"/>
              <a:buChar char="•"/>
            </a:pPr>
            <a:r>
              <a:rPr lang="tr-TR" sz="1100" b="1" dirty="0">
                <a:solidFill>
                  <a:srgbClr val="000000"/>
                </a:solidFill>
                <a:latin typeface="+mn-lt"/>
              </a:rPr>
              <a:t>Lojistik Yönetimi</a:t>
            </a:r>
          </a:p>
          <a:p>
            <a:pPr fontAlgn="b">
              <a:buFont typeface="Arial" panose="020B0604020202020204" pitchFamily="34" charset="0"/>
              <a:buChar char="•"/>
            </a:pPr>
            <a:r>
              <a:rPr lang="tr-TR" sz="1100" b="1" dirty="0">
                <a:solidFill>
                  <a:srgbClr val="000000"/>
                </a:solidFill>
                <a:latin typeface="+mn-lt"/>
              </a:rPr>
              <a:t>Pazarlama</a:t>
            </a:r>
          </a:p>
          <a:p>
            <a:pPr fontAlgn="b">
              <a:buFont typeface="Arial" panose="020B0604020202020204" pitchFamily="34" charset="0"/>
              <a:buChar char="•"/>
            </a:pPr>
            <a:r>
              <a:rPr lang="tr-TR" sz="1100" b="1" dirty="0">
                <a:solidFill>
                  <a:srgbClr val="000000"/>
                </a:solidFill>
                <a:latin typeface="+mn-lt"/>
              </a:rPr>
              <a:t>Reklam Tasarımı ve İletişimi</a:t>
            </a:r>
          </a:p>
          <a:p>
            <a:pPr fontAlgn="b">
              <a:buFont typeface="Arial" panose="020B0604020202020204" pitchFamily="34" charset="0"/>
              <a:buChar char="•"/>
            </a:pPr>
            <a:r>
              <a:rPr lang="tr-TR" sz="1100" b="1" dirty="0">
                <a:solidFill>
                  <a:srgbClr val="000000"/>
                </a:solidFill>
                <a:latin typeface="+mn-lt"/>
              </a:rPr>
              <a:t>Reklamcılık</a:t>
            </a:r>
          </a:p>
          <a:p>
            <a:pPr fontAlgn="b">
              <a:buFont typeface="Arial" panose="020B0604020202020204" pitchFamily="34" charset="0"/>
              <a:buChar char="•"/>
            </a:pPr>
            <a:r>
              <a:rPr lang="tr-TR" sz="1100" b="1" dirty="0">
                <a:solidFill>
                  <a:srgbClr val="000000"/>
                </a:solidFill>
                <a:latin typeface="+mn-lt"/>
              </a:rPr>
              <a:t>Reklamcılık ve Halkla İlişkiler</a:t>
            </a:r>
          </a:p>
          <a:p>
            <a:pPr fontAlgn="b">
              <a:buFont typeface="Arial" panose="020B0604020202020204" pitchFamily="34" charset="0"/>
              <a:buChar char="•"/>
            </a:pPr>
            <a:r>
              <a:rPr lang="tr-TR" sz="1100" b="1" dirty="0">
                <a:solidFill>
                  <a:srgbClr val="000000"/>
                </a:solidFill>
                <a:latin typeface="+mn-lt"/>
              </a:rPr>
              <a:t>Teknoloji ve Bilgi Yönetimi</a:t>
            </a:r>
          </a:p>
          <a:p>
            <a:pPr fontAlgn="b">
              <a:buFont typeface="Arial" panose="020B0604020202020204" pitchFamily="34" charset="0"/>
              <a:buChar char="•"/>
            </a:pPr>
            <a:r>
              <a:rPr lang="tr-TR" sz="1100" b="1" dirty="0">
                <a:solidFill>
                  <a:srgbClr val="000000"/>
                </a:solidFill>
                <a:latin typeface="+mn-lt"/>
              </a:rPr>
              <a:t>Uluslararası İşletmecilik</a:t>
            </a:r>
          </a:p>
          <a:p>
            <a:pPr fontAlgn="b">
              <a:buFont typeface="Arial" panose="020B0604020202020204" pitchFamily="34" charset="0"/>
              <a:buChar char="•"/>
            </a:pPr>
            <a:r>
              <a:rPr lang="tr-TR" sz="1100" b="1" dirty="0">
                <a:solidFill>
                  <a:srgbClr val="000000"/>
                </a:solidFill>
                <a:latin typeface="+mn-lt"/>
              </a:rPr>
              <a:t>Uluslararası İşletmecilik ve Ticaret</a:t>
            </a:r>
          </a:p>
          <a:p>
            <a:pPr fontAlgn="b">
              <a:buFont typeface="Arial" panose="020B0604020202020204" pitchFamily="34" charset="0"/>
              <a:buChar char="•"/>
            </a:pPr>
            <a:r>
              <a:rPr lang="tr-TR" sz="1100" b="1" dirty="0">
                <a:solidFill>
                  <a:srgbClr val="000000"/>
                </a:solidFill>
                <a:latin typeface="+mn-lt"/>
              </a:rPr>
              <a:t>Uluslararası Ticaret</a:t>
            </a:r>
          </a:p>
          <a:p>
            <a:pPr fontAlgn="b">
              <a:buFont typeface="Arial" panose="020B0604020202020204" pitchFamily="34" charset="0"/>
              <a:buChar char="•"/>
            </a:pPr>
            <a:r>
              <a:rPr lang="tr-TR" sz="1100" b="1" dirty="0">
                <a:solidFill>
                  <a:srgbClr val="000000"/>
                </a:solidFill>
                <a:latin typeface="+mn-lt"/>
              </a:rPr>
              <a:t>Uluslararası Ticaret ve Finans</a:t>
            </a:r>
          </a:p>
          <a:p>
            <a:pPr fontAlgn="b">
              <a:buFont typeface="Arial" panose="020B0604020202020204" pitchFamily="34" charset="0"/>
              <a:buChar char="•"/>
            </a:pPr>
            <a:r>
              <a:rPr lang="tr-TR" sz="1100" b="1" dirty="0">
                <a:solidFill>
                  <a:srgbClr val="000000"/>
                </a:solidFill>
                <a:latin typeface="+mn-lt"/>
              </a:rPr>
              <a:t>Uluslararası Ticaret ve İşletmecilik</a:t>
            </a:r>
          </a:p>
          <a:p>
            <a:pPr fontAlgn="b">
              <a:buFont typeface="Arial" panose="020B0604020202020204" pitchFamily="34" charset="0"/>
              <a:buChar char="•"/>
            </a:pPr>
            <a:r>
              <a:rPr lang="tr-TR" sz="1100" b="1" dirty="0">
                <a:solidFill>
                  <a:srgbClr val="000000"/>
                </a:solidFill>
                <a:latin typeface="+mn-lt"/>
              </a:rPr>
              <a:t>Uluslararası Ticaret ve Lojistik</a:t>
            </a:r>
          </a:p>
          <a:p>
            <a:pPr fontAlgn="b">
              <a:buFont typeface="Arial" panose="020B0604020202020204" pitchFamily="34" charset="0"/>
              <a:buChar char="•"/>
            </a:pPr>
            <a:r>
              <a:rPr lang="tr-TR" sz="1100" b="1" dirty="0">
                <a:solidFill>
                  <a:srgbClr val="000000"/>
                </a:solidFill>
                <a:latin typeface="+mn-lt"/>
              </a:rPr>
              <a:t>Uluslararası Ticaret ve Lojistik </a:t>
            </a:r>
            <a:r>
              <a:rPr lang="tr-TR" sz="1100" b="1" dirty="0" smtClean="0">
                <a:solidFill>
                  <a:srgbClr val="000000"/>
                </a:solidFill>
                <a:latin typeface="+mn-lt"/>
              </a:rPr>
              <a:t>Yönetimi</a:t>
            </a:r>
            <a:endParaRPr lang="tr-TR" sz="1100" b="1" dirty="0">
              <a:solidFill>
                <a:srgbClr val="000000"/>
              </a:solidFill>
              <a:latin typeface="+mn-lt"/>
            </a:endParaRPr>
          </a:p>
        </p:txBody>
      </p:sp>
    </p:spTree>
    <p:custDataLst>
      <p:tags r:id="rId1"/>
    </p:custDataLst>
    <p:extLst>
      <p:ext uri="{BB962C8B-B14F-4D97-AF65-F5344CB8AC3E}">
        <p14:creationId xmlns:p14="http://schemas.microsoft.com/office/powerpoint/2010/main" val="56233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5400" b="1" dirty="0">
                <a:solidFill>
                  <a:sysClr val="window" lastClr="FFFFFF"/>
                </a:solidFill>
                <a:latin typeface="calibri"/>
              </a:rPr>
              <a:t>Muhasebe ve Finansman Alanı</a:t>
            </a:r>
            <a:endParaRPr lang="id-ID" sz="5400" dirty="0">
              <a:solidFill>
                <a:sysClr val="window" lastClr="FFFFFF"/>
              </a:solidFill>
              <a:latin typeface="calibri"/>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3970318"/>
          </a:xfrm>
          <a:prstGeom prst="rect">
            <a:avLst/>
          </a:prstGeom>
        </p:spPr>
        <p:txBody>
          <a:bodyPr wrap="square">
            <a:spAutoFit/>
          </a:bodyPr>
          <a:lstStyle/>
          <a:p>
            <a:r>
              <a:rPr lang="tr-TR" altLang="tr-TR" sz="1400" b="1" dirty="0" smtClean="0"/>
              <a:t>Muhasebe </a:t>
            </a:r>
            <a:r>
              <a:rPr lang="tr-TR" altLang="tr-TR" sz="1400" b="1" dirty="0"/>
              <a:t>ve Finansman Alanı</a:t>
            </a:r>
          </a:p>
          <a:p>
            <a:pPr algn="just"/>
            <a:r>
              <a:rPr lang="tr-TR" altLang="tr-TR" sz="1400" dirty="0"/>
              <a:t>Muhasebe ve finansman, işletmelerin kuruluşu, faaliyetlerine ait belgelerin tasnifi, kayıt işlemleri, dosyalama ve arşivleme işlemleri, raporlama, analiz etme, dış ticaret mevzuatı, gümrük işlemleri, muhasebe kayıtları, finans ve borsa hizmetleri yeterliklerini kazandırmaya yönelik eğitim ve öğretim verilen alandır. </a:t>
            </a:r>
          </a:p>
          <a:p>
            <a:pPr algn="just"/>
            <a:r>
              <a:rPr lang="tr-TR" altLang="tr-TR" sz="1400" dirty="0" smtClean="0"/>
              <a:t>Serbest </a:t>
            </a:r>
            <a:r>
              <a:rPr lang="tr-TR" altLang="tr-TR" sz="1400" dirty="0"/>
              <a:t>Muhasebecilik, Serbest Muhasebeci, Mali Müşavirlik ve Yeminli Mali Müşavirlik Kanunu, meslek içinde kademelendirme getirdiğinden muhasebe ve finansman alanından mezun olanlar Kanun’da belirtilen şartları yerine getirmek suretiyle bu unvanları kazanabilirler.</a:t>
            </a:r>
          </a:p>
          <a:p>
            <a:pPr algn="just"/>
            <a:r>
              <a:rPr lang="tr-TR" altLang="tr-TR" sz="1400" dirty="0"/>
              <a:t>Bu Alanda Yer Alan Dal Programları </a:t>
            </a:r>
          </a:p>
          <a:p>
            <a:pPr algn="just"/>
            <a:r>
              <a:rPr lang="tr-TR" altLang="tr-TR" sz="1400" b="1" dirty="0">
                <a:solidFill>
                  <a:srgbClr val="FF0000"/>
                </a:solidFill>
              </a:rPr>
              <a:t>Bilgisayarlı Muhasebe</a:t>
            </a:r>
            <a:r>
              <a:rPr lang="tr-TR" altLang="tr-TR" sz="1400" dirty="0"/>
              <a:t>, </a:t>
            </a:r>
          </a:p>
          <a:p>
            <a:pPr algn="just"/>
            <a:r>
              <a:rPr lang="tr-TR" altLang="tr-TR" sz="1400" dirty="0"/>
              <a:t>Dış Ticaret Ofis Hizmetleri, </a:t>
            </a:r>
          </a:p>
          <a:p>
            <a:pPr algn="just"/>
            <a:r>
              <a:rPr lang="tr-TR" altLang="tr-TR" sz="1400" dirty="0"/>
              <a:t>Finans ve Borsa Hizmetleri </a:t>
            </a:r>
            <a:endParaRPr lang="tr-TR" altLang="tr-TR" sz="1400" dirty="0" smtClean="0"/>
          </a:p>
          <a:p>
            <a:pPr algn="just"/>
            <a:r>
              <a:rPr lang="tr-TR" altLang="tr-TR" sz="1400" dirty="0" smtClean="0"/>
              <a:t>dallarında </a:t>
            </a:r>
            <a:r>
              <a:rPr lang="tr-TR" altLang="tr-TR" sz="1400" dirty="0"/>
              <a:t>eğitim verilmektedir. </a:t>
            </a:r>
            <a:r>
              <a:rPr lang="tr-TR" altLang="tr-TR" sz="1400" dirty="0" smtClean="0"/>
              <a:t> </a:t>
            </a:r>
            <a:endParaRPr lang="tr-TR" altLang="tr-TR" sz="1400" dirty="0"/>
          </a:p>
        </p:txBody>
      </p:sp>
    </p:spTree>
    <p:custDataLst>
      <p:tags r:id="rId1"/>
    </p:custDataLst>
    <p:extLst>
      <p:ext uri="{BB962C8B-B14F-4D97-AF65-F5344CB8AC3E}">
        <p14:creationId xmlns:p14="http://schemas.microsoft.com/office/powerpoint/2010/main" val="404949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5400" b="1" dirty="0" smtClean="0">
                <a:solidFill>
                  <a:sysClr val="window" lastClr="FFFFFF"/>
                </a:solidFill>
                <a:latin typeface="calibri"/>
              </a:rPr>
              <a:t>Adalet Alanı</a:t>
            </a:r>
            <a:endParaRPr lang="id-ID" sz="5400" dirty="0">
              <a:solidFill>
                <a:sysClr val="window" lastClr="FFFFFF"/>
              </a:solidFill>
              <a:latin typeface="calibri"/>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51928" y="3286808"/>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err="1" smtClean="0">
                <a:solidFill>
                  <a:srgbClr val="00B050"/>
                </a:solidFill>
                <a:effectLst>
                  <a:outerShdw blurRad="38100" dist="38100" dir="2700000" algn="tl">
                    <a:srgbClr val="000000">
                      <a:alpha val="43137"/>
                    </a:srgbClr>
                  </a:outerShdw>
                </a:effectLst>
                <a:latin typeface="ubuntu"/>
              </a:rPr>
              <a:t>Akşemsettin</a:t>
            </a:r>
            <a:r>
              <a:rPr lang="tr-TR" sz="2400" b="1" dirty="0" smtClean="0">
                <a:solidFill>
                  <a:srgbClr val="00B050"/>
                </a:solidFill>
                <a:effectLst>
                  <a:outerShdw blurRad="38100" dist="38100" dir="2700000" algn="tl">
                    <a:srgbClr val="000000">
                      <a:alpha val="43137"/>
                    </a:srgbClr>
                  </a:outerShdw>
                </a:effectLst>
                <a:latin typeface="ubuntu"/>
              </a:rPr>
              <a:t> </a:t>
            </a:r>
            <a:r>
              <a:rPr lang="tr-TR" sz="2400" b="1" dirty="0" smtClean="0">
                <a:solidFill>
                  <a:srgbClr val="00B050"/>
                </a:solidFill>
                <a:effectLst>
                  <a:outerShdw blurRad="38100" dist="38100" dir="2700000" algn="tl">
                    <a:srgbClr val="000000">
                      <a:alpha val="43137"/>
                    </a:srgbClr>
                  </a:outerShdw>
                </a:effectLst>
                <a:latin typeface="ubuntu"/>
              </a:rPr>
              <a:t>M.T.A.L</a:t>
            </a:r>
            <a:endParaRPr lang="id-ID" sz="2400" b="1" dirty="0">
              <a:solidFill>
                <a:srgbClr val="00B050"/>
              </a:solidFill>
              <a:effectLst>
                <a:outerShdw blurRad="38100" dist="38100" dir="2700000" algn="tl">
                  <a:srgbClr val="000000">
                    <a:alpha val="43137"/>
                  </a:srgbClr>
                </a:outerShdw>
              </a:effectLst>
              <a:latin typeface="ubuntu"/>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23">
            <a:extLst>
              <a:ext uri="{FF2B5EF4-FFF2-40B4-BE49-F238E27FC236}">
                <a16:creationId xmlns:a16="http://schemas.microsoft.com/office/drawing/2014/main" id="{47600F09-3738-49FE-B6F2-24FFCA6AD975}"/>
              </a:ext>
            </a:extLst>
          </p:cNvPr>
          <p:cNvSpPr txBox="1"/>
          <p:nvPr/>
        </p:nvSpPr>
        <p:spPr>
          <a:xfrm>
            <a:off x="5847685" y="3318655"/>
            <a:ext cx="285704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altLang="tr-TR" sz="1400" b="1" dirty="0" smtClean="0">
                <a:solidFill>
                  <a:srgbClr val="FF0000"/>
                </a:solidFill>
              </a:rPr>
              <a:t>-</a:t>
            </a:r>
            <a:r>
              <a:rPr lang="tr-TR" sz="1400" b="1" dirty="0">
                <a:solidFill>
                  <a:srgbClr val="FF0000"/>
                </a:solidFill>
              </a:rPr>
              <a:t>Zabıt Kâtipliği</a:t>
            </a:r>
          </a:p>
          <a:p>
            <a:pPr algn="just"/>
            <a:r>
              <a:rPr lang="tr-TR" sz="1400" b="1" dirty="0" smtClean="0">
                <a:solidFill>
                  <a:srgbClr val="FF0000"/>
                </a:solidFill>
              </a:rPr>
              <a:t>-İnfaz </a:t>
            </a:r>
            <a:r>
              <a:rPr lang="tr-TR" sz="1400" b="1" dirty="0">
                <a:solidFill>
                  <a:srgbClr val="FF0000"/>
                </a:solidFill>
              </a:rPr>
              <a:t>ve Koruma</a:t>
            </a:r>
            <a:endParaRPr lang="tr-TR" sz="1400" b="1" dirty="0">
              <a:solidFill>
                <a:srgbClr val="FF0000"/>
              </a:solidFill>
            </a:endParaRPr>
          </a:p>
        </p:txBody>
      </p:sp>
      <p:sp>
        <p:nvSpPr>
          <p:cNvPr id="46" name="Freeform 32">
            <a:extLst>
              <a:ext uri="{FF2B5EF4-FFF2-40B4-BE49-F238E27FC236}">
                <a16:creationId xmlns:a16="http://schemas.microsoft.com/office/drawing/2014/main" id="{74444165-31B0-4DE4-82A7-F22CFCD1183F}"/>
              </a:ext>
            </a:extLst>
          </p:cNvPr>
          <p:cNvSpPr>
            <a:spLocks/>
          </p:cNvSpPr>
          <p:nvPr/>
        </p:nvSpPr>
        <p:spPr bwMode="auto">
          <a:xfrm>
            <a:off x="3545009" y="3524261"/>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2"/>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316105" y="4245040"/>
              <a:ext cx="2583235" cy="603942"/>
            </a:xfrm>
            <a:prstGeom prst="rect">
              <a:avLst/>
            </a:prstGeom>
            <a:noFill/>
          </p:spPr>
          <p:txBody>
            <a:bodyPr wrap="square" rtlCol="0">
              <a:spAutoFit/>
            </a:bodyPr>
            <a:lstStyle/>
            <a:p>
              <a:pPr lvl="0" algn="ctr" fontAlgn="auto">
                <a:spcAft>
                  <a:spcPts val="0"/>
                </a:spcAft>
                <a:defRPr/>
              </a:pPr>
              <a:r>
                <a:rPr lang="tr-TR" sz="2400" b="1" dirty="0" smtClean="0">
                  <a:solidFill>
                    <a:sysClr val="window" lastClr="FFFFFF"/>
                  </a:solidFill>
                  <a:latin typeface="calibri"/>
                </a:rPr>
                <a:t>Adalet </a:t>
              </a:r>
              <a:r>
                <a:rPr lang="tr-TR" sz="2400" b="1" dirty="0">
                  <a:solidFill>
                    <a:sysClr val="window" lastClr="FFFFFF"/>
                  </a:solidFill>
                  <a:latin typeface="calibri"/>
                </a:rPr>
                <a:t>Alanı</a:t>
              </a:r>
              <a:endParaRPr lang="id-ID" sz="2400" dirty="0">
                <a:solidFill>
                  <a:sysClr val="window" lastClr="FFFFFF"/>
                </a:solidFill>
                <a:latin typeface="calibri"/>
              </a:endParaRP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27241" y="2196594"/>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403" y="746373"/>
            <a:ext cx="2278244" cy="2736127"/>
          </a:xfrm>
          <a:prstGeom prst="rect">
            <a:avLst/>
          </a:prstGeom>
        </p:spPr>
      </p:pic>
    </p:spTree>
    <p:custDataLst>
      <p:tags r:id="rId1"/>
    </p:custDataLst>
    <p:extLst>
      <p:ext uri="{BB962C8B-B14F-4D97-AF65-F5344CB8AC3E}">
        <p14:creationId xmlns:p14="http://schemas.microsoft.com/office/powerpoint/2010/main" val="311996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p:tgtEl>
                                          <p:spTgt spid="38"/>
                                        </p:tgtEl>
                                        <p:attrNameLst>
                                          <p:attrName>ppt_x</p:attrName>
                                        </p:attrNameLst>
                                      </p:cBhvr>
                                      <p:tavLst>
                                        <p:tav tm="0">
                                          <p:val>
                                            <p:strVal val="#ppt_x-#ppt_w*1.125000"/>
                                          </p:val>
                                        </p:tav>
                                        <p:tav tm="100000">
                                          <p:val>
                                            <p:strVal val="#ppt_x"/>
                                          </p:val>
                                        </p:tav>
                                      </p:tavLst>
                                    </p:anim>
                                    <p:animEffect transition="in" filter="wipe(right)">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par>
                                <p:cTn id="26" presetID="47"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anim calcmode="lin" valueType="num">
                                      <p:cBhvr>
                                        <p:cTn id="29" dur="750" fill="hold"/>
                                        <p:tgtEl>
                                          <p:spTgt spid="25"/>
                                        </p:tgtEl>
                                        <p:attrNameLst>
                                          <p:attrName>ppt_x</p:attrName>
                                        </p:attrNameLst>
                                      </p:cBhvr>
                                      <p:tavLst>
                                        <p:tav tm="0">
                                          <p:val>
                                            <p:strVal val="#ppt_x"/>
                                          </p:val>
                                        </p:tav>
                                        <p:tav tm="100000">
                                          <p:val>
                                            <p:strVal val="#ppt_x"/>
                                          </p:val>
                                        </p:tav>
                                      </p:tavLst>
                                    </p:anim>
                                    <p:anim calcmode="lin" valueType="num">
                                      <p:cBhvr>
                                        <p:cTn id="30" dur="75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750"/>
                                        <p:tgtEl>
                                          <p:spTgt spid="51"/>
                                        </p:tgtEl>
                                      </p:cBhvr>
                                    </p:animEffect>
                                    <p:anim calcmode="lin" valueType="num">
                                      <p:cBhvr>
                                        <p:cTn id="39" dur="750" fill="hold"/>
                                        <p:tgtEl>
                                          <p:spTgt spid="51"/>
                                        </p:tgtEl>
                                        <p:attrNameLst>
                                          <p:attrName>ppt_x</p:attrName>
                                        </p:attrNameLst>
                                      </p:cBhvr>
                                      <p:tavLst>
                                        <p:tav tm="0">
                                          <p:val>
                                            <p:strVal val="#ppt_x"/>
                                          </p:val>
                                        </p:tav>
                                        <p:tav tm="100000">
                                          <p:val>
                                            <p:strVal val="#ppt_x"/>
                                          </p:val>
                                        </p:tav>
                                      </p:tavLst>
                                    </p:anim>
                                    <p:anim calcmode="lin" valueType="num">
                                      <p:cBhvr>
                                        <p:cTn id="40"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8" grpId="0" animBg="1"/>
      <p:bldP spid="42" grpId="0"/>
      <p:bldP spid="4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5400" b="1" dirty="0">
                <a:solidFill>
                  <a:sysClr val="window" lastClr="FFFFFF"/>
                </a:solidFill>
                <a:latin typeface="calibri"/>
              </a:rPr>
              <a:t>Adalet Alanı</a:t>
            </a:r>
            <a:endParaRPr lang="id-ID" sz="5400" dirty="0">
              <a:solidFill>
                <a:sysClr val="window" lastClr="FFFFFF"/>
              </a:solidFill>
              <a:latin typeface="calibri"/>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3631763"/>
          </a:xfrm>
          <a:prstGeom prst="rect">
            <a:avLst/>
          </a:prstGeom>
        </p:spPr>
        <p:txBody>
          <a:bodyPr wrap="square">
            <a:spAutoFit/>
          </a:bodyPr>
          <a:lstStyle/>
          <a:p>
            <a:r>
              <a:rPr lang="tr-TR" sz="1400" b="1" dirty="0" smtClean="0"/>
              <a:t>Adalet </a:t>
            </a:r>
            <a:r>
              <a:rPr lang="tr-TR" altLang="tr-TR" sz="1400" b="1" dirty="0" smtClean="0"/>
              <a:t>Alanı</a:t>
            </a:r>
            <a:endParaRPr lang="tr-TR" altLang="tr-TR" sz="1400" b="1" dirty="0"/>
          </a:p>
          <a:p>
            <a:pPr algn="just"/>
            <a:r>
              <a:rPr lang="tr-TR" sz="1200" dirty="0"/>
              <a:t>Adalet alanı, dünyada insan hakları gelişimine paralel olarak son yıllarda ülkemizde de hızlı bir değişim süreci içerisine girmiştir. Bu alanda yetişmiş nitelikli iş gücüne ihtiyaç gün geçtikçe artmaktadır. Değişim süreci ve artan iş gücü ihtiyacı, alanda faaliyet gösteren çalışanların bilgi ve becerilerini artırarak kendilerini yenilemelerini gerektirmektedir.</a:t>
            </a:r>
          </a:p>
          <a:p>
            <a:pPr algn="just"/>
            <a:r>
              <a:rPr lang="tr-TR" sz="1200" dirty="0" smtClean="0"/>
              <a:t>Adalet </a:t>
            </a:r>
            <a:r>
              <a:rPr lang="tr-TR" sz="1200" dirty="0"/>
              <a:t>alanında; ilk derece (hukuk, ceza, idare ve vergi)  mahkemeleri, bölge (adliye ve idare) mahkemeleri, yüksek mahkemeler, Adalet Bakanlığı (merkez ve taşra) teşkilatı, cumhuriyet başsavcılıkları, ceza infaz (cezaevi ve tutukevleri) kurumları, yüksek seçim ve seçim kurulları ile noterlikler, hukuk ve avukatlık büroları, bankalar ve sigorta şirketlerinin hukuk bölümleri, özel güvenlik şirketleri gibi bağımsız kamu ve özel kurum ve kuruluşlar faaliyet göstermektedir.</a:t>
            </a:r>
          </a:p>
          <a:p>
            <a:pPr algn="just"/>
            <a:r>
              <a:rPr lang="tr-TR" sz="1200" dirty="0"/>
              <a:t> </a:t>
            </a:r>
          </a:p>
          <a:p>
            <a:pPr algn="just"/>
            <a:r>
              <a:rPr lang="tr-TR" altLang="tr-TR" sz="1200" dirty="0"/>
              <a:t>Bu Alanda Yer Alan Dal Programları </a:t>
            </a:r>
          </a:p>
          <a:p>
            <a:pPr algn="just"/>
            <a:r>
              <a:rPr lang="tr-TR" sz="1200" b="1" dirty="0" smtClean="0">
                <a:solidFill>
                  <a:srgbClr val="FF0000"/>
                </a:solidFill>
              </a:rPr>
              <a:t>Zabıt </a:t>
            </a:r>
            <a:r>
              <a:rPr lang="tr-TR" sz="1200" b="1" dirty="0">
                <a:solidFill>
                  <a:srgbClr val="FF0000"/>
                </a:solidFill>
              </a:rPr>
              <a:t>Kâtipliği</a:t>
            </a:r>
          </a:p>
          <a:p>
            <a:pPr algn="just"/>
            <a:r>
              <a:rPr lang="tr-TR" sz="1200" b="1" dirty="0">
                <a:solidFill>
                  <a:srgbClr val="FF0000"/>
                </a:solidFill>
              </a:rPr>
              <a:t>İnfaz ve Koruma</a:t>
            </a:r>
          </a:p>
        </p:txBody>
      </p:sp>
    </p:spTree>
    <p:custDataLst>
      <p:tags r:id="rId1"/>
    </p:custDataLst>
    <p:extLst>
      <p:ext uri="{BB962C8B-B14F-4D97-AF65-F5344CB8AC3E}">
        <p14:creationId xmlns:p14="http://schemas.microsoft.com/office/powerpoint/2010/main" val="396465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5400" b="1" dirty="0">
                <a:solidFill>
                  <a:sysClr val="window" lastClr="FFFFFF"/>
                </a:solidFill>
                <a:latin typeface="calibri"/>
              </a:rPr>
              <a:t>Adalet Alanı</a:t>
            </a:r>
            <a:endParaRPr lang="id-ID" sz="5400" dirty="0">
              <a:solidFill>
                <a:sysClr val="window" lastClr="FFFFFF"/>
              </a:solidFill>
              <a:latin typeface="calibri"/>
            </a:endParaRPr>
          </a:p>
        </p:txBody>
      </p:sp>
      <p:sp>
        <p:nvSpPr>
          <p:cNvPr id="10" name="Right Arrow 90">
            <a:extLst>
              <a:ext uri="{FF2B5EF4-FFF2-40B4-BE49-F238E27FC236}">
                <a16:creationId xmlns:a16="http://schemas.microsoft.com/office/drawing/2014/main" id="{19046930-95D5-476B-B84C-0839312CDD0E}"/>
              </a:ext>
            </a:extLst>
          </p:cNvPr>
          <p:cNvSpPr/>
          <p:nvPr/>
        </p:nvSpPr>
        <p:spPr>
          <a:xfrm>
            <a:off x="3772322" y="3504271"/>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174421" y="3718668"/>
            <a:ext cx="3850991" cy="806657"/>
            <a:chOff x="4650361" y="592619"/>
            <a:chExt cx="2681439" cy="9655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334375"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650361" y="633006"/>
              <a:ext cx="2647373" cy="925122"/>
              <a:chOff x="4650361" y="633006"/>
              <a:chExt cx="2647373" cy="925122"/>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650361" y="674003"/>
                <a:ext cx="2602797" cy="884125"/>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2 Yıllık ( </a:t>
                </a:r>
                <a:r>
                  <a:rPr lang="tr-TR" sz="1400" b="1" dirty="0" err="1" smtClean="0">
                    <a:solidFill>
                      <a:schemeClr val="bg1"/>
                    </a:solidFill>
                    <a:latin typeface="ubuntu"/>
                  </a:rPr>
                  <a:t>Önlisans</a:t>
                </a:r>
                <a:r>
                  <a:rPr lang="tr-TR" sz="1400" b="1" dirty="0" smtClean="0">
                    <a:solidFill>
                      <a:schemeClr val="bg1"/>
                    </a:solidFill>
                    <a:latin typeface="ubuntu"/>
                  </a:rPr>
                  <a:t> )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1" y="2973442"/>
            <a:ext cx="3569620" cy="656692"/>
            <a:chOff x="2282985" y="4213225"/>
            <a:chExt cx="2690313"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TextBox 30">
              <a:extLst>
                <a:ext uri="{FF2B5EF4-FFF2-40B4-BE49-F238E27FC236}">
                  <a16:creationId xmlns:a16="http://schemas.microsoft.com/office/drawing/2014/main" id="{BBCD1B50-35A7-49F9-B0C6-D86BEDE7AB8F}"/>
                </a:ext>
              </a:extLst>
            </p:cNvPr>
            <p:cNvSpPr txBox="1"/>
            <p:nvPr/>
          </p:nvSpPr>
          <p:spPr>
            <a:xfrm>
              <a:off x="2365206" y="4395893"/>
              <a:ext cx="2608092" cy="517598"/>
            </a:xfrm>
            <a:prstGeom prst="rect">
              <a:avLst/>
            </a:prstGeom>
            <a:noFill/>
          </p:spPr>
          <p:txBody>
            <a:bodyPr wrap="square" rtlCol="0">
              <a:spAutoFit/>
            </a:bodyPr>
            <a:lstStyle/>
            <a:p>
              <a:pPr lvl="0" algn="ctr" fontAlgn="auto">
                <a:spcAft>
                  <a:spcPts val="0"/>
                </a:spcAft>
                <a:defRPr/>
              </a:pPr>
              <a:r>
                <a:rPr lang="tr-TR" sz="2000" b="1" dirty="0">
                  <a:solidFill>
                    <a:sysClr val="window" lastClr="FFFFFF"/>
                  </a:solidFill>
                  <a:latin typeface="calibri"/>
                </a:rPr>
                <a:t>Adalet Alanı</a:t>
              </a:r>
              <a:endParaRPr lang="id-ID" sz="2000" dirty="0">
                <a:solidFill>
                  <a:sysClr val="window" lastClr="FFFFFF"/>
                </a:solidFill>
                <a:latin typeface="calibri"/>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BÖLÜMLER</a:t>
            </a:r>
            <a:endParaRPr kumimoji="0" lang="en-US" sz="60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674917" y="2499282"/>
            <a:ext cx="2159275" cy="2804429"/>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val="743835684"/>
              </p:ext>
            </p:extLst>
          </p:nvPr>
        </p:nvGraphicFramePr>
        <p:xfrm>
          <a:off x="5383041" y="3034963"/>
          <a:ext cx="3288850" cy="1565656"/>
        </p:xfrm>
        <a:graphic>
          <a:graphicData uri="http://schemas.openxmlformats.org/drawingml/2006/table">
            <a:tbl>
              <a:tblPr firstRow="1" firstCol="1" lastRow="1" lastCol="1" bandRow="1" bandCol="1">
                <a:tableStyleId>{5C22544A-7EE6-4342-B048-85BDC9FD1C3A}</a:tableStyleId>
              </a:tblPr>
              <a:tblGrid>
                <a:gridCol w="2513631">
                  <a:extLst>
                    <a:ext uri="{9D8B030D-6E8A-4147-A177-3AD203B41FA5}">
                      <a16:colId xmlns:a16="http://schemas.microsoft.com/office/drawing/2014/main" val="416231514"/>
                    </a:ext>
                  </a:extLst>
                </a:gridCol>
                <a:gridCol w="775219">
                  <a:extLst>
                    <a:ext uri="{9D8B030D-6E8A-4147-A177-3AD203B41FA5}">
                      <a16:colId xmlns:a16="http://schemas.microsoft.com/office/drawing/2014/main" val="3023122912"/>
                    </a:ext>
                  </a:extLst>
                </a:gridCol>
              </a:tblGrid>
              <a:tr h="167005">
                <a:tc>
                  <a:txBody>
                    <a:bodyPr/>
                    <a:lstStyle/>
                    <a:p>
                      <a:pPr marL="13335">
                        <a:lnSpc>
                          <a:spcPct val="107000"/>
                        </a:lnSpc>
                        <a:spcBef>
                          <a:spcPts val="125"/>
                        </a:spcBef>
                        <a:spcAft>
                          <a:spcPts val="0"/>
                        </a:spcAft>
                      </a:pPr>
                      <a:r>
                        <a:rPr lang="en-US" sz="1200">
                          <a:solidFill>
                            <a:schemeClr val="tx1"/>
                          </a:solidFill>
                          <a:effectLst/>
                        </a:rPr>
                        <a:t>Adalet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715196804"/>
                  </a:ext>
                </a:extLst>
              </a:tr>
              <a:tr h="167005">
                <a:tc>
                  <a:txBody>
                    <a:bodyPr/>
                    <a:lstStyle/>
                    <a:p>
                      <a:pPr marL="13335">
                        <a:lnSpc>
                          <a:spcPct val="107000"/>
                        </a:lnSpc>
                        <a:spcBef>
                          <a:spcPts val="125"/>
                        </a:spcBef>
                        <a:spcAft>
                          <a:spcPts val="0"/>
                        </a:spcAft>
                      </a:pPr>
                      <a:r>
                        <a:rPr lang="en-US" sz="1200">
                          <a:solidFill>
                            <a:schemeClr val="tx1"/>
                          </a:solidFill>
                          <a:effectLst/>
                        </a:rPr>
                        <a:t>Nüfus ve Vatandaşlık</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163534675"/>
                  </a:ext>
                </a:extLst>
              </a:tr>
              <a:tr h="167005">
                <a:tc>
                  <a:txBody>
                    <a:bodyPr/>
                    <a:lstStyle/>
                    <a:p>
                      <a:pPr marL="13335">
                        <a:lnSpc>
                          <a:spcPct val="107000"/>
                        </a:lnSpc>
                        <a:spcBef>
                          <a:spcPts val="125"/>
                        </a:spcBef>
                        <a:spcAft>
                          <a:spcPts val="0"/>
                        </a:spcAft>
                      </a:pPr>
                      <a:r>
                        <a:rPr lang="en-US" sz="1200">
                          <a:solidFill>
                            <a:schemeClr val="tx1"/>
                          </a:solidFill>
                          <a:effectLst/>
                        </a:rPr>
                        <a:t>Özel Güvenlik</a:t>
                      </a:r>
                      <a:r>
                        <a:rPr lang="en-US" sz="1200" spc="5">
                          <a:solidFill>
                            <a:schemeClr val="tx1"/>
                          </a:solidFill>
                          <a:effectLst/>
                        </a:rPr>
                        <a:t> </a:t>
                      </a:r>
                      <a:r>
                        <a:rPr lang="en-US" sz="1200">
                          <a:solidFill>
                            <a:schemeClr val="tx1"/>
                          </a:solidFill>
                          <a:effectLst/>
                        </a:rPr>
                        <a:t>ve Koruma</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394306338"/>
                  </a:ext>
                </a:extLst>
              </a:tr>
              <a:tr h="167005">
                <a:tc>
                  <a:txBody>
                    <a:bodyPr/>
                    <a:lstStyle/>
                    <a:p>
                      <a:pPr marL="13335">
                        <a:lnSpc>
                          <a:spcPct val="107000"/>
                        </a:lnSpc>
                        <a:spcBef>
                          <a:spcPts val="125"/>
                        </a:spcBef>
                        <a:spcAft>
                          <a:spcPts val="0"/>
                        </a:spcAft>
                      </a:pPr>
                      <a:r>
                        <a:rPr lang="en-US" sz="1200">
                          <a:solidFill>
                            <a:schemeClr val="tx1"/>
                          </a:solidFill>
                          <a:effectLst/>
                        </a:rPr>
                        <a:t>Sosyal Güvenlik</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472750007"/>
                  </a:ext>
                </a:extLst>
              </a:tr>
              <a:tr h="167005">
                <a:tc>
                  <a:txBody>
                    <a:bodyPr/>
                    <a:lstStyle/>
                    <a:p>
                      <a:pPr marL="13335">
                        <a:lnSpc>
                          <a:spcPct val="107000"/>
                        </a:lnSpc>
                        <a:spcBef>
                          <a:spcPts val="125"/>
                        </a:spcBef>
                        <a:spcAft>
                          <a:spcPts val="0"/>
                        </a:spcAft>
                      </a:pPr>
                      <a:r>
                        <a:rPr lang="en-US" sz="1200">
                          <a:solidFill>
                            <a:schemeClr val="tx1"/>
                          </a:solidFill>
                          <a:effectLst/>
                        </a:rPr>
                        <a:t>Ceza İnfaz ve Güvenlik</a:t>
                      </a:r>
                      <a:r>
                        <a:rPr lang="en-US" sz="1200" spc="5">
                          <a:solidFill>
                            <a:schemeClr val="tx1"/>
                          </a:solidFill>
                          <a:effectLst/>
                        </a:rPr>
                        <a:t> </a:t>
                      </a:r>
                      <a:r>
                        <a:rPr lang="en-US" sz="1200">
                          <a:solidFill>
                            <a:schemeClr val="tx1"/>
                          </a:solidFill>
                          <a:effectLst/>
                        </a:rPr>
                        <a:t>Hizmetleri</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559208659"/>
                  </a:ext>
                </a:extLst>
              </a:tr>
              <a:tr h="167005">
                <a:tc>
                  <a:txBody>
                    <a:bodyPr/>
                    <a:lstStyle/>
                    <a:p>
                      <a:pPr marL="13335">
                        <a:lnSpc>
                          <a:spcPct val="107000"/>
                        </a:lnSpc>
                        <a:spcBef>
                          <a:spcPts val="125"/>
                        </a:spcBef>
                        <a:spcAft>
                          <a:spcPts val="0"/>
                        </a:spcAft>
                      </a:pPr>
                      <a:r>
                        <a:rPr lang="en-US" sz="1200">
                          <a:solidFill>
                            <a:schemeClr val="tx1"/>
                          </a:solidFill>
                          <a:effectLst/>
                        </a:rPr>
                        <a:t>Büro Yönetimi</a:t>
                      </a:r>
                      <a:r>
                        <a:rPr lang="en-US" sz="1200" spc="5">
                          <a:solidFill>
                            <a:schemeClr val="tx1"/>
                          </a:solidFill>
                          <a:effectLst/>
                        </a:rPr>
                        <a:t> </a:t>
                      </a:r>
                      <a:r>
                        <a:rPr lang="en-US" sz="1200">
                          <a:solidFill>
                            <a:schemeClr val="tx1"/>
                          </a:solidFill>
                          <a:effectLst/>
                        </a:rPr>
                        <a:t>ve Yönetici</a:t>
                      </a:r>
                      <a:r>
                        <a:rPr lang="en-US" sz="1200" spc="5">
                          <a:solidFill>
                            <a:schemeClr val="tx1"/>
                          </a:solidFill>
                          <a:effectLst/>
                        </a:rPr>
                        <a:t> </a:t>
                      </a:r>
                      <a:r>
                        <a:rPr lang="en-US" sz="1200">
                          <a:solidFill>
                            <a:schemeClr val="tx1"/>
                          </a:solidFill>
                          <a:effectLst/>
                        </a:rPr>
                        <a:t>Asistanlığı</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225365704"/>
                  </a:ext>
                </a:extLst>
              </a:tr>
              <a:tr h="167005">
                <a:tc>
                  <a:txBody>
                    <a:bodyPr/>
                    <a:lstStyle/>
                    <a:p>
                      <a:pPr marL="13335">
                        <a:lnSpc>
                          <a:spcPct val="107000"/>
                        </a:lnSpc>
                        <a:spcBef>
                          <a:spcPts val="125"/>
                        </a:spcBef>
                        <a:spcAft>
                          <a:spcPts val="0"/>
                        </a:spcAft>
                      </a:pPr>
                      <a:r>
                        <a:rPr lang="en-US" sz="1200">
                          <a:solidFill>
                            <a:schemeClr val="tx1"/>
                          </a:solidFill>
                          <a:effectLst/>
                        </a:rPr>
                        <a:t>Hukuk Büro Yönetimi</a:t>
                      </a:r>
                      <a:r>
                        <a:rPr lang="en-US" sz="1200" spc="5">
                          <a:solidFill>
                            <a:schemeClr val="tx1"/>
                          </a:solidFill>
                          <a:effectLst/>
                        </a:rPr>
                        <a:t> </a:t>
                      </a:r>
                      <a:r>
                        <a:rPr lang="en-US" sz="1200">
                          <a:solidFill>
                            <a:schemeClr val="tx1"/>
                          </a:solidFill>
                          <a:effectLst/>
                        </a:rPr>
                        <a:t>ve Sekreterliği</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a:solidFill>
                            <a:schemeClr val="tx1"/>
                          </a:solidFill>
                          <a:effectLst/>
                        </a:rPr>
                        <a:t>TYT</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767097677"/>
                  </a:ext>
                </a:extLst>
              </a:tr>
              <a:tr h="167005">
                <a:tc>
                  <a:txBody>
                    <a:bodyPr/>
                    <a:lstStyle/>
                    <a:p>
                      <a:pPr marL="13335">
                        <a:lnSpc>
                          <a:spcPct val="107000"/>
                        </a:lnSpc>
                        <a:spcBef>
                          <a:spcPts val="125"/>
                        </a:spcBef>
                        <a:spcAft>
                          <a:spcPts val="0"/>
                        </a:spcAft>
                      </a:pPr>
                      <a:r>
                        <a:rPr lang="en-US" sz="1200">
                          <a:solidFill>
                            <a:schemeClr val="tx1"/>
                          </a:solidFill>
                          <a:effectLst/>
                        </a:rPr>
                        <a:t>İşletme Yönetimi</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200" dirty="0">
                          <a:solidFill>
                            <a:schemeClr val="tx1"/>
                          </a:solidFill>
                          <a:effectLst/>
                        </a:rPr>
                        <a:t>TYT</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51310399"/>
                  </a:ext>
                </a:extLst>
              </a:tr>
            </a:tbl>
          </a:graphicData>
        </a:graphic>
      </p:graphicFrame>
    </p:spTree>
    <p:custDataLst>
      <p:tags r:id="rId1"/>
    </p:custDataLst>
    <p:extLst>
      <p:ext uri="{BB962C8B-B14F-4D97-AF65-F5344CB8AC3E}">
        <p14:creationId xmlns:p14="http://schemas.microsoft.com/office/powerpoint/2010/main" val="343936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6000" b="1" dirty="0">
                <a:solidFill>
                  <a:sysClr val="window" lastClr="FFFFFF"/>
                </a:solidFill>
                <a:latin typeface="calibri"/>
              </a:rPr>
              <a:t>Adalet Alanı</a:t>
            </a:r>
            <a:endParaRPr lang="id-ID" sz="6000" dirty="0">
              <a:solidFill>
                <a:sysClr val="window" lastClr="FFFFFF"/>
              </a:solidFill>
              <a:latin typeface="calibri"/>
            </a:endParaRP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145494" y="3463054"/>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4251026" y="3159881"/>
            <a:ext cx="2159435" cy="1407655"/>
            <a:chOff x="1929749" y="747482"/>
            <a:chExt cx="2535260" cy="7403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2015497" y="757541"/>
              <a:ext cx="2449512" cy="730250"/>
              <a:chOff x="2015497" y="757541"/>
              <a:chExt cx="2449512" cy="730250"/>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2015497" y="791158"/>
                <a:ext cx="2363763" cy="582714"/>
              </a:xfrm>
              <a:prstGeom prst="rect">
                <a:avLst/>
              </a:prstGeom>
              <a:noFill/>
            </p:spPr>
            <p:txBody>
              <a:bodyPr wrap="square" rtlCol="0">
                <a:spAutoFit/>
              </a:bodyPr>
              <a:lstStyle/>
              <a:p>
                <a:pPr algn="ctr" defTabSz="914400" eaLnBrk="1" fontAlgn="auto" hangingPunct="1">
                  <a:spcBef>
                    <a:spcPts val="0"/>
                  </a:spcBef>
                  <a:spcAft>
                    <a:spcPts val="0"/>
                  </a:spcAft>
                  <a:defRPr/>
                </a:pPr>
                <a:r>
                  <a:rPr lang="tr-TR" sz="1100" b="1" dirty="0" smtClean="0">
                    <a:latin typeface="+mn-lt"/>
                  </a:rPr>
                  <a:t>      </a:t>
                </a:r>
                <a:r>
                  <a:rPr lang="tr-TR" sz="1100" b="1" dirty="0">
                    <a:latin typeface="+mn-lt"/>
                  </a:rPr>
                  <a:t>Adalet Alanı</a:t>
                </a:r>
                <a:endParaRPr lang="id-ID" sz="1100" dirty="0">
                  <a:latin typeface="+mn-lt"/>
                </a:endParaRPr>
              </a:p>
              <a:p>
                <a:pPr lvl="0" algn="ctr" defTabSz="914400" eaLnBrk="1" fontAlgn="auto" hangingPunct="1">
                  <a:spcBef>
                    <a:spcPts val="0"/>
                  </a:spcBef>
                  <a:spcAft>
                    <a:spcPts val="0"/>
                  </a:spcAft>
                  <a:defRPr/>
                </a:pPr>
                <a:r>
                  <a:rPr lang="tr-TR" sz="1100" b="1" dirty="0" smtClean="0">
                    <a:latin typeface="+mn-lt"/>
                  </a:rPr>
                  <a:t>  </a:t>
                </a:r>
                <a:r>
                  <a:rPr lang="tr-TR" sz="1100" b="1" dirty="0">
                    <a:latin typeface="+mn-lt"/>
                  </a:rPr>
                  <a:t>ön lisans programını tamamlayanlar dikey geçiş sınavı (DGS) ile </a:t>
                </a:r>
                <a:r>
                  <a:rPr lang="tr-TR" sz="1100" b="1" dirty="0" smtClean="0">
                    <a:latin typeface="+mn-lt"/>
                  </a:rPr>
                  <a:t>tablodaki </a:t>
                </a:r>
                <a:r>
                  <a:rPr lang="tr-TR" sz="1100" b="1" dirty="0">
                    <a:latin typeface="+mn-lt"/>
                  </a:rPr>
                  <a:t>lisans programlarına geçiş </a:t>
                </a:r>
                <a:r>
                  <a:rPr lang="tr-TR" sz="1100" b="1" dirty="0" smtClean="0">
                    <a:latin typeface="+mn-lt"/>
                  </a:rPr>
                  <a:t>yapabilirler.</a:t>
                </a:r>
                <a:endParaRPr kumimoji="0" lang="id-ID" sz="1100" b="1" i="0" u="none" strike="noStrike" kern="0" cap="none" spc="0" normalizeH="0" baseline="0" noProof="0" dirty="0">
                  <a:ln>
                    <a:noFill/>
                  </a:ln>
                  <a:effectLst/>
                  <a:uLnTx/>
                  <a:uFillTx/>
                  <a:latin typeface="+mn-lt"/>
                </a:endParaRPr>
              </a:p>
            </p:txBody>
          </p:sp>
        </p:grpSp>
      </p:gr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833" y="1010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512462" y="810895"/>
            <a:ext cx="4556619"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sp>
        <p:nvSpPr>
          <p:cNvPr id="4" name="Dikdörtgen 3"/>
          <p:cNvSpPr/>
          <p:nvPr/>
        </p:nvSpPr>
        <p:spPr>
          <a:xfrm>
            <a:off x="215153" y="2699004"/>
            <a:ext cx="4572000" cy="2092881"/>
          </a:xfrm>
          <a:prstGeom prst="rect">
            <a:avLst/>
          </a:prstGeom>
        </p:spPr>
        <p:txBody>
          <a:bodyPr>
            <a:spAutoFit/>
          </a:bodyPr>
          <a:lstStyle/>
          <a:p>
            <a:pPr>
              <a:buFont typeface="Arial" panose="020B0604020202020204" pitchFamily="34" charset="0"/>
              <a:buChar char="•"/>
            </a:pPr>
            <a:r>
              <a:rPr lang="tr-TR" b="1" dirty="0">
                <a:solidFill>
                  <a:srgbClr val="333333"/>
                </a:solidFill>
                <a:latin typeface="+mn-lt"/>
              </a:rPr>
              <a:t>Hukuk Fakültesi</a:t>
            </a:r>
          </a:p>
          <a:p>
            <a:pPr>
              <a:buFont typeface="Arial" panose="020B0604020202020204" pitchFamily="34" charset="0"/>
              <a:buChar char="•"/>
            </a:pPr>
            <a:r>
              <a:rPr lang="tr-TR" b="1" dirty="0">
                <a:solidFill>
                  <a:srgbClr val="333333"/>
                </a:solidFill>
                <a:latin typeface="+mn-lt"/>
              </a:rPr>
              <a:t>Çalışma Ekonomisi ve Endüstri İlişkileri</a:t>
            </a:r>
          </a:p>
          <a:p>
            <a:pPr>
              <a:buFont typeface="Arial" panose="020B0604020202020204" pitchFamily="34" charset="0"/>
              <a:buChar char="•"/>
            </a:pPr>
            <a:r>
              <a:rPr lang="tr-TR" b="1" dirty="0">
                <a:solidFill>
                  <a:srgbClr val="333333"/>
                </a:solidFill>
                <a:latin typeface="+mn-lt"/>
              </a:rPr>
              <a:t>İktisat</a:t>
            </a:r>
          </a:p>
          <a:p>
            <a:pPr>
              <a:buFont typeface="Arial" panose="020B0604020202020204" pitchFamily="34" charset="0"/>
              <a:buChar char="•"/>
            </a:pPr>
            <a:r>
              <a:rPr lang="tr-TR" b="1" dirty="0">
                <a:solidFill>
                  <a:srgbClr val="333333"/>
                </a:solidFill>
                <a:latin typeface="+mn-lt"/>
              </a:rPr>
              <a:t>Kamu Yönetimi</a:t>
            </a:r>
          </a:p>
          <a:p>
            <a:pPr>
              <a:buFont typeface="Arial" panose="020B0604020202020204" pitchFamily="34" charset="0"/>
              <a:buChar char="•"/>
            </a:pPr>
            <a:r>
              <a:rPr lang="tr-TR" b="1" dirty="0">
                <a:solidFill>
                  <a:srgbClr val="333333"/>
                </a:solidFill>
                <a:latin typeface="+mn-lt"/>
              </a:rPr>
              <a:t>Maliye</a:t>
            </a:r>
          </a:p>
          <a:p>
            <a:pPr>
              <a:buFont typeface="Arial" panose="020B0604020202020204" pitchFamily="34" charset="0"/>
              <a:buChar char="•"/>
            </a:pPr>
            <a:r>
              <a:rPr lang="tr-TR" b="1" dirty="0">
                <a:solidFill>
                  <a:srgbClr val="333333"/>
                </a:solidFill>
                <a:latin typeface="+mn-lt"/>
              </a:rPr>
              <a:t>Uluslararası İlişkiler</a:t>
            </a:r>
          </a:p>
          <a:p>
            <a:pPr>
              <a:buFont typeface="Arial" panose="020B0604020202020204" pitchFamily="34" charset="0"/>
              <a:buChar char="•"/>
            </a:pPr>
            <a:r>
              <a:rPr lang="tr-TR" b="1" dirty="0">
                <a:solidFill>
                  <a:srgbClr val="333333"/>
                </a:solidFill>
                <a:latin typeface="+mn-lt"/>
              </a:rPr>
              <a:t>İşletme</a:t>
            </a:r>
          </a:p>
          <a:p>
            <a:pPr>
              <a:buFont typeface="Arial" panose="020B0604020202020204" pitchFamily="34" charset="0"/>
              <a:buChar char="•"/>
            </a:pPr>
            <a:r>
              <a:rPr lang="tr-TR" b="1" dirty="0">
                <a:solidFill>
                  <a:srgbClr val="333333"/>
                </a:solidFill>
                <a:latin typeface="+mn-lt"/>
              </a:rPr>
              <a:t>Konaklama İşletmeciliği</a:t>
            </a:r>
          </a:p>
          <a:p>
            <a:pPr>
              <a:buFont typeface="Arial" panose="020B0604020202020204" pitchFamily="34" charset="0"/>
              <a:buChar char="•"/>
            </a:pPr>
            <a:r>
              <a:rPr lang="tr-TR" b="1" dirty="0">
                <a:solidFill>
                  <a:srgbClr val="333333"/>
                </a:solidFill>
                <a:latin typeface="+mn-lt"/>
              </a:rPr>
              <a:t>Halkla İlişkiler ve Reklamcılık</a:t>
            </a:r>
          </a:p>
          <a:p>
            <a:pPr>
              <a:buFont typeface="Arial" panose="020B0604020202020204" pitchFamily="34" charset="0"/>
              <a:buChar char="•"/>
            </a:pPr>
            <a:r>
              <a:rPr lang="tr-TR" b="1" dirty="0">
                <a:solidFill>
                  <a:srgbClr val="333333"/>
                </a:solidFill>
                <a:latin typeface="+mn-lt"/>
              </a:rPr>
              <a:t>Halkla İlişkiler ve Tanıtım</a:t>
            </a:r>
            <a:endParaRPr lang="tr-TR" b="1" i="0" dirty="0">
              <a:solidFill>
                <a:srgbClr val="333333"/>
              </a:solidFill>
              <a:effectLst/>
              <a:latin typeface="+mn-lt"/>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534" y="77768"/>
            <a:ext cx="2182580" cy="2621236"/>
          </a:xfrm>
          <a:prstGeom prst="rect">
            <a:avLst/>
          </a:prstGeom>
        </p:spPr>
      </p:pic>
    </p:spTree>
    <p:custDataLst>
      <p:tags r:id="rId1"/>
    </p:custDataLst>
    <p:extLst>
      <p:ext uri="{BB962C8B-B14F-4D97-AF65-F5344CB8AC3E}">
        <p14:creationId xmlns:p14="http://schemas.microsoft.com/office/powerpoint/2010/main" val="24925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5400" b="1" dirty="0" smtClean="0">
                <a:solidFill>
                  <a:sysClr val="window" lastClr="FFFFFF"/>
                </a:solidFill>
                <a:latin typeface="calibri"/>
              </a:rPr>
              <a:t>Hemşire Yardımcılığı Alanı</a:t>
            </a:r>
            <a:endParaRPr lang="id-ID" sz="5400" dirty="0">
              <a:solidFill>
                <a:sysClr val="window" lastClr="FFFFFF"/>
              </a:solidFill>
              <a:latin typeface="calibri"/>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51928" y="3286808"/>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err="1" smtClean="0">
                <a:solidFill>
                  <a:srgbClr val="00B050"/>
                </a:solidFill>
                <a:effectLst>
                  <a:outerShdw blurRad="38100" dist="38100" dir="2700000" algn="tl">
                    <a:srgbClr val="000000">
                      <a:alpha val="43137"/>
                    </a:srgbClr>
                  </a:outerShdw>
                </a:effectLst>
                <a:latin typeface="ubuntu"/>
              </a:rPr>
              <a:t>Akşemsettin</a:t>
            </a:r>
            <a:r>
              <a:rPr lang="tr-TR" sz="2400" b="1" dirty="0" smtClean="0">
                <a:solidFill>
                  <a:srgbClr val="00B050"/>
                </a:solidFill>
                <a:effectLst>
                  <a:outerShdw blurRad="38100" dist="38100" dir="2700000" algn="tl">
                    <a:srgbClr val="000000">
                      <a:alpha val="43137"/>
                    </a:srgbClr>
                  </a:outerShdw>
                </a:effectLst>
                <a:latin typeface="ubuntu"/>
              </a:rPr>
              <a:t> </a:t>
            </a:r>
            <a:r>
              <a:rPr lang="tr-TR" sz="2400" b="1" dirty="0" smtClean="0">
                <a:solidFill>
                  <a:srgbClr val="00B050"/>
                </a:solidFill>
                <a:effectLst>
                  <a:outerShdw blurRad="38100" dist="38100" dir="2700000" algn="tl">
                    <a:srgbClr val="000000">
                      <a:alpha val="43137"/>
                    </a:srgbClr>
                  </a:outerShdw>
                </a:effectLst>
                <a:latin typeface="ubuntu"/>
              </a:rPr>
              <a:t>M.T.A.L</a:t>
            </a:r>
            <a:endParaRPr lang="id-ID" sz="2400" b="1" dirty="0">
              <a:solidFill>
                <a:srgbClr val="00B050"/>
              </a:solidFill>
              <a:effectLst>
                <a:outerShdw blurRad="38100" dist="38100" dir="2700000" algn="tl">
                  <a:srgbClr val="000000">
                    <a:alpha val="43137"/>
                  </a:srgbClr>
                </a:outerShdw>
              </a:effectLst>
              <a:latin typeface="ubuntu"/>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6" name="Freeform 32">
            <a:extLst>
              <a:ext uri="{FF2B5EF4-FFF2-40B4-BE49-F238E27FC236}">
                <a16:creationId xmlns:a16="http://schemas.microsoft.com/office/drawing/2014/main" id="{74444165-31B0-4DE4-82A7-F22CFCD1183F}"/>
              </a:ext>
            </a:extLst>
          </p:cNvPr>
          <p:cNvSpPr>
            <a:spLocks/>
          </p:cNvSpPr>
          <p:nvPr/>
        </p:nvSpPr>
        <p:spPr bwMode="auto">
          <a:xfrm>
            <a:off x="3545009" y="3524261"/>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2"/>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316105" y="4245040"/>
              <a:ext cx="2583235" cy="603942"/>
            </a:xfrm>
            <a:prstGeom prst="rect">
              <a:avLst/>
            </a:prstGeom>
            <a:noFill/>
          </p:spPr>
          <p:txBody>
            <a:bodyPr wrap="square" rtlCol="0">
              <a:spAutoFit/>
            </a:bodyPr>
            <a:lstStyle/>
            <a:p>
              <a:pPr lvl="0" algn="ctr" fontAlgn="auto">
                <a:spcAft>
                  <a:spcPts val="0"/>
                </a:spcAft>
                <a:defRPr/>
              </a:pPr>
              <a:r>
                <a:rPr lang="tr-TR" sz="2400" b="1" dirty="0">
                  <a:solidFill>
                    <a:sysClr val="window" lastClr="FFFFFF"/>
                  </a:solidFill>
                  <a:latin typeface="calibri"/>
                </a:rPr>
                <a:t>Hemşire Yardımcılığı Alanı</a:t>
              </a:r>
              <a:endParaRPr lang="id-ID" sz="2400" dirty="0">
                <a:solidFill>
                  <a:sysClr val="window" lastClr="FFFFFF"/>
                </a:solidFill>
                <a:latin typeface="calibri"/>
              </a:endParaRP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27241" y="2196594"/>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3" name="Resim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38705" y="766879"/>
            <a:ext cx="1902540" cy="2695115"/>
          </a:xfrm>
          <a:prstGeom prst="rect">
            <a:avLst/>
          </a:prstGeom>
        </p:spPr>
      </p:pic>
    </p:spTree>
    <p:custDataLst>
      <p:tags r:id="rId1"/>
    </p:custDataLst>
    <p:extLst>
      <p:ext uri="{BB962C8B-B14F-4D97-AF65-F5344CB8AC3E}">
        <p14:creationId xmlns:p14="http://schemas.microsoft.com/office/powerpoint/2010/main" val="231954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p:tgtEl>
                                          <p:spTgt spid="38"/>
                                        </p:tgtEl>
                                        <p:attrNameLst>
                                          <p:attrName>ppt_x</p:attrName>
                                        </p:attrNameLst>
                                      </p:cBhvr>
                                      <p:tavLst>
                                        <p:tav tm="0">
                                          <p:val>
                                            <p:strVal val="#ppt_x-#ppt_w*1.125000"/>
                                          </p:val>
                                        </p:tav>
                                        <p:tav tm="100000">
                                          <p:val>
                                            <p:strVal val="#ppt_x"/>
                                          </p:val>
                                        </p:tav>
                                      </p:tavLst>
                                    </p:anim>
                                    <p:animEffect transition="in" filter="wipe(right)">
                                      <p:cBhvr>
                                        <p:cTn id="18" dur="500"/>
                                        <p:tgtEl>
                                          <p:spTgt spid="38"/>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par>
                                <p:cTn id="23" presetID="47"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750"/>
                                        <p:tgtEl>
                                          <p:spTgt spid="25"/>
                                        </p:tgtEl>
                                      </p:cBhvr>
                                    </p:animEffect>
                                    <p:anim calcmode="lin" valueType="num">
                                      <p:cBhvr>
                                        <p:cTn id="26" dur="750" fill="hold"/>
                                        <p:tgtEl>
                                          <p:spTgt spid="25"/>
                                        </p:tgtEl>
                                        <p:attrNameLst>
                                          <p:attrName>ppt_x</p:attrName>
                                        </p:attrNameLst>
                                      </p:cBhvr>
                                      <p:tavLst>
                                        <p:tav tm="0">
                                          <p:val>
                                            <p:strVal val="#ppt_x"/>
                                          </p:val>
                                        </p:tav>
                                        <p:tav tm="100000">
                                          <p:val>
                                            <p:strVal val="#ppt_x"/>
                                          </p:val>
                                        </p:tav>
                                      </p:tavLst>
                                    </p:anim>
                                    <p:anim calcmode="lin" valueType="num">
                                      <p:cBhvr>
                                        <p:cTn id="27" dur="750" fill="hold"/>
                                        <p:tgtEl>
                                          <p:spTgt spid="2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5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50"/>
                                        <p:tgtEl>
                                          <p:spTgt spid="30"/>
                                        </p:tgtEl>
                                      </p:cBhvr>
                                    </p:animEffect>
                                    <p:anim calcmode="lin" valueType="num">
                                      <p:cBhvr>
                                        <p:cTn id="31" dur="750" fill="hold"/>
                                        <p:tgtEl>
                                          <p:spTgt spid="30"/>
                                        </p:tgtEl>
                                        <p:attrNameLst>
                                          <p:attrName>ppt_x</p:attrName>
                                        </p:attrNameLst>
                                      </p:cBhvr>
                                      <p:tavLst>
                                        <p:tav tm="0">
                                          <p:val>
                                            <p:strVal val="#ppt_x"/>
                                          </p:val>
                                        </p:tav>
                                        <p:tav tm="100000">
                                          <p:val>
                                            <p:strVal val="#ppt_x"/>
                                          </p:val>
                                        </p:tav>
                                      </p:tavLst>
                                    </p:anim>
                                    <p:anim calcmode="lin" valueType="num">
                                      <p:cBhvr>
                                        <p:cTn id="32" dur="750" fill="hold"/>
                                        <p:tgtEl>
                                          <p:spTgt spid="30"/>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750"/>
                                        <p:tgtEl>
                                          <p:spTgt spid="51"/>
                                        </p:tgtEl>
                                      </p:cBhvr>
                                    </p:animEffect>
                                    <p:anim calcmode="lin" valueType="num">
                                      <p:cBhvr>
                                        <p:cTn id="36" dur="750" fill="hold"/>
                                        <p:tgtEl>
                                          <p:spTgt spid="51"/>
                                        </p:tgtEl>
                                        <p:attrNameLst>
                                          <p:attrName>ppt_x</p:attrName>
                                        </p:attrNameLst>
                                      </p:cBhvr>
                                      <p:tavLst>
                                        <p:tav tm="0">
                                          <p:val>
                                            <p:strVal val="#ppt_x"/>
                                          </p:val>
                                        </p:tav>
                                        <p:tav tm="100000">
                                          <p:val>
                                            <p:strVal val="#ppt_x"/>
                                          </p:val>
                                        </p:tav>
                                      </p:tavLst>
                                    </p:anim>
                                    <p:anim calcmode="lin" valueType="num">
                                      <p:cBhvr>
                                        <p:cTn id="37"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8" grpId="0" animBg="1"/>
      <p:bldP spid="4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5400" b="1" dirty="0">
                <a:solidFill>
                  <a:sysClr val="window" lastClr="FFFFFF"/>
                </a:solidFill>
                <a:latin typeface="calibri"/>
              </a:rPr>
              <a:t>Hemşire Yardımcılığı Alanı</a:t>
            </a:r>
            <a:endParaRPr lang="id-ID" sz="5400" dirty="0">
              <a:solidFill>
                <a:sysClr val="window" lastClr="FFFFFF"/>
              </a:solidFill>
              <a:latin typeface="calibri"/>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3293209"/>
          </a:xfrm>
          <a:prstGeom prst="rect">
            <a:avLst/>
          </a:prstGeom>
        </p:spPr>
        <p:txBody>
          <a:bodyPr wrap="square">
            <a:spAutoFit/>
          </a:bodyPr>
          <a:lstStyle/>
          <a:p>
            <a:pPr lvl="0" fontAlgn="auto">
              <a:spcAft>
                <a:spcPts val="0"/>
              </a:spcAft>
              <a:defRPr/>
            </a:pPr>
            <a:r>
              <a:rPr lang="tr-TR" sz="1400" b="1" dirty="0">
                <a:latin typeface="calibri"/>
              </a:rPr>
              <a:t>Hemşire Yardımcılığı </a:t>
            </a:r>
            <a:r>
              <a:rPr lang="tr-TR" sz="1400" b="1" dirty="0" smtClean="0">
                <a:latin typeface="calibri"/>
              </a:rPr>
              <a:t>Alanı:</a:t>
            </a:r>
          </a:p>
          <a:p>
            <a:pPr lvl="0" fontAlgn="auto">
              <a:spcAft>
                <a:spcPts val="0"/>
              </a:spcAft>
              <a:defRPr/>
            </a:pPr>
            <a:endParaRPr lang="id-ID" sz="1400" dirty="0">
              <a:latin typeface="calibri"/>
            </a:endParaRPr>
          </a:p>
          <a:p>
            <a:pPr algn="just"/>
            <a:r>
              <a:rPr lang="tr-TR" sz="1200" dirty="0"/>
              <a:t>Hemşire yardımcılığı dalında; hasta güvenliğini ön planda tutma, aseptik tekniklerine uygun çalışma, enfeksiyon hastalıklarına karşı önlem alma, sistem hastalıklarını tanıma, özel bakım uygulamaları, temel ilaç bilgisi, sağlık psikolojisi, kadın hastalıkları ve aile planlaması hizmetlerinde yardım etme, yeni doğan ve çocuk sağlığını koruma ile ilgili bilgi, beceri ve yetkinliklerin kazandırılması hedeflenmektedir</a:t>
            </a:r>
            <a:r>
              <a:rPr lang="tr-TR" sz="1200" dirty="0" smtClean="0"/>
              <a:t>.</a:t>
            </a:r>
          </a:p>
          <a:p>
            <a:pPr algn="just"/>
            <a:endParaRPr lang="tr-TR" sz="1200" dirty="0" smtClean="0"/>
          </a:p>
          <a:p>
            <a:pPr algn="just"/>
            <a:r>
              <a:rPr lang="tr-TR" sz="1200" dirty="0" smtClean="0"/>
              <a:t>Mesleki </a:t>
            </a:r>
            <a:r>
              <a:rPr lang="tr-TR" sz="1200" dirty="0"/>
              <a:t>ve Teknik Anadolu liselerinin Sağlık hizmetleri alanı hemşire yardımcılığı programından mezun olup hemşire nezaretinde yardımcı olarak çalışan, ayrıca hastaların günlük yaşam aktivitelerinin yerine getirilmesi, beslenme programının uygulanması, kişisel bakım ve temizliği ile sağlık hizmetlerine ulaşımında yardımcı olan ve refakat eden sağlık teknisyenidir</a:t>
            </a:r>
            <a:r>
              <a:rPr lang="tr-TR" sz="1200" dirty="0" smtClean="0"/>
              <a:t>.</a:t>
            </a:r>
          </a:p>
          <a:p>
            <a:pPr algn="just"/>
            <a:endParaRPr lang="tr-TR" sz="1200" b="1" dirty="0">
              <a:solidFill>
                <a:srgbClr val="FF0000"/>
              </a:solidFill>
            </a:endParaRPr>
          </a:p>
        </p:txBody>
      </p:sp>
    </p:spTree>
    <p:custDataLst>
      <p:tags r:id="rId1"/>
    </p:custDataLst>
    <p:extLst>
      <p:ext uri="{BB962C8B-B14F-4D97-AF65-F5344CB8AC3E}">
        <p14:creationId xmlns:p14="http://schemas.microsoft.com/office/powerpoint/2010/main" val="241720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5400" b="1" dirty="0">
                <a:solidFill>
                  <a:sysClr val="window" lastClr="FFFFFF"/>
                </a:solidFill>
                <a:latin typeface="calibri"/>
              </a:rPr>
              <a:t>Hemşire Yardımcılığı Alanı</a:t>
            </a:r>
            <a:endParaRPr lang="id-ID" sz="5400" dirty="0">
              <a:solidFill>
                <a:sysClr val="window" lastClr="FFFFFF"/>
              </a:solidFill>
              <a:latin typeface="calibri"/>
            </a:endParaRPr>
          </a:p>
        </p:txBody>
      </p:sp>
      <p:sp>
        <p:nvSpPr>
          <p:cNvPr id="10" name="Right Arrow 90">
            <a:extLst>
              <a:ext uri="{FF2B5EF4-FFF2-40B4-BE49-F238E27FC236}">
                <a16:creationId xmlns:a16="http://schemas.microsoft.com/office/drawing/2014/main" id="{19046930-95D5-476B-B84C-0839312CDD0E}"/>
              </a:ext>
            </a:extLst>
          </p:cNvPr>
          <p:cNvSpPr/>
          <p:nvPr/>
        </p:nvSpPr>
        <p:spPr>
          <a:xfrm>
            <a:off x="3772322" y="3504271"/>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174421" y="3718668"/>
            <a:ext cx="3850991" cy="806657"/>
            <a:chOff x="4650361" y="592619"/>
            <a:chExt cx="2681439" cy="9655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334375"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650361" y="633006"/>
              <a:ext cx="2647373" cy="925122"/>
              <a:chOff x="4650361" y="633006"/>
              <a:chExt cx="2647373" cy="925122"/>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650361" y="674003"/>
                <a:ext cx="2602797" cy="884125"/>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2 Yıllık ( </a:t>
                </a:r>
                <a:r>
                  <a:rPr lang="tr-TR" sz="1400" b="1" dirty="0" err="1" smtClean="0">
                    <a:solidFill>
                      <a:schemeClr val="bg1"/>
                    </a:solidFill>
                    <a:latin typeface="ubuntu"/>
                  </a:rPr>
                  <a:t>Önlisans</a:t>
                </a:r>
                <a:r>
                  <a:rPr lang="tr-TR" sz="1400" b="1" dirty="0" smtClean="0">
                    <a:solidFill>
                      <a:schemeClr val="bg1"/>
                    </a:solidFill>
                    <a:latin typeface="ubuntu"/>
                  </a:rPr>
                  <a:t> )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1" y="2973442"/>
            <a:ext cx="3569620" cy="656692"/>
            <a:chOff x="2282985" y="4213225"/>
            <a:chExt cx="2690313"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TextBox 30">
              <a:extLst>
                <a:ext uri="{FF2B5EF4-FFF2-40B4-BE49-F238E27FC236}">
                  <a16:creationId xmlns:a16="http://schemas.microsoft.com/office/drawing/2014/main" id="{BBCD1B50-35A7-49F9-B0C6-D86BEDE7AB8F}"/>
                </a:ext>
              </a:extLst>
            </p:cNvPr>
            <p:cNvSpPr txBox="1"/>
            <p:nvPr/>
          </p:nvSpPr>
          <p:spPr>
            <a:xfrm>
              <a:off x="2365206" y="4395893"/>
              <a:ext cx="2608092" cy="517598"/>
            </a:xfrm>
            <a:prstGeom prst="rect">
              <a:avLst/>
            </a:prstGeom>
            <a:noFill/>
          </p:spPr>
          <p:txBody>
            <a:bodyPr wrap="square" rtlCol="0">
              <a:spAutoFit/>
            </a:bodyPr>
            <a:lstStyle/>
            <a:p>
              <a:pPr lvl="0" algn="ctr" fontAlgn="auto">
                <a:spcAft>
                  <a:spcPts val="0"/>
                </a:spcAft>
                <a:defRPr/>
              </a:pPr>
              <a:r>
                <a:rPr lang="tr-TR" sz="2000" b="1" dirty="0">
                  <a:solidFill>
                    <a:sysClr val="window" lastClr="FFFFFF"/>
                  </a:solidFill>
                  <a:latin typeface="calibri"/>
                </a:rPr>
                <a:t>Hemşire Yardımcılığı Alanı</a:t>
              </a:r>
              <a:endParaRPr lang="id-ID" sz="2000" dirty="0">
                <a:solidFill>
                  <a:sysClr val="window" lastClr="FFFFFF"/>
                </a:solidFill>
                <a:latin typeface="calibri"/>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BÖLÜMLER</a:t>
            </a:r>
            <a:endParaRPr kumimoji="0" lang="en-US" sz="60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674917" y="2499282"/>
            <a:ext cx="2159275" cy="2804429"/>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1901240763"/>
              </p:ext>
            </p:extLst>
          </p:nvPr>
        </p:nvGraphicFramePr>
        <p:xfrm>
          <a:off x="5171245" y="1381384"/>
          <a:ext cx="3782586" cy="3595280"/>
        </p:xfrm>
        <a:graphic>
          <a:graphicData uri="http://schemas.openxmlformats.org/drawingml/2006/table">
            <a:tbl>
              <a:tblPr firstRow="1" firstCol="1" lastRow="1" lastCol="1" bandRow="1" bandCol="1">
                <a:tableStyleId>{5C22544A-7EE6-4342-B048-85BDC9FD1C3A}</a:tableStyleId>
              </a:tblPr>
              <a:tblGrid>
                <a:gridCol w="3049421">
                  <a:extLst>
                    <a:ext uri="{9D8B030D-6E8A-4147-A177-3AD203B41FA5}">
                      <a16:colId xmlns:a16="http://schemas.microsoft.com/office/drawing/2014/main" val="3010837860"/>
                    </a:ext>
                  </a:extLst>
                </a:gridCol>
                <a:gridCol w="733165">
                  <a:extLst>
                    <a:ext uri="{9D8B030D-6E8A-4147-A177-3AD203B41FA5}">
                      <a16:colId xmlns:a16="http://schemas.microsoft.com/office/drawing/2014/main" val="1241170560"/>
                    </a:ext>
                  </a:extLst>
                </a:gridCol>
              </a:tblGrid>
              <a:tr h="146928">
                <a:tc>
                  <a:txBody>
                    <a:bodyPr/>
                    <a:lstStyle/>
                    <a:p>
                      <a:pPr marL="13335">
                        <a:lnSpc>
                          <a:spcPct val="107000"/>
                        </a:lnSpc>
                        <a:spcBef>
                          <a:spcPts val="125"/>
                        </a:spcBef>
                        <a:spcAft>
                          <a:spcPts val="0"/>
                        </a:spcAft>
                      </a:pPr>
                      <a:r>
                        <a:rPr lang="en-US" sz="1050">
                          <a:solidFill>
                            <a:schemeClr val="tx1"/>
                          </a:solidFill>
                          <a:effectLst/>
                          <a:latin typeface="+mn-lt"/>
                        </a:rPr>
                        <a:t>Ağız ve Diş Sağlığı</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882178010"/>
                  </a:ext>
                </a:extLst>
              </a:tr>
              <a:tr h="146928">
                <a:tc>
                  <a:txBody>
                    <a:bodyPr/>
                    <a:lstStyle/>
                    <a:p>
                      <a:pPr marL="13335">
                        <a:lnSpc>
                          <a:spcPct val="107000"/>
                        </a:lnSpc>
                        <a:spcBef>
                          <a:spcPts val="125"/>
                        </a:spcBef>
                        <a:spcAft>
                          <a:spcPts val="0"/>
                        </a:spcAft>
                      </a:pPr>
                      <a:r>
                        <a:rPr lang="en-US" sz="1050">
                          <a:solidFill>
                            <a:schemeClr val="tx1"/>
                          </a:solidFill>
                          <a:effectLst/>
                          <a:latin typeface="+mn-lt"/>
                        </a:rPr>
                        <a:t>Ameliyathane</a:t>
                      </a:r>
                      <a:r>
                        <a:rPr lang="en-US" sz="1050" spc="5">
                          <a:solidFill>
                            <a:schemeClr val="tx1"/>
                          </a:solidFill>
                          <a:effectLst/>
                          <a:latin typeface="+mn-lt"/>
                        </a:rPr>
                        <a:t> </a:t>
                      </a:r>
                      <a:r>
                        <a:rPr lang="en-US" sz="1050">
                          <a:solidFill>
                            <a:schemeClr val="tx1"/>
                          </a:solidFill>
                          <a:effectLst/>
                          <a:latin typeface="+mn-lt"/>
                        </a:rPr>
                        <a:t>Hizmetleri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02037075"/>
                  </a:ext>
                </a:extLst>
              </a:tr>
              <a:tr h="146928">
                <a:tc>
                  <a:txBody>
                    <a:bodyPr/>
                    <a:lstStyle/>
                    <a:p>
                      <a:pPr marL="13335">
                        <a:lnSpc>
                          <a:spcPct val="107000"/>
                        </a:lnSpc>
                        <a:spcBef>
                          <a:spcPts val="125"/>
                        </a:spcBef>
                        <a:spcAft>
                          <a:spcPts val="0"/>
                        </a:spcAft>
                      </a:pPr>
                      <a:r>
                        <a:rPr lang="en-US" sz="1050">
                          <a:solidFill>
                            <a:schemeClr val="tx1"/>
                          </a:solidFill>
                          <a:effectLst/>
                          <a:latin typeface="+mn-lt"/>
                        </a:rPr>
                        <a:t>Anestezi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411686103"/>
                  </a:ext>
                </a:extLst>
              </a:tr>
              <a:tr h="323760">
                <a:tc>
                  <a:txBody>
                    <a:bodyPr/>
                    <a:lstStyle/>
                    <a:p>
                      <a:pPr marL="13335">
                        <a:lnSpc>
                          <a:spcPts val="800"/>
                        </a:lnSpc>
                        <a:spcAft>
                          <a:spcPts val="0"/>
                        </a:spcAft>
                      </a:pPr>
                      <a:r>
                        <a:rPr lang="en-US" sz="1050">
                          <a:solidFill>
                            <a:schemeClr val="tx1"/>
                          </a:solidFill>
                          <a:effectLst/>
                          <a:latin typeface="+mn-lt"/>
                        </a:rPr>
                        <a:t>Dezenfeksiyon,</a:t>
                      </a:r>
                      <a:r>
                        <a:rPr lang="en-US" sz="1050" spc="5">
                          <a:solidFill>
                            <a:schemeClr val="tx1"/>
                          </a:solidFill>
                          <a:effectLst/>
                          <a:latin typeface="+mn-lt"/>
                        </a:rPr>
                        <a:t> </a:t>
                      </a:r>
                      <a:r>
                        <a:rPr lang="en-US" sz="1050">
                          <a:solidFill>
                            <a:schemeClr val="tx1"/>
                          </a:solidFill>
                          <a:effectLst/>
                          <a:latin typeface="+mn-lt"/>
                        </a:rPr>
                        <a:t>Sterilizasyon</a:t>
                      </a:r>
                      <a:r>
                        <a:rPr lang="en-US" sz="1050" spc="5">
                          <a:solidFill>
                            <a:schemeClr val="tx1"/>
                          </a:solidFill>
                          <a:effectLst/>
                          <a:latin typeface="+mn-lt"/>
                        </a:rPr>
                        <a:t> </a:t>
                      </a:r>
                      <a:r>
                        <a:rPr lang="en-US" sz="1050">
                          <a:solidFill>
                            <a:schemeClr val="tx1"/>
                          </a:solidFill>
                          <a:effectLst/>
                          <a:latin typeface="+mn-lt"/>
                        </a:rPr>
                        <a:t>ve Antisepsi</a:t>
                      </a:r>
                      <a:endParaRPr lang="tr-TR" sz="1050">
                        <a:solidFill>
                          <a:schemeClr val="tx1"/>
                        </a:solidFill>
                        <a:effectLst/>
                        <a:latin typeface="+mn-lt"/>
                      </a:endParaRPr>
                    </a:p>
                    <a:p>
                      <a:pPr marL="13335">
                        <a:lnSpc>
                          <a:spcPct val="107000"/>
                        </a:lnSpc>
                        <a:spcBef>
                          <a:spcPts val="50"/>
                        </a:spcBef>
                        <a:spcAft>
                          <a:spcPts val="0"/>
                        </a:spcAft>
                      </a:pPr>
                      <a:r>
                        <a:rPr lang="en-US" sz="1050">
                          <a:solidFill>
                            <a:schemeClr val="tx1"/>
                          </a:solidFill>
                          <a:effectLst/>
                          <a:latin typeface="+mn-lt"/>
                        </a:rPr>
                        <a:t>Teknikerliği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5265" marR="215265" algn="ctr">
                        <a:lnSpc>
                          <a:spcPct val="107000"/>
                        </a:lnSpc>
                        <a:spcBef>
                          <a:spcPts val="4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7906897"/>
                  </a:ext>
                </a:extLst>
              </a:tr>
              <a:tr h="146928">
                <a:tc>
                  <a:txBody>
                    <a:bodyPr/>
                    <a:lstStyle/>
                    <a:p>
                      <a:pPr marL="13335">
                        <a:lnSpc>
                          <a:spcPct val="107000"/>
                        </a:lnSpc>
                        <a:spcBef>
                          <a:spcPts val="125"/>
                        </a:spcBef>
                        <a:spcAft>
                          <a:spcPts val="0"/>
                        </a:spcAft>
                      </a:pPr>
                      <a:r>
                        <a:rPr lang="en-US" sz="1050">
                          <a:solidFill>
                            <a:schemeClr val="tx1"/>
                          </a:solidFill>
                          <a:effectLst/>
                          <a:latin typeface="+mn-lt"/>
                        </a:rPr>
                        <a:t>Diyaliz</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564871406"/>
                  </a:ext>
                </a:extLst>
              </a:tr>
              <a:tr h="146928">
                <a:tc>
                  <a:txBody>
                    <a:bodyPr/>
                    <a:lstStyle/>
                    <a:p>
                      <a:pPr marL="13335">
                        <a:lnSpc>
                          <a:spcPct val="107000"/>
                        </a:lnSpc>
                        <a:spcBef>
                          <a:spcPts val="125"/>
                        </a:spcBef>
                        <a:spcAft>
                          <a:spcPts val="0"/>
                        </a:spcAft>
                      </a:pPr>
                      <a:r>
                        <a:rPr lang="en-US" sz="1050">
                          <a:solidFill>
                            <a:schemeClr val="tx1"/>
                          </a:solidFill>
                          <a:effectLst/>
                          <a:latin typeface="+mn-lt"/>
                        </a:rPr>
                        <a:t>Elektronörofizyoloji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891784041"/>
                  </a:ext>
                </a:extLst>
              </a:tr>
              <a:tr h="146928">
                <a:tc>
                  <a:txBody>
                    <a:bodyPr/>
                    <a:lstStyle/>
                    <a:p>
                      <a:pPr marL="13335">
                        <a:lnSpc>
                          <a:spcPct val="107000"/>
                        </a:lnSpc>
                        <a:spcBef>
                          <a:spcPts val="125"/>
                        </a:spcBef>
                        <a:spcAft>
                          <a:spcPts val="0"/>
                        </a:spcAft>
                      </a:pPr>
                      <a:r>
                        <a:rPr lang="en-US" sz="1050">
                          <a:solidFill>
                            <a:schemeClr val="tx1"/>
                          </a:solidFill>
                          <a:effectLst/>
                          <a:latin typeface="+mn-lt"/>
                        </a:rPr>
                        <a:t>Engelli</a:t>
                      </a:r>
                      <a:r>
                        <a:rPr lang="en-US" sz="1050" spc="5">
                          <a:solidFill>
                            <a:schemeClr val="tx1"/>
                          </a:solidFill>
                          <a:effectLst/>
                          <a:latin typeface="+mn-lt"/>
                        </a:rPr>
                        <a:t> </a:t>
                      </a:r>
                      <a:r>
                        <a:rPr lang="en-US" sz="1050">
                          <a:solidFill>
                            <a:schemeClr val="tx1"/>
                          </a:solidFill>
                          <a:effectLst/>
                          <a:latin typeface="+mn-lt"/>
                        </a:rPr>
                        <a:t>Bakımı ve Rehabilitasyon</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448362142"/>
                  </a:ext>
                </a:extLst>
              </a:tr>
              <a:tr h="146928">
                <a:tc>
                  <a:txBody>
                    <a:bodyPr/>
                    <a:lstStyle/>
                    <a:p>
                      <a:pPr marL="13335">
                        <a:lnSpc>
                          <a:spcPct val="107000"/>
                        </a:lnSpc>
                        <a:spcBef>
                          <a:spcPts val="125"/>
                        </a:spcBef>
                        <a:spcAft>
                          <a:spcPts val="0"/>
                        </a:spcAft>
                      </a:pPr>
                      <a:r>
                        <a:rPr lang="en-US" sz="1050">
                          <a:solidFill>
                            <a:schemeClr val="tx1"/>
                          </a:solidFill>
                          <a:effectLst/>
                          <a:latin typeface="+mn-lt"/>
                        </a:rPr>
                        <a:t>Evde Hasta Bakımı</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175161357"/>
                  </a:ext>
                </a:extLst>
              </a:tr>
              <a:tr h="146928">
                <a:tc>
                  <a:txBody>
                    <a:bodyPr/>
                    <a:lstStyle/>
                    <a:p>
                      <a:pPr marL="13335">
                        <a:lnSpc>
                          <a:spcPct val="107000"/>
                        </a:lnSpc>
                        <a:spcBef>
                          <a:spcPts val="125"/>
                        </a:spcBef>
                        <a:spcAft>
                          <a:spcPts val="0"/>
                        </a:spcAft>
                      </a:pPr>
                      <a:r>
                        <a:rPr lang="en-US" sz="1050">
                          <a:solidFill>
                            <a:schemeClr val="tx1"/>
                          </a:solidFill>
                          <a:effectLst/>
                          <a:latin typeface="+mn-lt"/>
                        </a:rPr>
                        <a:t>Fizyoterapi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603141957"/>
                  </a:ext>
                </a:extLst>
              </a:tr>
              <a:tr h="146928">
                <a:tc>
                  <a:txBody>
                    <a:bodyPr/>
                    <a:lstStyle/>
                    <a:p>
                      <a:pPr marL="13335">
                        <a:lnSpc>
                          <a:spcPct val="107000"/>
                        </a:lnSpc>
                        <a:spcBef>
                          <a:spcPts val="125"/>
                        </a:spcBef>
                        <a:spcAft>
                          <a:spcPts val="0"/>
                        </a:spcAft>
                      </a:pPr>
                      <a:r>
                        <a:rPr lang="en-US" sz="1050">
                          <a:solidFill>
                            <a:schemeClr val="tx1"/>
                          </a:solidFill>
                          <a:effectLst/>
                          <a:latin typeface="+mn-lt"/>
                        </a:rPr>
                        <a:t>İlk ve Acil Yardım</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080236036"/>
                  </a:ext>
                </a:extLst>
              </a:tr>
              <a:tr h="146928">
                <a:tc>
                  <a:txBody>
                    <a:bodyPr/>
                    <a:lstStyle/>
                    <a:p>
                      <a:pPr marL="13335">
                        <a:lnSpc>
                          <a:spcPct val="107000"/>
                        </a:lnSpc>
                        <a:spcBef>
                          <a:spcPts val="125"/>
                        </a:spcBef>
                        <a:spcAft>
                          <a:spcPts val="0"/>
                        </a:spcAft>
                      </a:pPr>
                      <a:r>
                        <a:rPr lang="en-US" sz="1050">
                          <a:solidFill>
                            <a:schemeClr val="tx1"/>
                          </a:solidFill>
                          <a:effectLst/>
                          <a:latin typeface="+mn-lt"/>
                        </a:rPr>
                        <a:t>İş Sağlığı ve Güvenliği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6535" marR="216535"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586071844"/>
                  </a:ext>
                </a:extLst>
              </a:tr>
              <a:tr h="146928">
                <a:tc>
                  <a:txBody>
                    <a:bodyPr/>
                    <a:lstStyle/>
                    <a:p>
                      <a:pPr marL="13335">
                        <a:lnSpc>
                          <a:spcPct val="107000"/>
                        </a:lnSpc>
                        <a:spcBef>
                          <a:spcPts val="125"/>
                        </a:spcBef>
                        <a:spcAft>
                          <a:spcPts val="0"/>
                        </a:spcAft>
                      </a:pPr>
                      <a:r>
                        <a:rPr lang="en-US" sz="1050">
                          <a:solidFill>
                            <a:schemeClr val="tx1"/>
                          </a:solidFill>
                          <a:effectLst/>
                          <a:latin typeface="+mn-lt"/>
                        </a:rPr>
                        <a:t>İş ve Uğraşı Terapisi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797191311"/>
                  </a:ext>
                </a:extLst>
              </a:tr>
              <a:tr h="146928">
                <a:tc>
                  <a:txBody>
                    <a:bodyPr/>
                    <a:lstStyle/>
                    <a:p>
                      <a:pPr marL="13335">
                        <a:lnSpc>
                          <a:spcPct val="107000"/>
                        </a:lnSpc>
                        <a:spcBef>
                          <a:spcPts val="125"/>
                        </a:spcBef>
                        <a:spcAft>
                          <a:spcPts val="0"/>
                        </a:spcAft>
                      </a:pPr>
                      <a:r>
                        <a:rPr lang="en-US" sz="1050">
                          <a:solidFill>
                            <a:schemeClr val="tx1"/>
                          </a:solidFill>
                          <a:effectLst/>
                          <a:latin typeface="+mn-lt"/>
                        </a:rPr>
                        <a:t>Laborant</a:t>
                      </a:r>
                      <a:r>
                        <a:rPr lang="en-US" sz="1050" spc="5">
                          <a:solidFill>
                            <a:schemeClr val="tx1"/>
                          </a:solidFill>
                          <a:effectLst/>
                          <a:latin typeface="+mn-lt"/>
                        </a:rPr>
                        <a:t> </a:t>
                      </a:r>
                      <a:r>
                        <a:rPr lang="en-US" sz="1050">
                          <a:solidFill>
                            <a:schemeClr val="tx1"/>
                          </a:solidFill>
                          <a:effectLst/>
                          <a:latin typeface="+mn-lt"/>
                        </a:rPr>
                        <a:t>ve Veteriner</a:t>
                      </a:r>
                      <a:r>
                        <a:rPr lang="en-US" sz="1050" spc="5">
                          <a:solidFill>
                            <a:schemeClr val="tx1"/>
                          </a:solidFill>
                          <a:effectLst/>
                          <a:latin typeface="+mn-lt"/>
                        </a:rPr>
                        <a:t> </a:t>
                      </a:r>
                      <a:r>
                        <a:rPr lang="en-US" sz="1050">
                          <a:solidFill>
                            <a:schemeClr val="tx1"/>
                          </a:solidFill>
                          <a:effectLst/>
                          <a:latin typeface="+mn-lt"/>
                        </a:rPr>
                        <a:t>Sağlık</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522611746"/>
                  </a:ext>
                </a:extLst>
              </a:tr>
              <a:tr h="146928">
                <a:tc>
                  <a:txBody>
                    <a:bodyPr/>
                    <a:lstStyle/>
                    <a:p>
                      <a:pPr marL="13335">
                        <a:lnSpc>
                          <a:spcPct val="107000"/>
                        </a:lnSpc>
                        <a:spcBef>
                          <a:spcPts val="125"/>
                        </a:spcBef>
                        <a:spcAft>
                          <a:spcPts val="0"/>
                        </a:spcAft>
                      </a:pPr>
                      <a:r>
                        <a:rPr lang="en-US" sz="1050">
                          <a:solidFill>
                            <a:schemeClr val="tx1"/>
                          </a:solidFill>
                          <a:effectLst/>
                          <a:latin typeface="+mn-lt"/>
                        </a:rPr>
                        <a:t>Laboratuvar</a:t>
                      </a:r>
                      <a:r>
                        <a:rPr lang="en-US" sz="1050" spc="5">
                          <a:solidFill>
                            <a:schemeClr val="tx1"/>
                          </a:solidFill>
                          <a:effectLst/>
                          <a:latin typeface="+mn-lt"/>
                        </a:rPr>
                        <a:t> </a:t>
                      </a:r>
                      <a:r>
                        <a:rPr lang="en-US" sz="1050">
                          <a:solidFill>
                            <a:schemeClr val="tx1"/>
                          </a:solidFill>
                          <a:effectLst/>
                          <a:latin typeface="+mn-lt"/>
                        </a:rPr>
                        <a:t>Teknolojisi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12915805"/>
                  </a:ext>
                </a:extLst>
              </a:tr>
              <a:tr h="146928">
                <a:tc>
                  <a:txBody>
                    <a:bodyPr/>
                    <a:lstStyle/>
                    <a:p>
                      <a:pPr marL="13335">
                        <a:lnSpc>
                          <a:spcPct val="107000"/>
                        </a:lnSpc>
                        <a:spcBef>
                          <a:spcPts val="125"/>
                        </a:spcBef>
                        <a:spcAft>
                          <a:spcPts val="0"/>
                        </a:spcAft>
                      </a:pPr>
                      <a:r>
                        <a:rPr lang="en-US" sz="1050">
                          <a:solidFill>
                            <a:schemeClr val="tx1"/>
                          </a:solidFill>
                          <a:effectLst/>
                          <a:latin typeface="+mn-lt"/>
                        </a:rPr>
                        <a:t>Odyometri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876458268"/>
                  </a:ext>
                </a:extLst>
              </a:tr>
              <a:tr h="146928">
                <a:tc>
                  <a:txBody>
                    <a:bodyPr/>
                    <a:lstStyle/>
                    <a:p>
                      <a:pPr marL="13335">
                        <a:lnSpc>
                          <a:spcPct val="107000"/>
                        </a:lnSpc>
                        <a:spcBef>
                          <a:spcPts val="125"/>
                        </a:spcBef>
                        <a:spcAft>
                          <a:spcPts val="0"/>
                        </a:spcAft>
                      </a:pPr>
                      <a:r>
                        <a:rPr lang="en-US" sz="1050">
                          <a:solidFill>
                            <a:schemeClr val="tx1"/>
                          </a:solidFill>
                          <a:effectLst/>
                          <a:latin typeface="+mn-lt"/>
                        </a:rPr>
                        <a:t>Patoloji</a:t>
                      </a:r>
                      <a:r>
                        <a:rPr lang="en-US" sz="1050" spc="5">
                          <a:solidFill>
                            <a:schemeClr val="tx1"/>
                          </a:solidFill>
                          <a:effectLst/>
                          <a:latin typeface="+mn-lt"/>
                        </a:rPr>
                        <a:t> </a:t>
                      </a:r>
                      <a:r>
                        <a:rPr lang="en-US" sz="1050">
                          <a:solidFill>
                            <a:schemeClr val="tx1"/>
                          </a:solidFill>
                          <a:effectLst/>
                          <a:latin typeface="+mn-lt"/>
                        </a:rPr>
                        <a:t>Laboratuvar</a:t>
                      </a:r>
                      <a:r>
                        <a:rPr lang="en-US" sz="1050" spc="5">
                          <a:solidFill>
                            <a:schemeClr val="tx1"/>
                          </a:solidFill>
                          <a:effectLst/>
                          <a:latin typeface="+mn-lt"/>
                        </a:rPr>
                        <a:t> </a:t>
                      </a:r>
                      <a:r>
                        <a:rPr lang="en-US" sz="1050">
                          <a:solidFill>
                            <a:schemeClr val="tx1"/>
                          </a:solidFill>
                          <a:effectLst/>
                          <a:latin typeface="+mn-lt"/>
                        </a:rPr>
                        <a:t>Teknikleri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989246182"/>
                  </a:ext>
                </a:extLst>
              </a:tr>
              <a:tr h="146928">
                <a:tc>
                  <a:txBody>
                    <a:bodyPr/>
                    <a:lstStyle/>
                    <a:p>
                      <a:pPr marL="13335">
                        <a:lnSpc>
                          <a:spcPct val="107000"/>
                        </a:lnSpc>
                        <a:spcBef>
                          <a:spcPts val="125"/>
                        </a:spcBef>
                        <a:spcAft>
                          <a:spcPts val="0"/>
                        </a:spcAft>
                      </a:pPr>
                      <a:r>
                        <a:rPr lang="en-US" sz="1050">
                          <a:solidFill>
                            <a:schemeClr val="tx1"/>
                          </a:solidFill>
                          <a:effectLst/>
                          <a:latin typeface="+mn-lt"/>
                        </a:rPr>
                        <a:t>Podoloji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085631376"/>
                  </a:ext>
                </a:extLst>
              </a:tr>
              <a:tr h="146928">
                <a:tc>
                  <a:txBody>
                    <a:bodyPr/>
                    <a:lstStyle/>
                    <a:p>
                      <a:pPr marL="13335">
                        <a:lnSpc>
                          <a:spcPct val="107000"/>
                        </a:lnSpc>
                        <a:spcBef>
                          <a:spcPts val="125"/>
                        </a:spcBef>
                        <a:spcAft>
                          <a:spcPts val="0"/>
                        </a:spcAft>
                      </a:pPr>
                      <a:r>
                        <a:rPr lang="en-US" sz="1050">
                          <a:solidFill>
                            <a:schemeClr val="tx1"/>
                          </a:solidFill>
                          <a:effectLst/>
                          <a:latin typeface="+mn-lt"/>
                        </a:rPr>
                        <a:t>Sağlık Kurumları İşletmeciliği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49104896"/>
                  </a:ext>
                </a:extLst>
              </a:tr>
              <a:tr h="146928">
                <a:tc>
                  <a:txBody>
                    <a:bodyPr/>
                    <a:lstStyle/>
                    <a:p>
                      <a:pPr marL="13335">
                        <a:lnSpc>
                          <a:spcPct val="107000"/>
                        </a:lnSpc>
                        <a:spcBef>
                          <a:spcPts val="125"/>
                        </a:spcBef>
                        <a:spcAft>
                          <a:spcPts val="0"/>
                        </a:spcAft>
                      </a:pPr>
                      <a:r>
                        <a:rPr lang="en-US" sz="1050">
                          <a:solidFill>
                            <a:schemeClr val="tx1"/>
                          </a:solidFill>
                          <a:effectLst/>
                          <a:latin typeface="+mn-lt"/>
                        </a:rPr>
                        <a:t>Tıbbi Laboratuvar</a:t>
                      </a:r>
                      <a:r>
                        <a:rPr lang="en-US" sz="1050" spc="5">
                          <a:solidFill>
                            <a:schemeClr val="tx1"/>
                          </a:solidFill>
                          <a:effectLst/>
                          <a:latin typeface="+mn-lt"/>
                        </a:rPr>
                        <a:t> </a:t>
                      </a:r>
                      <a:r>
                        <a:rPr lang="en-US" sz="1050">
                          <a:solidFill>
                            <a:schemeClr val="tx1"/>
                          </a:solidFill>
                          <a:effectLst/>
                          <a:latin typeface="+mn-lt"/>
                        </a:rPr>
                        <a:t>Teknikleri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888788136"/>
                  </a:ext>
                </a:extLst>
              </a:tr>
              <a:tr h="146928">
                <a:tc>
                  <a:txBody>
                    <a:bodyPr/>
                    <a:lstStyle/>
                    <a:p>
                      <a:pPr marL="13335">
                        <a:lnSpc>
                          <a:spcPct val="107000"/>
                        </a:lnSpc>
                        <a:spcBef>
                          <a:spcPts val="125"/>
                        </a:spcBef>
                        <a:spcAft>
                          <a:spcPts val="0"/>
                        </a:spcAft>
                      </a:pPr>
                      <a:r>
                        <a:rPr lang="en-US" sz="1050">
                          <a:solidFill>
                            <a:schemeClr val="tx1"/>
                          </a:solidFill>
                          <a:effectLst/>
                          <a:latin typeface="+mn-lt"/>
                        </a:rPr>
                        <a:t>Tıbbi Tanıtım ve Pazarlama</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366721757"/>
                  </a:ext>
                </a:extLst>
              </a:tr>
              <a:tr h="146928">
                <a:tc>
                  <a:txBody>
                    <a:bodyPr/>
                    <a:lstStyle/>
                    <a:p>
                      <a:pPr marL="13335">
                        <a:lnSpc>
                          <a:spcPct val="107000"/>
                        </a:lnSpc>
                        <a:spcBef>
                          <a:spcPts val="125"/>
                        </a:spcBef>
                        <a:spcAft>
                          <a:spcPts val="0"/>
                        </a:spcAft>
                      </a:pPr>
                      <a:r>
                        <a:rPr lang="en-US" sz="1050">
                          <a:solidFill>
                            <a:schemeClr val="tx1"/>
                          </a:solidFill>
                          <a:effectLst/>
                          <a:latin typeface="+mn-lt"/>
                        </a:rPr>
                        <a:t>Yaşlı Bakımı</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dirty="0">
                          <a:solidFill>
                            <a:schemeClr val="tx1"/>
                          </a:solidFill>
                          <a:effectLst/>
                          <a:latin typeface="+mn-lt"/>
                        </a:rPr>
                        <a:t>TYT</a:t>
                      </a:r>
                      <a:endParaRPr lang="tr-TR" sz="105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839241764"/>
                  </a:ext>
                </a:extLst>
              </a:tr>
            </a:tbl>
          </a:graphicData>
        </a:graphic>
      </p:graphicFrame>
    </p:spTree>
    <p:custDataLst>
      <p:tags r:id="rId1"/>
    </p:custDataLst>
    <p:extLst>
      <p:ext uri="{BB962C8B-B14F-4D97-AF65-F5344CB8AC3E}">
        <p14:creationId xmlns:p14="http://schemas.microsoft.com/office/powerpoint/2010/main" val="373547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6000" b="1" dirty="0">
                <a:solidFill>
                  <a:sysClr val="window" lastClr="FFFFFF"/>
                </a:solidFill>
                <a:latin typeface="calibri"/>
              </a:rPr>
              <a:t>Hemşire Yardımcılığı Alanı</a:t>
            </a:r>
            <a:endParaRPr lang="id-ID" sz="6000" dirty="0">
              <a:solidFill>
                <a:sysClr val="window" lastClr="FFFFFF"/>
              </a:solidFill>
              <a:latin typeface="calibri"/>
            </a:endParaRP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102833" y="3622060"/>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4251026" y="3159881"/>
            <a:ext cx="2159435" cy="1407655"/>
            <a:chOff x="1929749" y="747482"/>
            <a:chExt cx="2535260" cy="7403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2015497" y="757541"/>
              <a:ext cx="2449512" cy="730250"/>
              <a:chOff x="2015497" y="757541"/>
              <a:chExt cx="2449512" cy="730250"/>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2015497" y="791158"/>
                <a:ext cx="2363763" cy="582713"/>
              </a:xfrm>
              <a:prstGeom prst="rect">
                <a:avLst/>
              </a:prstGeom>
              <a:noFill/>
            </p:spPr>
            <p:txBody>
              <a:bodyPr wrap="square" rtlCol="0">
                <a:spAutoFit/>
              </a:bodyPr>
              <a:lstStyle/>
              <a:p>
                <a:pPr lvl="0" algn="ctr" fontAlgn="auto">
                  <a:spcAft>
                    <a:spcPts val="0"/>
                  </a:spcAft>
                  <a:defRPr/>
                </a:pPr>
                <a:r>
                  <a:rPr lang="tr-TR" sz="1100" b="1" dirty="0" smtClean="0">
                    <a:latin typeface="+mn-lt"/>
                  </a:rPr>
                  <a:t>      </a:t>
                </a:r>
                <a:r>
                  <a:rPr lang="tr-TR" sz="1100" b="1" dirty="0">
                    <a:latin typeface="calibri"/>
                  </a:rPr>
                  <a:t>Hemşire Yardımcılığı Alanı</a:t>
                </a:r>
                <a:endParaRPr lang="id-ID" sz="1100" dirty="0">
                  <a:latin typeface="calibri"/>
                </a:endParaRPr>
              </a:p>
              <a:p>
                <a:pPr lvl="0" algn="ctr" defTabSz="914400" eaLnBrk="1" fontAlgn="auto" hangingPunct="1">
                  <a:spcBef>
                    <a:spcPts val="0"/>
                  </a:spcBef>
                  <a:spcAft>
                    <a:spcPts val="0"/>
                  </a:spcAft>
                  <a:defRPr/>
                </a:pPr>
                <a:r>
                  <a:rPr lang="tr-TR" sz="1100" b="1" dirty="0" smtClean="0">
                    <a:latin typeface="+mn-lt"/>
                  </a:rPr>
                  <a:t>  </a:t>
                </a:r>
                <a:r>
                  <a:rPr lang="tr-TR" sz="1100" b="1" dirty="0">
                    <a:latin typeface="+mn-lt"/>
                  </a:rPr>
                  <a:t>ön lisans programını tamamlayanlar dikey geçiş sınavı (DGS) ile </a:t>
                </a:r>
                <a:r>
                  <a:rPr lang="tr-TR" sz="1100" b="1" dirty="0" smtClean="0">
                    <a:latin typeface="+mn-lt"/>
                  </a:rPr>
                  <a:t>tablodaki </a:t>
                </a:r>
                <a:r>
                  <a:rPr lang="tr-TR" sz="1100" b="1" dirty="0">
                    <a:latin typeface="+mn-lt"/>
                  </a:rPr>
                  <a:t>lisans programlarına geçiş </a:t>
                </a:r>
                <a:r>
                  <a:rPr lang="tr-TR" sz="1100" b="1" dirty="0" smtClean="0">
                    <a:latin typeface="+mn-lt"/>
                  </a:rPr>
                  <a:t>yapabilirler.</a:t>
                </a:r>
                <a:endParaRPr kumimoji="0" lang="id-ID" sz="1100" b="1" i="0" u="none" strike="noStrike" kern="0" cap="none" spc="0" normalizeH="0" baseline="0" noProof="0" dirty="0">
                  <a:ln>
                    <a:noFill/>
                  </a:ln>
                  <a:effectLst/>
                  <a:uLnTx/>
                  <a:uFillTx/>
                  <a:latin typeface="+mn-lt"/>
                </a:endParaRPr>
              </a:p>
            </p:txBody>
          </p:sp>
        </p:grpSp>
      </p:gr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833" y="1010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512462" y="810895"/>
            <a:ext cx="4556619"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sp>
        <p:nvSpPr>
          <p:cNvPr id="7" name="Dikdörtgen 6"/>
          <p:cNvSpPr/>
          <p:nvPr/>
        </p:nvSpPr>
        <p:spPr>
          <a:xfrm>
            <a:off x="353691" y="3358148"/>
            <a:ext cx="4572000" cy="1092607"/>
          </a:xfrm>
          <a:prstGeom prst="rect">
            <a:avLst/>
          </a:prstGeom>
        </p:spPr>
        <p:txBody>
          <a:bodyPr>
            <a:spAutoFit/>
          </a:bodyPr>
          <a:lstStyle/>
          <a:p>
            <a:r>
              <a:rPr lang="tr-TR" b="1" dirty="0">
                <a:solidFill>
                  <a:srgbClr val="000000"/>
                </a:solidFill>
                <a:latin typeface="+mn-lt"/>
              </a:rPr>
              <a:t>Ebelik</a:t>
            </a:r>
          </a:p>
          <a:p>
            <a:r>
              <a:rPr lang="tr-TR" b="1" dirty="0">
                <a:solidFill>
                  <a:srgbClr val="000000"/>
                </a:solidFill>
                <a:latin typeface="+mn-lt"/>
              </a:rPr>
              <a:t>Fizyoterapi ve Rehabilitasyon</a:t>
            </a:r>
          </a:p>
          <a:p>
            <a:r>
              <a:rPr lang="tr-TR" b="1" dirty="0" err="1">
                <a:solidFill>
                  <a:srgbClr val="000000"/>
                </a:solidFill>
                <a:latin typeface="+mn-lt"/>
              </a:rPr>
              <a:t>Gerontoloji</a:t>
            </a:r>
            <a:endParaRPr lang="tr-TR" b="1" dirty="0">
              <a:solidFill>
                <a:srgbClr val="000000"/>
              </a:solidFill>
              <a:latin typeface="+mn-lt"/>
            </a:endParaRPr>
          </a:p>
          <a:p>
            <a:r>
              <a:rPr lang="tr-TR" b="1" dirty="0">
                <a:solidFill>
                  <a:srgbClr val="000000"/>
                </a:solidFill>
                <a:latin typeface="+mn-lt"/>
              </a:rPr>
              <a:t>Hemşirelik</a:t>
            </a:r>
          </a:p>
          <a:p>
            <a:r>
              <a:rPr lang="tr-TR" b="1" dirty="0">
                <a:solidFill>
                  <a:srgbClr val="000000"/>
                </a:solidFill>
                <a:latin typeface="+mn-lt"/>
              </a:rPr>
              <a:t>Hemşirelik ve Sağlık Hizmetleri</a:t>
            </a:r>
          </a:p>
        </p:txBody>
      </p:sp>
      <p:pic>
        <p:nvPicPr>
          <p:cNvPr id="18" name="Resim 1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3691" y="617499"/>
            <a:ext cx="1902540" cy="2695115"/>
          </a:xfrm>
          <a:prstGeom prst="rect">
            <a:avLst/>
          </a:prstGeom>
        </p:spPr>
      </p:pic>
    </p:spTree>
    <p:custDataLst>
      <p:tags r:id="rId1"/>
    </p:custDataLst>
    <p:extLst>
      <p:ext uri="{BB962C8B-B14F-4D97-AF65-F5344CB8AC3E}">
        <p14:creationId xmlns:p14="http://schemas.microsoft.com/office/powerpoint/2010/main" val="31507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5400" b="1" dirty="0" smtClean="0">
                <a:solidFill>
                  <a:sysClr val="window" lastClr="FFFFFF"/>
                </a:solidFill>
                <a:latin typeface="calibri"/>
              </a:rPr>
              <a:t>Ebe Yardımcılığı Alanı</a:t>
            </a:r>
            <a:endParaRPr lang="id-ID" sz="5400" dirty="0">
              <a:solidFill>
                <a:sysClr val="window" lastClr="FFFFFF"/>
              </a:solidFill>
              <a:latin typeface="calibri"/>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51928" y="3286808"/>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err="1" smtClean="0">
                <a:solidFill>
                  <a:srgbClr val="00B050"/>
                </a:solidFill>
                <a:effectLst>
                  <a:outerShdw blurRad="38100" dist="38100" dir="2700000" algn="tl">
                    <a:srgbClr val="000000">
                      <a:alpha val="43137"/>
                    </a:srgbClr>
                  </a:outerShdw>
                </a:effectLst>
                <a:latin typeface="ubuntu"/>
              </a:rPr>
              <a:t>Akşemsettin</a:t>
            </a:r>
            <a:r>
              <a:rPr lang="tr-TR" sz="2400" b="1" dirty="0" smtClean="0">
                <a:solidFill>
                  <a:srgbClr val="00B050"/>
                </a:solidFill>
                <a:effectLst>
                  <a:outerShdw blurRad="38100" dist="38100" dir="2700000" algn="tl">
                    <a:srgbClr val="000000">
                      <a:alpha val="43137"/>
                    </a:srgbClr>
                  </a:outerShdw>
                </a:effectLst>
                <a:latin typeface="ubuntu"/>
              </a:rPr>
              <a:t> </a:t>
            </a:r>
            <a:r>
              <a:rPr lang="tr-TR" sz="2400" b="1" dirty="0" smtClean="0">
                <a:solidFill>
                  <a:srgbClr val="00B050"/>
                </a:solidFill>
                <a:effectLst>
                  <a:outerShdw blurRad="38100" dist="38100" dir="2700000" algn="tl">
                    <a:srgbClr val="000000">
                      <a:alpha val="43137"/>
                    </a:srgbClr>
                  </a:outerShdw>
                </a:effectLst>
                <a:latin typeface="ubuntu"/>
              </a:rPr>
              <a:t>M.T.A.L</a:t>
            </a:r>
            <a:endParaRPr lang="id-ID" sz="2400" b="1" dirty="0">
              <a:solidFill>
                <a:srgbClr val="00B050"/>
              </a:solidFill>
              <a:effectLst>
                <a:outerShdw blurRad="38100" dist="38100" dir="2700000" algn="tl">
                  <a:srgbClr val="000000">
                    <a:alpha val="43137"/>
                  </a:srgbClr>
                </a:outerShdw>
              </a:effectLst>
              <a:latin typeface="ubuntu"/>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6" name="Freeform 32">
            <a:extLst>
              <a:ext uri="{FF2B5EF4-FFF2-40B4-BE49-F238E27FC236}">
                <a16:creationId xmlns:a16="http://schemas.microsoft.com/office/drawing/2014/main" id="{74444165-31B0-4DE4-82A7-F22CFCD1183F}"/>
              </a:ext>
            </a:extLst>
          </p:cNvPr>
          <p:cNvSpPr>
            <a:spLocks/>
          </p:cNvSpPr>
          <p:nvPr/>
        </p:nvSpPr>
        <p:spPr bwMode="auto">
          <a:xfrm>
            <a:off x="3545009" y="3524261"/>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189615" y="1296532"/>
            <a:ext cx="4077585" cy="649392"/>
            <a:chOff x="2282985" y="4213225"/>
            <a:chExt cx="264851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316106" y="4245040"/>
              <a:ext cx="2300963" cy="603942"/>
            </a:xfrm>
            <a:prstGeom prst="rect">
              <a:avLst/>
            </a:prstGeom>
            <a:noFill/>
          </p:spPr>
          <p:txBody>
            <a:bodyPr wrap="square" rtlCol="0">
              <a:spAutoFit/>
            </a:bodyPr>
            <a:lstStyle/>
            <a:p>
              <a:pPr lvl="0" fontAlgn="auto">
                <a:spcAft>
                  <a:spcPts val="0"/>
                </a:spcAft>
                <a:defRPr/>
              </a:pPr>
              <a:r>
                <a:rPr lang="tr-TR" sz="2400" b="1" dirty="0" smtClean="0">
                  <a:latin typeface="calibri"/>
                </a:rPr>
                <a:t>Ebe </a:t>
              </a:r>
              <a:r>
                <a:rPr lang="tr-TR" sz="2400" b="1" dirty="0">
                  <a:latin typeface="calibri"/>
                </a:rPr>
                <a:t>Yardımcılığı Alanı</a:t>
              </a:r>
              <a:endParaRPr lang="id-ID" sz="2400" dirty="0">
                <a:latin typeface="calibri"/>
              </a:endParaRP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27241" y="2196594"/>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009" y="705622"/>
            <a:ext cx="2785782" cy="2785782"/>
          </a:xfrm>
          <a:prstGeom prst="rect">
            <a:avLst/>
          </a:prstGeom>
        </p:spPr>
      </p:pic>
    </p:spTree>
    <p:custDataLst>
      <p:tags r:id="rId1"/>
    </p:custDataLst>
    <p:extLst>
      <p:ext uri="{BB962C8B-B14F-4D97-AF65-F5344CB8AC3E}">
        <p14:creationId xmlns:p14="http://schemas.microsoft.com/office/powerpoint/2010/main" val="98534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p:tgtEl>
                                          <p:spTgt spid="38"/>
                                        </p:tgtEl>
                                        <p:attrNameLst>
                                          <p:attrName>ppt_x</p:attrName>
                                        </p:attrNameLst>
                                      </p:cBhvr>
                                      <p:tavLst>
                                        <p:tav tm="0">
                                          <p:val>
                                            <p:strVal val="#ppt_x-#ppt_w*1.125000"/>
                                          </p:val>
                                        </p:tav>
                                        <p:tav tm="100000">
                                          <p:val>
                                            <p:strVal val="#ppt_x"/>
                                          </p:val>
                                        </p:tav>
                                      </p:tavLst>
                                    </p:anim>
                                    <p:animEffect transition="in" filter="wipe(right)">
                                      <p:cBhvr>
                                        <p:cTn id="18" dur="500"/>
                                        <p:tgtEl>
                                          <p:spTgt spid="38"/>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par>
                                <p:cTn id="23" presetID="47"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750"/>
                                        <p:tgtEl>
                                          <p:spTgt spid="25"/>
                                        </p:tgtEl>
                                      </p:cBhvr>
                                    </p:animEffect>
                                    <p:anim calcmode="lin" valueType="num">
                                      <p:cBhvr>
                                        <p:cTn id="26" dur="750" fill="hold"/>
                                        <p:tgtEl>
                                          <p:spTgt spid="25"/>
                                        </p:tgtEl>
                                        <p:attrNameLst>
                                          <p:attrName>ppt_x</p:attrName>
                                        </p:attrNameLst>
                                      </p:cBhvr>
                                      <p:tavLst>
                                        <p:tav tm="0">
                                          <p:val>
                                            <p:strVal val="#ppt_x"/>
                                          </p:val>
                                        </p:tav>
                                        <p:tav tm="100000">
                                          <p:val>
                                            <p:strVal val="#ppt_x"/>
                                          </p:val>
                                        </p:tav>
                                      </p:tavLst>
                                    </p:anim>
                                    <p:anim calcmode="lin" valueType="num">
                                      <p:cBhvr>
                                        <p:cTn id="27" dur="750" fill="hold"/>
                                        <p:tgtEl>
                                          <p:spTgt spid="2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5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50"/>
                                        <p:tgtEl>
                                          <p:spTgt spid="30"/>
                                        </p:tgtEl>
                                      </p:cBhvr>
                                    </p:animEffect>
                                    <p:anim calcmode="lin" valueType="num">
                                      <p:cBhvr>
                                        <p:cTn id="31" dur="750" fill="hold"/>
                                        <p:tgtEl>
                                          <p:spTgt spid="30"/>
                                        </p:tgtEl>
                                        <p:attrNameLst>
                                          <p:attrName>ppt_x</p:attrName>
                                        </p:attrNameLst>
                                      </p:cBhvr>
                                      <p:tavLst>
                                        <p:tav tm="0">
                                          <p:val>
                                            <p:strVal val="#ppt_x"/>
                                          </p:val>
                                        </p:tav>
                                        <p:tav tm="100000">
                                          <p:val>
                                            <p:strVal val="#ppt_x"/>
                                          </p:val>
                                        </p:tav>
                                      </p:tavLst>
                                    </p:anim>
                                    <p:anim calcmode="lin" valueType="num">
                                      <p:cBhvr>
                                        <p:cTn id="32" dur="750" fill="hold"/>
                                        <p:tgtEl>
                                          <p:spTgt spid="30"/>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750"/>
                                        <p:tgtEl>
                                          <p:spTgt spid="51"/>
                                        </p:tgtEl>
                                      </p:cBhvr>
                                    </p:animEffect>
                                    <p:anim calcmode="lin" valueType="num">
                                      <p:cBhvr>
                                        <p:cTn id="36" dur="750" fill="hold"/>
                                        <p:tgtEl>
                                          <p:spTgt spid="51"/>
                                        </p:tgtEl>
                                        <p:attrNameLst>
                                          <p:attrName>ppt_x</p:attrName>
                                        </p:attrNameLst>
                                      </p:cBhvr>
                                      <p:tavLst>
                                        <p:tav tm="0">
                                          <p:val>
                                            <p:strVal val="#ppt_x"/>
                                          </p:val>
                                        </p:tav>
                                        <p:tav tm="100000">
                                          <p:val>
                                            <p:strVal val="#ppt_x"/>
                                          </p:val>
                                        </p:tav>
                                      </p:tavLst>
                                    </p:anim>
                                    <p:anim calcmode="lin" valueType="num">
                                      <p:cBhvr>
                                        <p:cTn id="37"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8" grpId="0" animBg="1"/>
      <p:bldP spid="4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5400" b="1" dirty="0" smtClean="0">
                <a:solidFill>
                  <a:sysClr val="window" lastClr="FFFFFF"/>
                </a:solidFill>
                <a:latin typeface="calibri"/>
              </a:rPr>
              <a:t>Ebe </a:t>
            </a:r>
            <a:r>
              <a:rPr lang="tr-TR" sz="5400" b="1" dirty="0">
                <a:solidFill>
                  <a:sysClr val="window" lastClr="FFFFFF"/>
                </a:solidFill>
                <a:latin typeface="calibri"/>
              </a:rPr>
              <a:t>Yardımcılığı Alanı</a:t>
            </a:r>
            <a:endParaRPr lang="id-ID" sz="5400" dirty="0">
              <a:solidFill>
                <a:sysClr val="window" lastClr="FFFFFF"/>
              </a:solidFill>
              <a:latin typeface="calibri"/>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1723549"/>
          </a:xfrm>
          <a:prstGeom prst="rect">
            <a:avLst/>
          </a:prstGeom>
        </p:spPr>
        <p:txBody>
          <a:bodyPr wrap="square">
            <a:spAutoFit/>
          </a:bodyPr>
          <a:lstStyle/>
          <a:p>
            <a:pPr lvl="0" fontAlgn="auto">
              <a:spcAft>
                <a:spcPts val="0"/>
              </a:spcAft>
              <a:defRPr/>
            </a:pPr>
            <a:r>
              <a:rPr lang="tr-TR" sz="1400" b="1" dirty="0" smtClean="0">
                <a:latin typeface="calibri"/>
              </a:rPr>
              <a:t>Ebe </a:t>
            </a:r>
            <a:r>
              <a:rPr lang="tr-TR" sz="1400" b="1" dirty="0">
                <a:latin typeface="calibri"/>
              </a:rPr>
              <a:t>Yardımcılığı </a:t>
            </a:r>
            <a:r>
              <a:rPr lang="tr-TR" sz="1400" b="1" dirty="0" smtClean="0">
                <a:latin typeface="calibri"/>
              </a:rPr>
              <a:t>Alanı:</a:t>
            </a:r>
          </a:p>
          <a:p>
            <a:pPr lvl="0" fontAlgn="auto">
              <a:spcAft>
                <a:spcPts val="0"/>
              </a:spcAft>
              <a:defRPr/>
            </a:pPr>
            <a:endParaRPr lang="id-ID" sz="1400" dirty="0">
              <a:latin typeface="calibri"/>
            </a:endParaRPr>
          </a:p>
          <a:p>
            <a:pPr algn="just"/>
            <a:r>
              <a:rPr lang="tr-TR" dirty="0"/>
              <a:t>Ebe yardımcısı; sağlık meslek liselerinin ebe yardımcılığı programından mezun olup ebelerin nezaretinde yardımcı olarak çalışan, ayrıca hastaların günlük yaşam aktivitelerinin yerine getirilmesi, beslenme programının uygulanması, kişisel bakım ve temizliği ile sağlık hizmetlerine ulaşımında yardımcı olan ve refakat eden sağlık teknisyenidir.</a:t>
            </a:r>
            <a:endParaRPr lang="tr-TR" sz="1200" b="1" dirty="0">
              <a:solidFill>
                <a:srgbClr val="FF0000"/>
              </a:solidFill>
            </a:endParaRPr>
          </a:p>
        </p:txBody>
      </p:sp>
    </p:spTree>
    <p:custDataLst>
      <p:tags r:id="rId1"/>
    </p:custDataLst>
    <p:extLst>
      <p:ext uri="{BB962C8B-B14F-4D97-AF65-F5344CB8AC3E}">
        <p14:creationId xmlns:p14="http://schemas.microsoft.com/office/powerpoint/2010/main" val="197291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5400" b="1" dirty="0">
                <a:solidFill>
                  <a:sysClr val="window" lastClr="FFFFFF"/>
                </a:solidFill>
                <a:latin typeface="calibri"/>
              </a:rPr>
              <a:t>Muhasebe ve Finansman Alanı</a:t>
            </a:r>
            <a:endParaRPr lang="id-ID" sz="5400" dirty="0">
              <a:solidFill>
                <a:sysClr val="window" lastClr="FFFFFF"/>
              </a:solidFill>
              <a:latin typeface="calibri"/>
            </a:endParaRPr>
          </a:p>
        </p:txBody>
      </p:sp>
      <p:sp>
        <p:nvSpPr>
          <p:cNvPr id="10" name="Right Arrow 90">
            <a:extLst>
              <a:ext uri="{FF2B5EF4-FFF2-40B4-BE49-F238E27FC236}">
                <a16:creationId xmlns:a16="http://schemas.microsoft.com/office/drawing/2014/main" id="{19046930-95D5-476B-B84C-0839312CDD0E}"/>
              </a:ext>
            </a:extLst>
          </p:cNvPr>
          <p:cNvSpPr/>
          <p:nvPr/>
        </p:nvSpPr>
        <p:spPr>
          <a:xfrm>
            <a:off x="3772322" y="3504271"/>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174421" y="3718668"/>
            <a:ext cx="3850991" cy="806657"/>
            <a:chOff x="4650361" y="592619"/>
            <a:chExt cx="2681439" cy="9655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334375"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650361" y="633006"/>
              <a:ext cx="2647373" cy="925122"/>
              <a:chOff x="4650361" y="633006"/>
              <a:chExt cx="2647373" cy="925122"/>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650361" y="674003"/>
                <a:ext cx="2602797" cy="884125"/>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2 Yıllık ( </a:t>
                </a:r>
                <a:r>
                  <a:rPr lang="tr-TR" sz="1400" b="1" dirty="0" err="1" smtClean="0">
                    <a:solidFill>
                      <a:schemeClr val="bg1"/>
                    </a:solidFill>
                    <a:latin typeface="ubuntu"/>
                  </a:rPr>
                  <a:t>Önlisans</a:t>
                </a:r>
                <a:r>
                  <a:rPr lang="tr-TR" sz="1400" b="1" dirty="0" smtClean="0">
                    <a:solidFill>
                      <a:schemeClr val="bg1"/>
                    </a:solidFill>
                    <a:latin typeface="ubuntu"/>
                  </a:rPr>
                  <a:t> )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1" y="2973442"/>
            <a:ext cx="3569620" cy="656692"/>
            <a:chOff x="2282985" y="4213225"/>
            <a:chExt cx="2690313"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TextBox 30">
              <a:extLst>
                <a:ext uri="{FF2B5EF4-FFF2-40B4-BE49-F238E27FC236}">
                  <a16:creationId xmlns:a16="http://schemas.microsoft.com/office/drawing/2014/main" id="{BBCD1B50-35A7-49F9-B0C6-D86BEDE7AB8F}"/>
                </a:ext>
              </a:extLst>
            </p:cNvPr>
            <p:cNvSpPr txBox="1"/>
            <p:nvPr/>
          </p:nvSpPr>
          <p:spPr>
            <a:xfrm>
              <a:off x="2365206" y="4395893"/>
              <a:ext cx="2608092" cy="5175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rPr>
                <a:t>Muhasebe ve Finansman Alanı</a:t>
              </a:r>
              <a:endParaRPr kumimoji="0" lang="en-US"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ignika Negative" pitchFamily="2" charset="0"/>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BÖLÜMLER</a:t>
            </a:r>
            <a:endParaRPr kumimoji="0" lang="en-US" sz="60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graphicFrame>
        <p:nvGraphicFramePr>
          <p:cNvPr id="5" name="Tablo 4"/>
          <p:cNvGraphicFramePr>
            <a:graphicFrameLocks noGrp="1"/>
          </p:cNvGraphicFramePr>
          <p:nvPr>
            <p:extLst>
              <p:ext uri="{D42A27DB-BD31-4B8C-83A1-F6EECF244321}">
                <p14:modId xmlns:p14="http://schemas.microsoft.com/office/powerpoint/2010/main" val="4168552770"/>
              </p:ext>
            </p:extLst>
          </p:nvPr>
        </p:nvGraphicFramePr>
        <p:xfrm>
          <a:off x="5101579" y="969160"/>
          <a:ext cx="3532094" cy="4239768"/>
        </p:xfrm>
        <a:graphic>
          <a:graphicData uri="http://schemas.openxmlformats.org/drawingml/2006/table">
            <a:tbl>
              <a:tblPr firstRow="1" firstCol="1" lastRow="1" lastCol="1" bandRow="1" bandCol="1">
                <a:tableStyleId>{5C22544A-7EE6-4342-B048-85BDC9FD1C3A}</a:tableStyleId>
              </a:tblPr>
              <a:tblGrid>
                <a:gridCol w="2708955">
                  <a:extLst>
                    <a:ext uri="{9D8B030D-6E8A-4147-A177-3AD203B41FA5}">
                      <a16:colId xmlns:a16="http://schemas.microsoft.com/office/drawing/2014/main" val="1895925494"/>
                    </a:ext>
                  </a:extLst>
                </a:gridCol>
                <a:gridCol w="823139">
                  <a:extLst>
                    <a:ext uri="{9D8B030D-6E8A-4147-A177-3AD203B41FA5}">
                      <a16:colId xmlns:a16="http://schemas.microsoft.com/office/drawing/2014/main" val="1028491947"/>
                    </a:ext>
                  </a:extLst>
                </a:gridCol>
              </a:tblGrid>
              <a:tr h="101799">
                <a:tc>
                  <a:txBody>
                    <a:bodyPr/>
                    <a:lstStyle/>
                    <a:p>
                      <a:pPr marL="13335">
                        <a:lnSpc>
                          <a:spcPct val="107000"/>
                        </a:lnSpc>
                        <a:spcBef>
                          <a:spcPts val="125"/>
                        </a:spcBef>
                        <a:spcAft>
                          <a:spcPts val="0"/>
                        </a:spcAft>
                      </a:pPr>
                      <a:r>
                        <a:rPr lang="en-US" sz="1000">
                          <a:solidFill>
                            <a:schemeClr val="tx1"/>
                          </a:solidFill>
                          <a:effectLst/>
                        </a:rPr>
                        <a:t>Bankacılık ve Sigortacılık</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3826260412"/>
                  </a:ext>
                </a:extLst>
              </a:tr>
              <a:tr h="120826">
                <a:tc>
                  <a:txBody>
                    <a:bodyPr/>
                    <a:lstStyle/>
                    <a:p>
                      <a:pPr marL="13335">
                        <a:lnSpc>
                          <a:spcPct val="107000"/>
                        </a:lnSpc>
                        <a:spcBef>
                          <a:spcPts val="125"/>
                        </a:spcBef>
                        <a:spcAft>
                          <a:spcPts val="0"/>
                        </a:spcAft>
                      </a:pPr>
                      <a:r>
                        <a:rPr lang="en-US" sz="1000">
                          <a:solidFill>
                            <a:schemeClr val="tx1"/>
                          </a:solidFill>
                          <a:effectLst/>
                        </a:rPr>
                        <a:t>Deniz</a:t>
                      </a:r>
                      <a:r>
                        <a:rPr lang="en-US" sz="1000" spc="5">
                          <a:solidFill>
                            <a:schemeClr val="tx1"/>
                          </a:solidFill>
                          <a:effectLst/>
                        </a:rPr>
                        <a:t> </a:t>
                      </a:r>
                      <a:r>
                        <a:rPr lang="en-US" sz="1000">
                          <a:solidFill>
                            <a:schemeClr val="tx1"/>
                          </a:solidFill>
                          <a:effectLst/>
                        </a:rPr>
                        <a:t>Brokerliği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590437611"/>
                  </a:ext>
                </a:extLst>
              </a:tr>
              <a:tr h="120826">
                <a:tc>
                  <a:txBody>
                    <a:bodyPr/>
                    <a:lstStyle/>
                    <a:p>
                      <a:pPr marL="13335">
                        <a:lnSpc>
                          <a:spcPct val="107000"/>
                        </a:lnSpc>
                        <a:spcBef>
                          <a:spcPts val="125"/>
                        </a:spcBef>
                        <a:spcAft>
                          <a:spcPts val="0"/>
                        </a:spcAft>
                      </a:pPr>
                      <a:r>
                        <a:rPr lang="en-US" sz="1000">
                          <a:solidFill>
                            <a:schemeClr val="tx1"/>
                          </a:solidFill>
                          <a:effectLst/>
                        </a:rPr>
                        <a:t>Deniz</a:t>
                      </a:r>
                      <a:r>
                        <a:rPr lang="en-US" sz="1000" spc="5">
                          <a:solidFill>
                            <a:schemeClr val="tx1"/>
                          </a:solidFill>
                          <a:effectLst/>
                        </a:rPr>
                        <a:t> </a:t>
                      </a:r>
                      <a:r>
                        <a:rPr lang="en-US" sz="1000">
                          <a:solidFill>
                            <a:schemeClr val="tx1"/>
                          </a:solidFill>
                          <a:effectLst/>
                        </a:rPr>
                        <a:t>ve Liman</a:t>
                      </a:r>
                      <a:r>
                        <a:rPr lang="en-US" sz="1000" spc="5">
                          <a:solidFill>
                            <a:schemeClr val="tx1"/>
                          </a:solidFill>
                          <a:effectLst/>
                        </a:rPr>
                        <a:t> </a:t>
                      </a:r>
                      <a:r>
                        <a:rPr lang="en-US" sz="1000">
                          <a:solidFill>
                            <a:schemeClr val="tx1"/>
                          </a:solidFill>
                          <a:effectLst/>
                        </a:rPr>
                        <a:t>İşletmeciliği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120488609"/>
                  </a:ext>
                </a:extLst>
              </a:tr>
              <a:tr h="120826">
                <a:tc>
                  <a:txBody>
                    <a:bodyPr/>
                    <a:lstStyle/>
                    <a:p>
                      <a:pPr marL="13335">
                        <a:lnSpc>
                          <a:spcPct val="107000"/>
                        </a:lnSpc>
                        <a:spcBef>
                          <a:spcPts val="125"/>
                        </a:spcBef>
                        <a:spcAft>
                          <a:spcPts val="0"/>
                        </a:spcAft>
                      </a:pPr>
                      <a:r>
                        <a:rPr lang="en-US" sz="1000">
                          <a:solidFill>
                            <a:schemeClr val="tx1"/>
                          </a:solidFill>
                          <a:effectLst/>
                        </a:rPr>
                        <a:t>Dış Ticaret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38295135"/>
                  </a:ext>
                </a:extLst>
              </a:tr>
              <a:tr h="120826">
                <a:tc>
                  <a:txBody>
                    <a:bodyPr/>
                    <a:lstStyle/>
                    <a:p>
                      <a:pPr marL="13335">
                        <a:lnSpc>
                          <a:spcPct val="107000"/>
                        </a:lnSpc>
                        <a:spcBef>
                          <a:spcPts val="125"/>
                        </a:spcBef>
                        <a:spcAft>
                          <a:spcPts val="0"/>
                        </a:spcAft>
                      </a:pPr>
                      <a:r>
                        <a:rPr lang="en-US" sz="1000">
                          <a:solidFill>
                            <a:schemeClr val="tx1"/>
                          </a:solidFill>
                          <a:effectLst/>
                        </a:rPr>
                        <a:t>Emlak Yönetimi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493318784"/>
                  </a:ext>
                </a:extLst>
              </a:tr>
              <a:tr h="120826">
                <a:tc>
                  <a:txBody>
                    <a:bodyPr/>
                    <a:lstStyle/>
                    <a:p>
                      <a:pPr marL="13335">
                        <a:lnSpc>
                          <a:spcPct val="107000"/>
                        </a:lnSpc>
                        <a:spcBef>
                          <a:spcPts val="125"/>
                        </a:spcBef>
                        <a:spcAft>
                          <a:spcPts val="0"/>
                        </a:spcAft>
                      </a:pPr>
                      <a:r>
                        <a:rPr lang="en-US" sz="1000" dirty="0" err="1">
                          <a:solidFill>
                            <a:schemeClr val="tx1"/>
                          </a:solidFill>
                          <a:effectLst/>
                        </a:rPr>
                        <a:t>Enerji</a:t>
                      </a:r>
                      <a:r>
                        <a:rPr lang="en-US" sz="1000" spc="5" dirty="0">
                          <a:solidFill>
                            <a:schemeClr val="tx1"/>
                          </a:solidFill>
                          <a:effectLst/>
                        </a:rPr>
                        <a:t> </a:t>
                      </a:r>
                      <a:r>
                        <a:rPr lang="en-US" sz="1000" dirty="0" err="1">
                          <a:solidFill>
                            <a:schemeClr val="tx1"/>
                          </a:solidFill>
                          <a:effectLst/>
                        </a:rPr>
                        <a:t>Tesisleri</a:t>
                      </a:r>
                      <a:r>
                        <a:rPr lang="en-US" sz="1000" spc="5" dirty="0">
                          <a:solidFill>
                            <a:schemeClr val="tx1"/>
                          </a:solidFill>
                          <a:effectLst/>
                        </a:rPr>
                        <a:t> </a:t>
                      </a:r>
                      <a:r>
                        <a:rPr lang="en-US" sz="1000" dirty="0" err="1">
                          <a:solidFill>
                            <a:schemeClr val="tx1"/>
                          </a:solidFill>
                          <a:effectLst/>
                        </a:rPr>
                        <a:t>İşletmeciliği</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048776547"/>
                  </a:ext>
                </a:extLst>
              </a:tr>
              <a:tr h="120826">
                <a:tc>
                  <a:txBody>
                    <a:bodyPr/>
                    <a:lstStyle/>
                    <a:p>
                      <a:pPr marL="13335">
                        <a:lnSpc>
                          <a:spcPct val="107000"/>
                        </a:lnSpc>
                        <a:spcBef>
                          <a:spcPts val="125"/>
                        </a:spcBef>
                        <a:spcAft>
                          <a:spcPts val="0"/>
                        </a:spcAft>
                      </a:pPr>
                      <a:r>
                        <a:rPr lang="en-US" sz="1000">
                          <a:solidFill>
                            <a:schemeClr val="tx1"/>
                          </a:solidFill>
                          <a:effectLst/>
                        </a:rPr>
                        <a:t>Hava Lojistiği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3434640655"/>
                  </a:ext>
                </a:extLst>
              </a:tr>
              <a:tr h="120826">
                <a:tc>
                  <a:txBody>
                    <a:bodyPr/>
                    <a:lstStyle/>
                    <a:p>
                      <a:pPr marL="13335">
                        <a:lnSpc>
                          <a:spcPct val="107000"/>
                        </a:lnSpc>
                        <a:spcBef>
                          <a:spcPts val="125"/>
                        </a:spcBef>
                        <a:spcAft>
                          <a:spcPts val="0"/>
                        </a:spcAft>
                      </a:pPr>
                      <a:r>
                        <a:rPr lang="en-US" sz="1000">
                          <a:solidFill>
                            <a:schemeClr val="tx1"/>
                          </a:solidFill>
                          <a:effectLst/>
                        </a:rPr>
                        <a:t>İnsan Kaynakları</a:t>
                      </a:r>
                      <a:r>
                        <a:rPr lang="en-US" sz="1000" spc="5">
                          <a:solidFill>
                            <a:schemeClr val="tx1"/>
                          </a:solidFill>
                          <a:effectLst/>
                        </a:rPr>
                        <a:t> </a:t>
                      </a:r>
                      <a:r>
                        <a:rPr lang="en-US" sz="1000">
                          <a:solidFill>
                            <a:schemeClr val="tx1"/>
                          </a:solidFill>
                          <a:effectLst/>
                        </a:rPr>
                        <a:t>Yönetimi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dirty="0">
                          <a:solidFill>
                            <a:schemeClr val="tx1"/>
                          </a:solidFill>
                          <a:effectLst/>
                        </a:rPr>
                        <a:t>TYT</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980441856"/>
                  </a:ext>
                </a:extLst>
              </a:tr>
              <a:tr h="120826">
                <a:tc>
                  <a:txBody>
                    <a:bodyPr/>
                    <a:lstStyle/>
                    <a:p>
                      <a:pPr marL="13335">
                        <a:lnSpc>
                          <a:spcPct val="107000"/>
                        </a:lnSpc>
                        <a:spcBef>
                          <a:spcPts val="125"/>
                        </a:spcBef>
                        <a:spcAft>
                          <a:spcPts val="0"/>
                        </a:spcAft>
                      </a:pPr>
                      <a:r>
                        <a:rPr lang="en-US" sz="1000">
                          <a:solidFill>
                            <a:schemeClr val="tx1"/>
                          </a:solidFill>
                          <a:effectLst/>
                        </a:rPr>
                        <a:t>İşletme Yönetimi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425166855"/>
                  </a:ext>
                </a:extLst>
              </a:tr>
              <a:tr h="120826">
                <a:tc>
                  <a:txBody>
                    <a:bodyPr/>
                    <a:lstStyle/>
                    <a:p>
                      <a:pPr marL="13335">
                        <a:lnSpc>
                          <a:spcPct val="107000"/>
                        </a:lnSpc>
                        <a:spcBef>
                          <a:spcPts val="125"/>
                        </a:spcBef>
                        <a:spcAft>
                          <a:spcPts val="0"/>
                        </a:spcAft>
                      </a:pPr>
                      <a:r>
                        <a:rPr lang="en-US" sz="1000" dirty="0" err="1">
                          <a:solidFill>
                            <a:schemeClr val="tx1"/>
                          </a:solidFill>
                          <a:effectLst/>
                        </a:rPr>
                        <a:t>Kooperatifçilik</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028217738"/>
                  </a:ext>
                </a:extLst>
              </a:tr>
              <a:tr h="120826">
                <a:tc>
                  <a:txBody>
                    <a:bodyPr/>
                    <a:lstStyle/>
                    <a:p>
                      <a:pPr marL="13335">
                        <a:lnSpc>
                          <a:spcPct val="107000"/>
                        </a:lnSpc>
                        <a:spcBef>
                          <a:spcPts val="125"/>
                        </a:spcBef>
                        <a:spcAft>
                          <a:spcPts val="0"/>
                        </a:spcAft>
                      </a:pPr>
                      <a:r>
                        <a:rPr lang="en-US" sz="1000">
                          <a:solidFill>
                            <a:schemeClr val="tx1"/>
                          </a:solidFill>
                          <a:effectLst/>
                        </a:rPr>
                        <a:t>Lojistik</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116980979"/>
                  </a:ext>
                </a:extLst>
              </a:tr>
              <a:tr h="120826">
                <a:tc>
                  <a:txBody>
                    <a:bodyPr/>
                    <a:lstStyle/>
                    <a:p>
                      <a:pPr marL="13335">
                        <a:lnSpc>
                          <a:spcPct val="107000"/>
                        </a:lnSpc>
                        <a:spcBef>
                          <a:spcPts val="125"/>
                        </a:spcBef>
                        <a:spcAft>
                          <a:spcPts val="0"/>
                        </a:spcAft>
                      </a:pPr>
                      <a:r>
                        <a:rPr lang="en-US" sz="1000" dirty="0" err="1">
                          <a:solidFill>
                            <a:schemeClr val="tx1"/>
                          </a:solidFill>
                          <a:effectLst/>
                        </a:rPr>
                        <a:t>Maliye</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3555059433"/>
                  </a:ext>
                </a:extLst>
              </a:tr>
              <a:tr h="120826">
                <a:tc>
                  <a:txBody>
                    <a:bodyPr/>
                    <a:lstStyle/>
                    <a:p>
                      <a:pPr marL="13335">
                        <a:lnSpc>
                          <a:spcPct val="107000"/>
                        </a:lnSpc>
                        <a:spcBef>
                          <a:spcPts val="125"/>
                        </a:spcBef>
                        <a:spcAft>
                          <a:spcPts val="0"/>
                        </a:spcAft>
                      </a:pPr>
                      <a:r>
                        <a:rPr lang="en-US" sz="1000">
                          <a:solidFill>
                            <a:schemeClr val="tx1"/>
                          </a:solidFill>
                          <a:effectLst/>
                        </a:rPr>
                        <a:t>Marina</a:t>
                      </a:r>
                      <a:r>
                        <a:rPr lang="en-US" sz="1000" spc="5">
                          <a:solidFill>
                            <a:schemeClr val="tx1"/>
                          </a:solidFill>
                          <a:effectLst/>
                        </a:rPr>
                        <a:t> </a:t>
                      </a:r>
                      <a:r>
                        <a:rPr lang="en-US" sz="1000">
                          <a:solidFill>
                            <a:schemeClr val="tx1"/>
                          </a:solidFill>
                          <a:effectLst/>
                        </a:rPr>
                        <a:t>ve Yat İşletmeciliği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837695937"/>
                  </a:ext>
                </a:extLst>
              </a:tr>
              <a:tr h="120826">
                <a:tc>
                  <a:txBody>
                    <a:bodyPr/>
                    <a:lstStyle/>
                    <a:p>
                      <a:pPr marL="13335">
                        <a:lnSpc>
                          <a:spcPct val="107000"/>
                        </a:lnSpc>
                        <a:spcBef>
                          <a:spcPts val="125"/>
                        </a:spcBef>
                        <a:spcAft>
                          <a:spcPts val="0"/>
                        </a:spcAft>
                      </a:pPr>
                      <a:r>
                        <a:rPr lang="en-US" sz="1000">
                          <a:solidFill>
                            <a:schemeClr val="tx1"/>
                          </a:solidFill>
                          <a:effectLst/>
                        </a:rPr>
                        <a:t>Marka İletişimi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092323445"/>
                  </a:ext>
                </a:extLst>
              </a:tr>
              <a:tr h="136947">
                <a:tc>
                  <a:txBody>
                    <a:bodyPr/>
                    <a:lstStyle/>
                    <a:p>
                      <a:pPr marL="13335">
                        <a:lnSpc>
                          <a:spcPct val="107000"/>
                        </a:lnSpc>
                        <a:spcBef>
                          <a:spcPts val="125"/>
                        </a:spcBef>
                        <a:spcAft>
                          <a:spcPts val="0"/>
                        </a:spcAft>
                      </a:pPr>
                      <a:r>
                        <a:rPr lang="en-US" sz="1000" dirty="0" err="1">
                          <a:solidFill>
                            <a:schemeClr val="tx1"/>
                          </a:solidFill>
                          <a:effectLst/>
                        </a:rPr>
                        <a:t>Menkul</a:t>
                      </a:r>
                      <a:r>
                        <a:rPr lang="en-US" sz="1000" spc="5" dirty="0">
                          <a:solidFill>
                            <a:schemeClr val="tx1"/>
                          </a:solidFill>
                          <a:effectLst/>
                        </a:rPr>
                        <a:t> </a:t>
                      </a:r>
                      <a:r>
                        <a:rPr lang="en-US" sz="1000" dirty="0" err="1">
                          <a:solidFill>
                            <a:schemeClr val="tx1"/>
                          </a:solidFill>
                          <a:effectLst/>
                        </a:rPr>
                        <a:t>Kıymetler</a:t>
                      </a:r>
                      <a:r>
                        <a:rPr lang="en-US" sz="1000" dirty="0">
                          <a:solidFill>
                            <a:schemeClr val="tx1"/>
                          </a:solidFill>
                          <a:effectLst/>
                        </a:rPr>
                        <a:t> </a:t>
                      </a:r>
                      <a:r>
                        <a:rPr lang="en-US" sz="1000" dirty="0" err="1">
                          <a:solidFill>
                            <a:schemeClr val="tx1"/>
                          </a:solidFill>
                          <a:effectLst/>
                        </a:rPr>
                        <a:t>ve</a:t>
                      </a:r>
                      <a:r>
                        <a:rPr lang="en-US" sz="1000" dirty="0">
                          <a:solidFill>
                            <a:schemeClr val="tx1"/>
                          </a:solidFill>
                          <a:effectLst/>
                        </a:rPr>
                        <a:t> </a:t>
                      </a:r>
                      <a:r>
                        <a:rPr lang="en-US" sz="1000" dirty="0" err="1">
                          <a:solidFill>
                            <a:schemeClr val="tx1"/>
                          </a:solidFill>
                          <a:effectLst/>
                        </a:rPr>
                        <a:t>Sermaye</a:t>
                      </a:r>
                      <a:r>
                        <a:rPr lang="en-US" sz="1000" dirty="0">
                          <a:solidFill>
                            <a:schemeClr val="tx1"/>
                          </a:solidFill>
                          <a:effectLst/>
                        </a:rPr>
                        <a:t> </a:t>
                      </a:r>
                      <a:r>
                        <a:rPr lang="en-US" sz="1000" dirty="0" err="1">
                          <a:solidFill>
                            <a:schemeClr val="tx1"/>
                          </a:solidFill>
                          <a:effectLst/>
                        </a:rPr>
                        <a:t>Piyasası</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446325196"/>
                  </a:ext>
                </a:extLst>
              </a:tr>
              <a:tr h="120826">
                <a:tc>
                  <a:txBody>
                    <a:bodyPr/>
                    <a:lstStyle/>
                    <a:p>
                      <a:pPr marL="13335">
                        <a:lnSpc>
                          <a:spcPct val="107000"/>
                        </a:lnSpc>
                        <a:spcBef>
                          <a:spcPts val="125"/>
                        </a:spcBef>
                        <a:spcAft>
                          <a:spcPts val="0"/>
                        </a:spcAft>
                      </a:pPr>
                      <a:r>
                        <a:rPr lang="en-US" sz="1000" dirty="0" err="1">
                          <a:solidFill>
                            <a:srgbClr val="FF0000"/>
                          </a:solidFill>
                          <a:effectLst/>
                        </a:rPr>
                        <a:t>Muhasebe</a:t>
                      </a:r>
                      <a:r>
                        <a:rPr lang="en-US" sz="1000" spc="5" dirty="0">
                          <a:solidFill>
                            <a:srgbClr val="FF0000"/>
                          </a:solidFill>
                          <a:effectLst/>
                        </a:rPr>
                        <a:t> </a:t>
                      </a:r>
                      <a:r>
                        <a:rPr lang="en-US" sz="1000" dirty="0" err="1">
                          <a:solidFill>
                            <a:srgbClr val="FF0000"/>
                          </a:solidFill>
                          <a:effectLst/>
                        </a:rPr>
                        <a:t>ve</a:t>
                      </a:r>
                      <a:r>
                        <a:rPr lang="en-US" sz="1000" dirty="0">
                          <a:solidFill>
                            <a:srgbClr val="FF0000"/>
                          </a:solidFill>
                          <a:effectLst/>
                        </a:rPr>
                        <a:t> </a:t>
                      </a:r>
                      <a:r>
                        <a:rPr lang="en-US" sz="1000" dirty="0" err="1">
                          <a:solidFill>
                            <a:srgbClr val="FF0000"/>
                          </a:solidFill>
                          <a:effectLst/>
                        </a:rPr>
                        <a:t>Vergi</a:t>
                      </a:r>
                      <a:r>
                        <a:rPr lang="en-US" sz="1000" dirty="0">
                          <a:solidFill>
                            <a:srgbClr val="FF0000"/>
                          </a:solidFill>
                          <a:effectLst/>
                        </a:rPr>
                        <a:t> </a:t>
                      </a:r>
                      <a:r>
                        <a:rPr lang="en-US" sz="1000" dirty="0" err="1">
                          <a:solidFill>
                            <a:srgbClr val="FF0000"/>
                          </a:solidFill>
                          <a:effectLst/>
                        </a:rPr>
                        <a:t>Uygulamaları</a:t>
                      </a:r>
                      <a:endParaRPr lang="tr-TR" sz="1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4030633477"/>
                  </a:ext>
                </a:extLst>
              </a:tr>
              <a:tr h="120826">
                <a:tc>
                  <a:txBody>
                    <a:bodyPr/>
                    <a:lstStyle/>
                    <a:p>
                      <a:pPr marL="13335">
                        <a:lnSpc>
                          <a:spcPct val="107000"/>
                        </a:lnSpc>
                        <a:spcBef>
                          <a:spcPts val="125"/>
                        </a:spcBef>
                        <a:spcAft>
                          <a:spcPts val="0"/>
                        </a:spcAft>
                      </a:pPr>
                      <a:r>
                        <a:rPr lang="en-US" sz="1000">
                          <a:solidFill>
                            <a:schemeClr val="tx1"/>
                          </a:solidFill>
                          <a:effectLst/>
                        </a:rPr>
                        <a:t>Pazarlama</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3035099239"/>
                  </a:ext>
                </a:extLst>
              </a:tr>
              <a:tr h="120826">
                <a:tc>
                  <a:txBody>
                    <a:bodyPr/>
                    <a:lstStyle/>
                    <a:p>
                      <a:pPr marL="13335">
                        <a:lnSpc>
                          <a:spcPct val="107000"/>
                        </a:lnSpc>
                        <a:spcBef>
                          <a:spcPts val="125"/>
                        </a:spcBef>
                        <a:spcAft>
                          <a:spcPts val="0"/>
                        </a:spcAft>
                      </a:pPr>
                      <a:r>
                        <a:rPr lang="en-US" sz="1000">
                          <a:solidFill>
                            <a:schemeClr val="tx1"/>
                          </a:solidFill>
                          <a:effectLst/>
                        </a:rPr>
                        <a:t>Perakende</a:t>
                      </a:r>
                      <a:r>
                        <a:rPr lang="en-US" sz="1000" spc="5">
                          <a:solidFill>
                            <a:schemeClr val="tx1"/>
                          </a:solidFill>
                          <a:effectLst/>
                        </a:rPr>
                        <a:t> </a:t>
                      </a:r>
                      <a:r>
                        <a:rPr lang="en-US" sz="1000">
                          <a:solidFill>
                            <a:schemeClr val="tx1"/>
                          </a:solidFill>
                          <a:effectLst/>
                        </a:rPr>
                        <a:t>Satış ve Mağaza</a:t>
                      </a:r>
                      <a:r>
                        <a:rPr lang="en-US" sz="1000" spc="5">
                          <a:solidFill>
                            <a:schemeClr val="tx1"/>
                          </a:solidFill>
                          <a:effectLst/>
                        </a:rPr>
                        <a:t> </a:t>
                      </a:r>
                      <a:r>
                        <a:rPr lang="en-US" sz="1000">
                          <a:solidFill>
                            <a:schemeClr val="tx1"/>
                          </a:solidFill>
                          <a:effectLst/>
                        </a:rPr>
                        <a:t>Yönetimi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4191878359"/>
                  </a:ext>
                </a:extLst>
              </a:tr>
              <a:tr h="120826">
                <a:tc>
                  <a:txBody>
                    <a:bodyPr/>
                    <a:lstStyle/>
                    <a:p>
                      <a:pPr marL="13335">
                        <a:lnSpc>
                          <a:spcPct val="107000"/>
                        </a:lnSpc>
                        <a:spcBef>
                          <a:spcPts val="125"/>
                        </a:spcBef>
                        <a:spcAft>
                          <a:spcPts val="0"/>
                        </a:spcAft>
                      </a:pPr>
                      <a:r>
                        <a:rPr lang="en-US" sz="1000">
                          <a:solidFill>
                            <a:schemeClr val="tx1"/>
                          </a:solidFill>
                          <a:effectLst/>
                        </a:rPr>
                        <a:t>Sağlık Kurumları İşletmeciliği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4076940069"/>
                  </a:ext>
                </a:extLst>
              </a:tr>
              <a:tr h="120826">
                <a:tc>
                  <a:txBody>
                    <a:bodyPr/>
                    <a:lstStyle/>
                    <a:p>
                      <a:pPr marL="13335">
                        <a:lnSpc>
                          <a:spcPct val="107000"/>
                        </a:lnSpc>
                        <a:spcBef>
                          <a:spcPts val="125"/>
                        </a:spcBef>
                        <a:spcAft>
                          <a:spcPts val="0"/>
                        </a:spcAft>
                      </a:pPr>
                      <a:r>
                        <a:rPr lang="en-US" sz="1000">
                          <a:solidFill>
                            <a:schemeClr val="tx1"/>
                          </a:solidFill>
                          <a:effectLst/>
                        </a:rPr>
                        <a:t>Sivil Havacılık Kabin</a:t>
                      </a:r>
                      <a:r>
                        <a:rPr lang="en-US" sz="1000" spc="5">
                          <a:solidFill>
                            <a:schemeClr val="tx1"/>
                          </a:solidFill>
                          <a:effectLst/>
                        </a:rPr>
                        <a:t> </a:t>
                      </a:r>
                      <a:r>
                        <a:rPr lang="en-US" sz="1000">
                          <a:solidFill>
                            <a:schemeClr val="tx1"/>
                          </a:solidFill>
                          <a:effectLst/>
                        </a:rPr>
                        <a:t>Hizmetleri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594439486"/>
                  </a:ext>
                </a:extLst>
              </a:tr>
              <a:tr h="120826">
                <a:tc>
                  <a:txBody>
                    <a:bodyPr/>
                    <a:lstStyle/>
                    <a:p>
                      <a:pPr marL="13335">
                        <a:lnSpc>
                          <a:spcPct val="107000"/>
                        </a:lnSpc>
                        <a:spcBef>
                          <a:spcPts val="125"/>
                        </a:spcBef>
                        <a:spcAft>
                          <a:spcPts val="0"/>
                        </a:spcAft>
                      </a:pPr>
                      <a:r>
                        <a:rPr lang="en-US" sz="1000">
                          <a:solidFill>
                            <a:schemeClr val="tx1"/>
                          </a:solidFill>
                          <a:effectLst/>
                        </a:rPr>
                        <a:t>Sivil Hava Ulaştırma İşletmeciliği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046399949"/>
                  </a:ext>
                </a:extLst>
              </a:tr>
              <a:tr h="120826">
                <a:tc>
                  <a:txBody>
                    <a:bodyPr/>
                    <a:lstStyle/>
                    <a:p>
                      <a:pPr marL="13335">
                        <a:lnSpc>
                          <a:spcPct val="107000"/>
                        </a:lnSpc>
                        <a:spcBef>
                          <a:spcPts val="125"/>
                        </a:spcBef>
                        <a:spcAft>
                          <a:spcPts val="0"/>
                        </a:spcAft>
                      </a:pPr>
                      <a:r>
                        <a:rPr lang="en-US" sz="1000">
                          <a:solidFill>
                            <a:schemeClr val="tx1"/>
                          </a:solidFill>
                          <a:effectLst/>
                        </a:rPr>
                        <a:t>Sosyal Güvenlik</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844938400"/>
                  </a:ext>
                </a:extLst>
              </a:tr>
              <a:tr h="120826">
                <a:tc>
                  <a:txBody>
                    <a:bodyPr/>
                    <a:lstStyle/>
                    <a:p>
                      <a:pPr marL="13335">
                        <a:lnSpc>
                          <a:spcPct val="107000"/>
                        </a:lnSpc>
                        <a:spcBef>
                          <a:spcPts val="125"/>
                        </a:spcBef>
                        <a:spcAft>
                          <a:spcPts val="0"/>
                        </a:spcAft>
                      </a:pPr>
                      <a:r>
                        <a:rPr lang="en-US" sz="1000">
                          <a:solidFill>
                            <a:schemeClr val="tx1"/>
                          </a:solidFill>
                          <a:effectLst/>
                        </a:rPr>
                        <a:t>Tarımsal İşletmecilik</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3479900037"/>
                  </a:ext>
                </a:extLst>
              </a:tr>
              <a:tr h="120826">
                <a:tc>
                  <a:txBody>
                    <a:bodyPr/>
                    <a:lstStyle/>
                    <a:p>
                      <a:pPr marL="13335">
                        <a:lnSpc>
                          <a:spcPct val="107000"/>
                        </a:lnSpc>
                        <a:spcBef>
                          <a:spcPts val="125"/>
                        </a:spcBef>
                        <a:spcAft>
                          <a:spcPts val="0"/>
                        </a:spcAft>
                      </a:pPr>
                      <a:r>
                        <a:rPr lang="en-US" sz="1000">
                          <a:solidFill>
                            <a:schemeClr val="tx1"/>
                          </a:solidFill>
                          <a:effectLst/>
                        </a:rPr>
                        <a:t>Turizm ve Otel İşletmeciliği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4189784560"/>
                  </a:ext>
                </a:extLst>
              </a:tr>
              <a:tr h="120826">
                <a:tc>
                  <a:txBody>
                    <a:bodyPr/>
                    <a:lstStyle/>
                    <a:p>
                      <a:pPr marL="13335">
                        <a:lnSpc>
                          <a:spcPct val="107000"/>
                        </a:lnSpc>
                        <a:spcBef>
                          <a:spcPts val="125"/>
                        </a:spcBef>
                        <a:spcAft>
                          <a:spcPts val="0"/>
                        </a:spcAft>
                      </a:pPr>
                      <a:r>
                        <a:rPr lang="en-US" sz="1000">
                          <a:solidFill>
                            <a:schemeClr val="tx1"/>
                          </a:solidFill>
                          <a:effectLst/>
                        </a:rPr>
                        <a:t>Turizm ve Seyahat Hizmetleri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a:solidFill>
                            <a:schemeClr val="tx1"/>
                          </a:solidFill>
                          <a:effectLst/>
                        </a:rPr>
                        <a:t>TYT</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280715871"/>
                  </a:ext>
                </a:extLst>
              </a:tr>
              <a:tr h="120826">
                <a:tc>
                  <a:txBody>
                    <a:bodyPr/>
                    <a:lstStyle/>
                    <a:p>
                      <a:pPr marL="13335">
                        <a:lnSpc>
                          <a:spcPct val="107000"/>
                        </a:lnSpc>
                        <a:spcBef>
                          <a:spcPts val="125"/>
                        </a:spcBef>
                        <a:spcAft>
                          <a:spcPts val="0"/>
                        </a:spcAft>
                      </a:pPr>
                      <a:r>
                        <a:rPr lang="en-US" sz="1000">
                          <a:solidFill>
                            <a:schemeClr val="tx1"/>
                          </a:solidFill>
                          <a:effectLst/>
                        </a:rPr>
                        <a:t>Uçuş Harekat Yöneticiliği</a:t>
                      </a:r>
                      <a:endParaRPr lang="tr-TR"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219710" marR="219710" algn="ctr">
                        <a:lnSpc>
                          <a:spcPct val="107000"/>
                        </a:lnSpc>
                        <a:spcBef>
                          <a:spcPts val="125"/>
                        </a:spcBef>
                        <a:spcAft>
                          <a:spcPts val="0"/>
                        </a:spcAft>
                      </a:pPr>
                      <a:r>
                        <a:rPr lang="en-US" sz="1000" dirty="0">
                          <a:solidFill>
                            <a:schemeClr val="tx1"/>
                          </a:solidFill>
                          <a:effectLst/>
                        </a:rPr>
                        <a:t>TYT</a:t>
                      </a:r>
                      <a:endPar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958762404"/>
                  </a:ext>
                </a:extLst>
              </a:tr>
            </a:tbl>
          </a:graphicData>
        </a:graphic>
      </p:graphicFrame>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674917" y="2499282"/>
            <a:ext cx="2159275" cy="2804429"/>
          </a:xfrm>
          <a:prstGeom prst="rect">
            <a:avLst/>
          </a:prstGeom>
        </p:spPr>
      </p:pic>
    </p:spTree>
    <p:custDataLst>
      <p:tags r:id="rId1"/>
    </p:custDataLst>
    <p:extLst>
      <p:ext uri="{BB962C8B-B14F-4D97-AF65-F5344CB8AC3E}">
        <p14:creationId xmlns:p14="http://schemas.microsoft.com/office/powerpoint/2010/main" val="37726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5400" b="1" dirty="0" smtClean="0">
                <a:solidFill>
                  <a:sysClr val="window" lastClr="FFFFFF"/>
                </a:solidFill>
                <a:latin typeface="calibri"/>
              </a:rPr>
              <a:t>Ebe </a:t>
            </a:r>
            <a:r>
              <a:rPr lang="tr-TR" sz="5400" b="1" dirty="0">
                <a:solidFill>
                  <a:sysClr val="window" lastClr="FFFFFF"/>
                </a:solidFill>
                <a:latin typeface="calibri"/>
              </a:rPr>
              <a:t>Yardımcılığı Alanı</a:t>
            </a:r>
            <a:endParaRPr lang="id-ID" sz="5400" dirty="0">
              <a:solidFill>
                <a:sysClr val="window" lastClr="FFFFFF"/>
              </a:solidFill>
              <a:latin typeface="calibri"/>
            </a:endParaRPr>
          </a:p>
        </p:txBody>
      </p:sp>
      <p:sp>
        <p:nvSpPr>
          <p:cNvPr id="10" name="Right Arrow 90">
            <a:extLst>
              <a:ext uri="{FF2B5EF4-FFF2-40B4-BE49-F238E27FC236}">
                <a16:creationId xmlns:a16="http://schemas.microsoft.com/office/drawing/2014/main" id="{19046930-95D5-476B-B84C-0839312CDD0E}"/>
              </a:ext>
            </a:extLst>
          </p:cNvPr>
          <p:cNvSpPr/>
          <p:nvPr/>
        </p:nvSpPr>
        <p:spPr>
          <a:xfrm>
            <a:off x="3772322" y="3504271"/>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174421" y="3718668"/>
            <a:ext cx="3850991" cy="806657"/>
            <a:chOff x="4650361" y="592619"/>
            <a:chExt cx="2681439" cy="9655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334375"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650361" y="633006"/>
              <a:ext cx="2647373" cy="925122"/>
              <a:chOff x="4650361" y="633006"/>
              <a:chExt cx="2647373" cy="925122"/>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650361" y="674003"/>
                <a:ext cx="2602797" cy="884125"/>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2 Yıllık ( </a:t>
                </a:r>
                <a:r>
                  <a:rPr lang="tr-TR" sz="1400" b="1" dirty="0" err="1" smtClean="0">
                    <a:solidFill>
                      <a:schemeClr val="bg1"/>
                    </a:solidFill>
                    <a:latin typeface="ubuntu"/>
                  </a:rPr>
                  <a:t>Önlisans</a:t>
                </a:r>
                <a:r>
                  <a:rPr lang="tr-TR" sz="1400" b="1" dirty="0" smtClean="0">
                    <a:solidFill>
                      <a:schemeClr val="bg1"/>
                    </a:solidFill>
                    <a:latin typeface="ubuntu"/>
                  </a:rPr>
                  <a:t> )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1" y="2973442"/>
            <a:ext cx="3569620" cy="656692"/>
            <a:chOff x="2282985" y="4213225"/>
            <a:chExt cx="2690313"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TextBox 30">
              <a:extLst>
                <a:ext uri="{FF2B5EF4-FFF2-40B4-BE49-F238E27FC236}">
                  <a16:creationId xmlns:a16="http://schemas.microsoft.com/office/drawing/2014/main" id="{BBCD1B50-35A7-49F9-B0C6-D86BEDE7AB8F}"/>
                </a:ext>
              </a:extLst>
            </p:cNvPr>
            <p:cNvSpPr txBox="1"/>
            <p:nvPr/>
          </p:nvSpPr>
          <p:spPr>
            <a:xfrm>
              <a:off x="2365206" y="4395893"/>
              <a:ext cx="2608092" cy="517598"/>
            </a:xfrm>
            <a:prstGeom prst="rect">
              <a:avLst/>
            </a:prstGeom>
            <a:noFill/>
          </p:spPr>
          <p:txBody>
            <a:bodyPr wrap="square" rtlCol="0">
              <a:spAutoFit/>
            </a:bodyPr>
            <a:lstStyle/>
            <a:p>
              <a:pPr lvl="0" algn="ctr" fontAlgn="auto">
                <a:spcAft>
                  <a:spcPts val="0"/>
                </a:spcAft>
                <a:defRPr/>
              </a:pPr>
              <a:r>
                <a:rPr lang="tr-TR" sz="2000" b="1" dirty="0" smtClean="0">
                  <a:solidFill>
                    <a:sysClr val="window" lastClr="FFFFFF"/>
                  </a:solidFill>
                  <a:latin typeface="calibri"/>
                </a:rPr>
                <a:t>Ebe </a:t>
              </a:r>
              <a:r>
                <a:rPr lang="tr-TR" sz="2000" b="1" dirty="0">
                  <a:solidFill>
                    <a:sysClr val="window" lastClr="FFFFFF"/>
                  </a:solidFill>
                  <a:latin typeface="calibri"/>
                </a:rPr>
                <a:t>Yardımcılığı Alanı</a:t>
              </a:r>
              <a:endParaRPr lang="id-ID" sz="2000" dirty="0">
                <a:solidFill>
                  <a:sysClr val="window" lastClr="FFFFFF"/>
                </a:solidFill>
                <a:latin typeface="calibri"/>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BÖLÜMLER</a:t>
            </a:r>
            <a:endParaRPr kumimoji="0" lang="en-US" sz="60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674917" y="2499282"/>
            <a:ext cx="2159275" cy="2804429"/>
          </a:xfrm>
          <a:prstGeom prst="rect">
            <a:avLst/>
          </a:prstGeom>
        </p:spPr>
      </p:pic>
      <p:graphicFrame>
        <p:nvGraphicFramePr>
          <p:cNvPr id="3" name="Tablo 2"/>
          <p:cNvGraphicFramePr>
            <a:graphicFrameLocks noGrp="1"/>
          </p:cNvGraphicFramePr>
          <p:nvPr/>
        </p:nvGraphicFramePr>
        <p:xfrm>
          <a:off x="5171245" y="1381384"/>
          <a:ext cx="3782586" cy="3747680"/>
        </p:xfrm>
        <a:graphic>
          <a:graphicData uri="http://schemas.openxmlformats.org/drawingml/2006/table">
            <a:tbl>
              <a:tblPr firstRow="1" firstCol="1" lastRow="1" lastCol="1" bandRow="1" bandCol="1">
                <a:tableStyleId>{5C22544A-7EE6-4342-B048-85BDC9FD1C3A}</a:tableStyleId>
              </a:tblPr>
              <a:tblGrid>
                <a:gridCol w="3049421">
                  <a:extLst>
                    <a:ext uri="{9D8B030D-6E8A-4147-A177-3AD203B41FA5}">
                      <a16:colId xmlns:a16="http://schemas.microsoft.com/office/drawing/2014/main" val="3010837860"/>
                    </a:ext>
                  </a:extLst>
                </a:gridCol>
                <a:gridCol w="733165">
                  <a:extLst>
                    <a:ext uri="{9D8B030D-6E8A-4147-A177-3AD203B41FA5}">
                      <a16:colId xmlns:a16="http://schemas.microsoft.com/office/drawing/2014/main" val="1241170560"/>
                    </a:ext>
                  </a:extLst>
                </a:gridCol>
              </a:tblGrid>
              <a:tr h="146928">
                <a:tc>
                  <a:txBody>
                    <a:bodyPr/>
                    <a:lstStyle/>
                    <a:p>
                      <a:pPr marL="13335">
                        <a:lnSpc>
                          <a:spcPct val="107000"/>
                        </a:lnSpc>
                        <a:spcBef>
                          <a:spcPts val="125"/>
                        </a:spcBef>
                        <a:spcAft>
                          <a:spcPts val="0"/>
                        </a:spcAft>
                      </a:pPr>
                      <a:r>
                        <a:rPr lang="en-US" sz="1050">
                          <a:solidFill>
                            <a:schemeClr val="tx1"/>
                          </a:solidFill>
                          <a:effectLst/>
                          <a:latin typeface="+mn-lt"/>
                        </a:rPr>
                        <a:t>Ağız ve Diş Sağlığı</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882178010"/>
                  </a:ext>
                </a:extLst>
              </a:tr>
              <a:tr h="146928">
                <a:tc>
                  <a:txBody>
                    <a:bodyPr/>
                    <a:lstStyle/>
                    <a:p>
                      <a:pPr marL="13335">
                        <a:lnSpc>
                          <a:spcPct val="107000"/>
                        </a:lnSpc>
                        <a:spcBef>
                          <a:spcPts val="125"/>
                        </a:spcBef>
                        <a:spcAft>
                          <a:spcPts val="0"/>
                        </a:spcAft>
                      </a:pPr>
                      <a:r>
                        <a:rPr lang="en-US" sz="1050">
                          <a:solidFill>
                            <a:schemeClr val="tx1"/>
                          </a:solidFill>
                          <a:effectLst/>
                          <a:latin typeface="+mn-lt"/>
                        </a:rPr>
                        <a:t>Ameliyathane</a:t>
                      </a:r>
                      <a:r>
                        <a:rPr lang="en-US" sz="1050" spc="5">
                          <a:solidFill>
                            <a:schemeClr val="tx1"/>
                          </a:solidFill>
                          <a:effectLst/>
                          <a:latin typeface="+mn-lt"/>
                        </a:rPr>
                        <a:t> </a:t>
                      </a:r>
                      <a:r>
                        <a:rPr lang="en-US" sz="1050">
                          <a:solidFill>
                            <a:schemeClr val="tx1"/>
                          </a:solidFill>
                          <a:effectLst/>
                          <a:latin typeface="+mn-lt"/>
                        </a:rPr>
                        <a:t>Hizmetleri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02037075"/>
                  </a:ext>
                </a:extLst>
              </a:tr>
              <a:tr h="146928">
                <a:tc>
                  <a:txBody>
                    <a:bodyPr/>
                    <a:lstStyle/>
                    <a:p>
                      <a:pPr marL="13335">
                        <a:lnSpc>
                          <a:spcPct val="107000"/>
                        </a:lnSpc>
                        <a:spcBef>
                          <a:spcPts val="125"/>
                        </a:spcBef>
                        <a:spcAft>
                          <a:spcPts val="0"/>
                        </a:spcAft>
                      </a:pPr>
                      <a:r>
                        <a:rPr lang="en-US" sz="1050">
                          <a:solidFill>
                            <a:schemeClr val="tx1"/>
                          </a:solidFill>
                          <a:effectLst/>
                          <a:latin typeface="+mn-lt"/>
                        </a:rPr>
                        <a:t>Anestezi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411686103"/>
                  </a:ext>
                </a:extLst>
              </a:tr>
              <a:tr h="323760">
                <a:tc>
                  <a:txBody>
                    <a:bodyPr/>
                    <a:lstStyle/>
                    <a:p>
                      <a:pPr marL="13335">
                        <a:lnSpc>
                          <a:spcPts val="800"/>
                        </a:lnSpc>
                        <a:spcAft>
                          <a:spcPts val="0"/>
                        </a:spcAft>
                      </a:pPr>
                      <a:r>
                        <a:rPr lang="en-US" sz="1050">
                          <a:solidFill>
                            <a:schemeClr val="tx1"/>
                          </a:solidFill>
                          <a:effectLst/>
                          <a:latin typeface="+mn-lt"/>
                        </a:rPr>
                        <a:t>Dezenfeksiyon,</a:t>
                      </a:r>
                      <a:r>
                        <a:rPr lang="en-US" sz="1050" spc="5">
                          <a:solidFill>
                            <a:schemeClr val="tx1"/>
                          </a:solidFill>
                          <a:effectLst/>
                          <a:latin typeface="+mn-lt"/>
                        </a:rPr>
                        <a:t> </a:t>
                      </a:r>
                      <a:r>
                        <a:rPr lang="en-US" sz="1050">
                          <a:solidFill>
                            <a:schemeClr val="tx1"/>
                          </a:solidFill>
                          <a:effectLst/>
                          <a:latin typeface="+mn-lt"/>
                        </a:rPr>
                        <a:t>Sterilizasyon</a:t>
                      </a:r>
                      <a:r>
                        <a:rPr lang="en-US" sz="1050" spc="5">
                          <a:solidFill>
                            <a:schemeClr val="tx1"/>
                          </a:solidFill>
                          <a:effectLst/>
                          <a:latin typeface="+mn-lt"/>
                        </a:rPr>
                        <a:t> </a:t>
                      </a:r>
                      <a:r>
                        <a:rPr lang="en-US" sz="1050">
                          <a:solidFill>
                            <a:schemeClr val="tx1"/>
                          </a:solidFill>
                          <a:effectLst/>
                          <a:latin typeface="+mn-lt"/>
                        </a:rPr>
                        <a:t>ve Antisepsi</a:t>
                      </a:r>
                      <a:endParaRPr lang="tr-TR" sz="1050">
                        <a:solidFill>
                          <a:schemeClr val="tx1"/>
                        </a:solidFill>
                        <a:effectLst/>
                        <a:latin typeface="+mn-lt"/>
                      </a:endParaRPr>
                    </a:p>
                    <a:p>
                      <a:pPr marL="13335">
                        <a:lnSpc>
                          <a:spcPct val="107000"/>
                        </a:lnSpc>
                        <a:spcBef>
                          <a:spcPts val="50"/>
                        </a:spcBef>
                        <a:spcAft>
                          <a:spcPts val="0"/>
                        </a:spcAft>
                      </a:pPr>
                      <a:r>
                        <a:rPr lang="en-US" sz="1050">
                          <a:solidFill>
                            <a:schemeClr val="tx1"/>
                          </a:solidFill>
                          <a:effectLst/>
                          <a:latin typeface="+mn-lt"/>
                        </a:rPr>
                        <a:t>Teknikerliği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5265" marR="215265" algn="ctr">
                        <a:lnSpc>
                          <a:spcPct val="107000"/>
                        </a:lnSpc>
                        <a:spcBef>
                          <a:spcPts val="4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7906897"/>
                  </a:ext>
                </a:extLst>
              </a:tr>
              <a:tr h="146928">
                <a:tc>
                  <a:txBody>
                    <a:bodyPr/>
                    <a:lstStyle/>
                    <a:p>
                      <a:pPr marL="13335">
                        <a:lnSpc>
                          <a:spcPct val="107000"/>
                        </a:lnSpc>
                        <a:spcBef>
                          <a:spcPts val="125"/>
                        </a:spcBef>
                        <a:spcAft>
                          <a:spcPts val="0"/>
                        </a:spcAft>
                      </a:pPr>
                      <a:r>
                        <a:rPr lang="en-US" sz="1050">
                          <a:solidFill>
                            <a:schemeClr val="tx1"/>
                          </a:solidFill>
                          <a:effectLst/>
                          <a:latin typeface="+mn-lt"/>
                        </a:rPr>
                        <a:t>Diyaliz</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564871406"/>
                  </a:ext>
                </a:extLst>
              </a:tr>
              <a:tr h="146928">
                <a:tc>
                  <a:txBody>
                    <a:bodyPr/>
                    <a:lstStyle/>
                    <a:p>
                      <a:pPr marL="13335">
                        <a:lnSpc>
                          <a:spcPct val="107000"/>
                        </a:lnSpc>
                        <a:spcBef>
                          <a:spcPts val="125"/>
                        </a:spcBef>
                        <a:spcAft>
                          <a:spcPts val="0"/>
                        </a:spcAft>
                      </a:pPr>
                      <a:r>
                        <a:rPr lang="en-US" sz="1050">
                          <a:solidFill>
                            <a:schemeClr val="tx1"/>
                          </a:solidFill>
                          <a:effectLst/>
                          <a:latin typeface="+mn-lt"/>
                        </a:rPr>
                        <a:t>Elektronörofizyoloji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891784041"/>
                  </a:ext>
                </a:extLst>
              </a:tr>
              <a:tr h="146928">
                <a:tc>
                  <a:txBody>
                    <a:bodyPr/>
                    <a:lstStyle/>
                    <a:p>
                      <a:pPr marL="13335">
                        <a:lnSpc>
                          <a:spcPct val="107000"/>
                        </a:lnSpc>
                        <a:spcBef>
                          <a:spcPts val="125"/>
                        </a:spcBef>
                        <a:spcAft>
                          <a:spcPts val="0"/>
                        </a:spcAft>
                      </a:pPr>
                      <a:r>
                        <a:rPr lang="en-US" sz="1050">
                          <a:solidFill>
                            <a:schemeClr val="tx1"/>
                          </a:solidFill>
                          <a:effectLst/>
                          <a:latin typeface="+mn-lt"/>
                        </a:rPr>
                        <a:t>Engelli</a:t>
                      </a:r>
                      <a:r>
                        <a:rPr lang="en-US" sz="1050" spc="5">
                          <a:solidFill>
                            <a:schemeClr val="tx1"/>
                          </a:solidFill>
                          <a:effectLst/>
                          <a:latin typeface="+mn-lt"/>
                        </a:rPr>
                        <a:t> </a:t>
                      </a:r>
                      <a:r>
                        <a:rPr lang="en-US" sz="1050">
                          <a:solidFill>
                            <a:schemeClr val="tx1"/>
                          </a:solidFill>
                          <a:effectLst/>
                          <a:latin typeface="+mn-lt"/>
                        </a:rPr>
                        <a:t>Bakımı ve Rehabilitasyon</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448362142"/>
                  </a:ext>
                </a:extLst>
              </a:tr>
              <a:tr h="146928">
                <a:tc>
                  <a:txBody>
                    <a:bodyPr/>
                    <a:lstStyle/>
                    <a:p>
                      <a:pPr marL="13335">
                        <a:lnSpc>
                          <a:spcPct val="107000"/>
                        </a:lnSpc>
                        <a:spcBef>
                          <a:spcPts val="125"/>
                        </a:spcBef>
                        <a:spcAft>
                          <a:spcPts val="0"/>
                        </a:spcAft>
                      </a:pPr>
                      <a:r>
                        <a:rPr lang="en-US" sz="1050">
                          <a:solidFill>
                            <a:schemeClr val="tx1"/>
                          </a:solidFill>
                          <a:effectLst/>
                          <a:latin typeface="+mn-lt"/>
                        </a:rPr>
                        <a:t>Evde Hasta Bakımı</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175161357"/>
                  </a:ext>
                </a:extLst>
              </a:tr>
              <a:tr h="146928">
                <a:tc>
                  <a:txBody>
                    <a:bodyPr/>
                    <a:lstStyle/>
                    <a:p>
                      <a:pPr marL="13335">
                        <a:lnSpc>
                          <a:spcPct val="107000"/>
                        </a:lnSpc>
                        <a:spcBef>
                          <a:spcPts val="125"/>
                        </a:spcBef>
                        <a:spcAft>
                          <a:spcPts val="0"/>
                        </a:spcAft>
                      </a:pPr>
                      <a:r>
                        <a:rPr lang="en-US" sz="1050">
                          <a:solidFill>
                            <a:schemeClr val="tx1"/>
                          </a:solidFill>
                          <a:effectLst/>
                          <a:latin typeface="+mn-lt"/>
                        </a:rPr>
                        <a:t>Fizyoterapi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603141957"/>
                  </a:ext>
                </a:extLst>
              </a:tr>
              <a:tr h="146928">
                <a:tc>
                  <a:txBody>
                    <a:bodyPr/>
                    <a:lstStyle/>
                    <a:p>
                      <a:pPr marL="13335">
                        <a:lnSpc>
                          <a:spcPct val="107000"/>
                        </a:lnSpc>
                        <a:spcBef>
                          <a:spcPts val="125"/>
                        </a:spcBef>
                        <a:spcAft>
                          <a:spcPts val="0"/>
                        </a:spcAft>
                      </a:pPr>
                      <a:r>
                        <a:rPr lang="en-US" sz="1050">
                          <a:solidFill>
                            <a:schemeClr val="tx1"/>
                          </a:solidFill>
                          <a:effectLst/>
                          <a:latin typeface="+mn-lt"/>
                        </a:rPr>
                        <a:t>İlk ve Acil Yardım</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080236036"/>
                  </a:ext>
                </a:extLst>
              </a:tr>
              <a:tr h="146928">
                <a:tc>
                  <a:txBody>
                    <a:bodyPr/>
                    <a:lstStyle/>
                    <a:p>
                      <a:pPr marL="13335">
                        <a:lnSpc>
                          <a:spcPct val="107000"/>
                        </a:lnSpc>
                        <a:spcBef>
                          <a:spcPts val="125"/>
                        </a:spcBef>
                        <a:spcAft>
                          <a:spcPts val="0"/>
                        </a:spcAft>
                      </a:pPr>
                      <a:r>
                        <a:rPr lang="en-US" sz="1050">
                          <a:solidFill>
                            <a:schemeClr val="tx1"/>
                          </a:solidFill>
                          <a:effectLst/>
                          <a:latin typeface="+mn-lt"/>
                        </a:rPr>
                        <a:t>İş Sağlığı ve Güvenliği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6535" marR="216535"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586071844"/>
                  </a:ext>
                </a:extLst>
              </a:tr>
              <a:tr h="146928">
                <a:tc>
                  <a:txBody>
                    <a:bodyPr/>
                    <a:lstStyle/>
                    <a:p>
                      <a:pPr marL="13335">
                        <a:lnSpc>
                          <a:spcPct val="107000"/>
                        </a:lnSpc>
                        <a:spcBef>
                          <a:spcPts val="125"/>
                        </a:spcBef>
                        <a:spcAft>
                          <a:spcPts val="0"/>
                        </a:spcAft>
                      </a:pPr>
                      <a:r>
                        <a:rPr lang="en-US" sz="1050">
                          <a:solidFill>
                            <a:schemeClr val="tx1"/>
                          </a:solidFill>
                          <a:effectLst/>
                          <a:latin typeface="+mn-lt"/>
                        </a:rPr>
                        <a:t>İş ve Uğraşı Terapisi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797191311"/>
                  </a:ext>
                </a:extLst>
              </a:tr>
              <a:tr h="146928">
                <a:tc>
                  <a:txBody>
                    <a:bodyPr/>
                    <a:lstStyle/>
                    <a:p>
                      <a:pPr marL="13335">
                        <a:lnSpc>
                          <a:spcPct val="107000"/>
                        </a:lnSpc>
                        <a:spcBef>
                          <a:spcPts val="125"/>
                        </a:spcBef>
                        <a:spcAft>
                          <a:spcPts val="0"/>
                        </a:spcAft>
                      </a:pPr>
                      <a:r>
                        <a:rPr lang="en-US" sz="1050">
                          <a:solidFill>
                            <a:schemeClr val="tx1"/>
                          </a:solidFill>
                          <a:effectLst/>
                          <a:latin typeface="+mn-lt"/>
                        </a:rPr>
                        <a:t>Laborant</a:t>
                      </a:r>
                      <a:r>
                        <a:rPr lang="en-US" sz="1050" spc="5">
                          <a:solidFill>
                            <a:schemeClr val="tx1"/>
                          </a:solidFill>
                          <a:effectLst/>
                          <a:latin typeface="+mn-lt"/>
                        </a:rPr>
                        <a:t> </a:t>
                      </a:r>
                      <a:r>
                        <a:rPr lang="en-US" sz="1050">
                          <a:solidFill>
                            <a:schemeClr val="tx1"/>
                          </a:solidFill>
                          <a:effectLst/>
                          <a:latin typeface="+mn-lt"/>
                        </a:rPr>
                        <a:t>ve Veteriner</a:t>
                      </a:r>
                      <a:r>
                        <a:rPr lang="en-US" sz="1050" spc="5">
                          <a:solidFill>
                            <a:schemeClr val="tx1"/>
                          </a:solidFill>
                          <a:effectLst/>
                          <a:latin typeface="+mn-lt"/>
                        </a:rPr>
                        <a:t> </a:t>
                      </a:r>
                      <a:r>
                        <a:rPr lang="en-US" sz="1050">
                          <a:solidFill>
                            <a:schemeClr val="tx1"/>
                          </a:solidFill>
                          <a:effectLst/>
                          <a:latin typeface="+mn-lt"/>
                        </a:rPr>
                        <a:t>Sağlık</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522611746"/>
                  </a:ext>
                </a:extLst>
              </a:tr>
              <a:tr h="146928">
                <a:tc>
                  <a:txBody>
                    <a:bodyPr/>
                    <a:lstStyle/>
                    <a:p>
                      <a:pPr marL="13335">
                        <a:lnSpc>
                          <a:spcPct val="107000"/>
                        </a:lnSpc>
                        <a:spcBef>
                          <a:spcPts val="125"/>
                        </a:spcBef>
                        <a:spcAft>
                          <a:spcPts val="0"/>
                        </a:spcAft>
                      </a:pPr>
                      <a:r>
                        <a:rPr lang="en-US" sz="1050">
                          <a:solidFill>
                            <a:schemeClr val="tx1"/>
                          </a:solidFill>
                          <a:effectLst/>
                          <a:latin typeface="+mn-lt"/>
                        </a:rPr>
                        <a:t>Laboratuvar</a:t>
                      </a:r>
                      <a:r>
                        <a:rPr lang="en-US" sz="1050" spc="5">
                          <a:solidFill>
                            <a:schemeClr val="tx1"/>
                          </a:solidFill>
                          <a:effectLst/>
                          <a:latin typeface="+mn-lt"/>
                        </a:rPr>
                        <a:t> </a:t>
                      </a:r>
                      <a:r>
                        <a:rPr lang="en-US" sz="1050">
                          <a:solidFill>
                            <a:schemeClr val="tx1"/>
                          </a:solidFill>
                          <a:effectLst/>
                          <a:latin typeface="+mn-lt"/>
                        </a:rPr>
                        <a:t>Teknolojisi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12915805"/>
                  </a:ext>
                </a:extLst>
              </a:tr>
              <a:tr h="146928">
                <a:tc>
                  <a:txBody>
                    <a:bodyPr/>
                    <a:lstStyle/>
                    <a:p>
                      <a:pPr marL="13335">
                        <a:lnSpc>
                          <a:spcPct val="107000"/>
                        </a:lnSpc>
                        <a:spcBef>
                          <a:spcPts val="125"/>
                        </a:spcBef>
                        <a:spcAft>
                          <a:spcPts val="0"/>
                        </a:spcAft>
                      </a:pPr>
                      <a:r>
                        <a:rPr lang="en-US" sz="1050">
                          <a:solidFill>
                            <a:schemeClr val="tx1"/>
                          </a:solidFill>
                          <a:effectLst/>
                          <a:latin typeface="+mn-lt"/>
                        </a:rPr>
                        <a:t>Odyometri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876458268"/>
                  </a:ext>
                </a:extLst>
              </a:tr>
              <a:tr h="146928">
                <a:tc>
                  <a:txBody>
                    <a:bodyPr/>
                    <a:lstStyle/>
                    <a:p>
                      <a:pPr marL="13335">
                        <a:lnSpc>
                          <a:spcPct val="107000"/>
                        </a:lnSpc>
                        <a:spcBef>
                          <a:spcPts val="125"/>
                        </a:spcBef>
                        <a:spcAft>
                          <a:spcPts val="0"/>
                        </a:spcAft>
                      </a:pPr>
                      <a:r>
                        <a:rPr lang="en-US" sz="1050">
                          <a:solidFill>
                            <a:schemeClr val="tx1"/>
                          </a:solidFill>
                          <a:effectLst/>
                          <a:latin typeface="+mn-lt"/>
                        </a:rPr>
                        <a:t>Patoloji</a:t>
                      </a:r>
                      <a:r>
                        <a:rPr lang="en-US" sz="1050" spc="5">
                          <a:solidFill>
                            <a:schemeClr val="tx1"/>
                          </a:solidFill>
                          <a:effectLst/>
                          <a:latin typeface="+mn-lt"/>
                        </a:rPr>
                        <a:t> </a:t>
                      </a:r>
                      <a:r>
                        <a:rPr lang="en-US" sz="1050">
                          <a:solidFill>
                            <a:schemeClr val="tx1"/>
                          </a:solidFill>
                          <a:effectLst/>
                          <a:latin typeface="+mn-lt"/>
                        </a:rPr>
                        <a:t>Laboratuvar</a:t>
                      </a:r>
                      <a:r>
                        <a:rPr lang="en-US" sz="1050" spc="5">
                          <a:solidFill>
                            <a:schemeClr val="tx1"/>
                          </a:solidFill>
                          <a:effectLst/>
                          <a:latin typeface="+mn-lt"/>
                        </a:rPr>
                        <a:t> </a:t>
                      </a:r>
                      <a:r>
                        <a:rPr lang="en-US" sz="1050">
                          <a:solidFill>
                            <a:schemeClr val="tx1"/>
                          </a:solidFill>
                          <a:effectLst/>
                          <a:latin typeface="+mn-lt"/>
                        </a:rPr>
                        <a:t>Teknikleri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989246182"/>
                  </a:ext>
                </a:extLst>
              </a:tr>
              <a:tr h="146928">
                <a:tc>
                  <a:txBody>
                    <a:bodyPr/>
                    <a:lstStyle/>
                    <a:p>
                      <a:pPr marL="13335">
                        <a:lnSpc>
                          <a:spcPct val="107000"/>
                        </a:lnSpc>
                        <a:spcBef>
                          <a:spcPts val="125"/>
                        </a:spcBef>
                        <a:spcAft>
                          <a:spcPts val="0"/>
                        </a:spcAft>
                      </a:pPr>
                      <a:r>
                        <a:rPr lang="en-US" sz="1050">
                          <a:solidFill>
                            <a:schemeClr val="tx1"/>
                          </a:solidFill>
                          <a:effectLst/>
                          <a:latin typeface="+mn-lt"/>
                        </a:rPr>
                        <a:t>Podoloji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085631376"/>
                  </a:ext>
                </a:extLst>
              </a:tr>
              <a:tr h="146928">
                <a:tc>
                  <a:txBody>
                    <a:bodyPr/>
                    <a:lstStyle/>
                    <a:p>
                      <a:pPr marL="13335">
                        <a:lnSpc>
                          <a:spcPct val="107000"/>
                        </a:lnSpc>
                        <a:spcBef>
                          <a:spcPts val="125"/>
                        </a:spcBef>
                        <a:spcAft>
                          <a:spcPts val="0"/>
                        </a:spcAft>
                      </a:pPr>
                      <a:r>
                        <a:rPr lang="en-US" sz="1050">
                          <a:solidFill>
                            <a:schemeClr val="tx1"/>
                          </a:solidFill>
                          <a:effectLst/>
                          <a:latin typeface="+mn-lt"/>
                        </a:rPr>
                        <a:t>Sağlık Kurumları İşletmeciliği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49104896"/>
                  </a:ext>
                </a:extLst>
              </a:tr>
              <a:tr h="146928">
                <a:tc>
                  <a:txBody>
                    <a:bodyPr/>
                    <a:lstStyle/>
                    <a:p>
                      <a:pPr marL="13335">
                        <a:lnSpc>
                          <a:spcPct val="107000"/>
                        </a:lnSpc>
                        <a:spcBef>
                          <a:spcPts val="125"/>
                        </a:spcBef>
                        <a:spcAft>
                          <a:spcPts val="0"/>
                        </a:spcAft>
                      </a:pPr>
                      <a:r>
                        <a:rPr lang="en-US" sz="1050">
                          <a:solidFill>
                            <a:schemeClr val="tx1"/>
                          </a:solidFill>
                          <a:effectLst/>
                          <a:latin typeface="+mn-lt"/>
                        </a:rPr>
                        <a:t>Tıbbi Laboratuvar</a:t>
                      </a:r>
                      <a:r>
                        <a:rPr lang="en-US" sz="1050" spc="5">
                          <a:solidFill>
                            <a:schemeClr val="tx1"/>
                          </a:solidFill>
                          <a:effectLst/>
                          <a:latin typeface="+mn-lt"/>
                        </a:rPr>
                        <a:t> </a:t>
                      </a:r>
                      <a:r>
                        <a:rPr lang="en-US" sz="1050">
                          <a:solidFill>
                            <a:schemeClr val="tx1"/>
                          </a:solidFill>
                          <a:effectLst/>
                          <a:latin typeface="+mn-lt"/>
                        </a:rPr>
                        <a:t>Teknikleri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888788136"/>
                  </a:ext>
                </a:extLst>
              </a:tr>
              <a:tr h="146928">
                <a:tc>
                  <a:txBody>
                    <a:bodyPr/>
                    <a:lstStyle/>
                    <a:p>
                      <a:pPr marL="13335">
                        <a:lnSpc>
                          <a:spcPct val="107000"/>
                        </a:lnSpc>
                        <a:spcBef>
                          <a:spcPts val="125"/>
                        </a:spcBef>
                        <a:spcAft>
                          <a:spcPts val="0"/>
                        </a:spcAft>
                      </a:pPr>
                      <a:r>
                        <a:rPr lang="en-US" sz="1050">
                          <a:solidFill>
                            <a:schemeClr val="tx1"/>
                          </a:solidFill>
                          <a:effectLst/>
                          <a:latin typeface="+mn-lt"/>
                        </a:rPr>
                        <a:t>Tıbbi Tanıtım ve Pazarlama</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366721757"/>
                  </a:ext>
                </a:extLst>
              </a:tr>
              <a:tr h="146928">
                <a:tc>
                  <a:txBody>
                    <a:bodyPr/>
                    <a:lstStyle/>
                    <a:p>
                      <a:pPr marL="13335">
                        <a:lnSpc>
                          <a:spcPct val="107000"/>
                        </a:lnSpc>
                        <a:spcBef>
                          <a:spcPts val="125"/>
                        </a:spcBef>
                        <a:spcAft>
                          <a:spcPts val="0"/>
                        </a:spcAft>
                      </a:pPr>
                      <a:r>
                        <a:rPr lang="en-US" sz="1050">
                          <a:solidFill>
                            <a:schemeClr val="tx1"/>
                          </a:solidFill>
                          <a:effectLst/>
                          <a:latin typeface="+mn-lt"/>
                        </a:rPr>
                        <a:t>Yaşlı Bakımı</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dirty="0">
                          <a:solidFill>
                            <a:schemeClr val="tx1"/>
                          </a:solidFill>
                          <a:effectLst/>
                          <a:latin typeface="+mn-lt"/>
                        </a:rPr>
                        <a:t>TYT</a:t>
                      </a:r>
                      <a:endParaRPr lang="tr-TR" sz="105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839241764"/>
                  </a:ext>
                </a:extLst>
              </a:tr>
            </a:tbl>
          </a:graphicData>
        </a:graphic>
      </p:graphicFrame>
    </p:spTree>
    <p:custDataLst>
      <p:tags r:id="rId1"/>
    </p:custDataLst>
    <p:extLst>
      <p:ext uri="{BB962C8B-B14F-4D97-AF65-F5344CB8AC3E}">
        <p14:creationId xmlns:p14="http://schemas.microsoft.com/office/powerpoint/2010/main" val="248864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6000" b="1" dirty="0" smtClean="0">
                <a:solidFill>
                  <a:sysClr val="window" lastClr="FFFFFF"/>
                </a:solidFill>
                <a:latin typeface="calibri"/>
              </a:rPr>
              <a:t>Ebe </a:t>
            </a:r>
            <a:r>
              <a:rPr lang="tr-TR" sz="6000" b="1" dirty="0">
                <a:solidFill>
                  <a:sysClr val="window" lastClr="FFFFFF"/>
                </a:solidFill>
                <a:latin typeface="calibri"/>
              </a:rPr>
              <a:t>Yardımcılığı Alanı</a:t>
            </a:r>
            <a:endParaRPr lang="id-ID" sz="6000" dirty="0">
              <a:solidFill>
                <a:sysClr val="window" lastClr="FFFFFF"/>
              </a:solidFill>
              <a:latin typeface="calibri"/>
            </a:endParaRP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102833" y="3622060"/>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4251026" y="3159881"/>
            <a:ext cx="2159435" cy="1407655"/>
            <a:chOff x="1929749" y="747482"/>
            <a:chExt cx="2535260" cy="7403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2015497" y="757541"/>
              <a:ext cx="2449512" cy="730250"/>
              <a:chOff x="2015497" y="757541"/>
              <a:chExt cx="2449512" cy="730250"/>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2015497" y="791158"/>
                <a:ext cx="2363763" cy="582714"/>
              </a:xfrm>
              <a:prstGeom prst="rect">
                <a:avLst/>
              </a:prstGeom>
              <a:noFill/>
            </p:spPr>
            <p:txBody>
              <a:bodyPr wrap="square" rtlCol="0">
                <a:spAutoFit/>
              </a:bodyPr>
              <a:lstStyle/>
              <a:p>
                <a:pPr lvl="0" algn="ctr" fontAlgn="auto">
                  <a:spcAft>
                    <a:spcPts val="0"/>
                  </a:spcAft>
                  <a:defRPr/>
                </a:pPr>
                <a:r>
                  <a:rPr lang="tr-TR" sz="1100" b="1" dirty="0" smtClean="0">
                    <a:latin typeface="+mn-lt"/>
                  </a:rPr>
                  <a:t>      </a:t>
                </a:r>
                <a:r>
                  <a:rPr lang="tr-TR" sz="1100" b="1" dirty="0" smtClean="0">
                    <a:latin typeface="+mn-lt"/>
                  </a:rPr>
                  <a:t>Ebe</a:t>
                </a:r>
                <a:r>
                  <a:rPr lang="tr-TR" sz="1100" b="1" dirty="0" smtClean="0">
                    <a:latin typeface="calibri"/>
                  </a:rPr>
                  <a:t> </a:t>
                </a:r>
                <a:r>
                  <a:rPr lang="tr-TR" sz="1100" b="1" dirty="0">
                    <a:latin typeface="calibri"/>
                  </a:rPr>
                  <a:t>Yardımcılığı Alanı</a:t>
                </a:r>
                <a:endParaRPr lang="id-ID" sz="1100" dirty="0">
                  <a:latin typeface="calibri"/>
                </a:endParaRPr>
              </a:p>
              <a:p>
                <a:pPr lvl="0" algn="ctr" defTabSz="914400" eaLnBrk="1" fontAlgn="auto" hangingPunct="1">
                  <a:spcBef>
                    <a:spcPts val="0"/>
                  </a:spcBef>
                  <a:spcAft>
                    <a:spcPts val="0"/>
                  </a:spcAft>
                  <a:defRPr/>
                </a:pPr>
                <a:r>
                  <a:rPr lang="tr-TR" sz="1100" b="1" dirty="0" smtClean="0">
                    <a:latin typeface="+mn-lt"/>
                  </a:rPr>
                  <a:t>  </a:t>
                </a:r>
                <a:r>
                  <a:rPr lang="tr-TR" sz="1100" b="1" dirty="0">
                    <a:latin typeface="+mn-lt"/>
                  </a:rPr>
                  <a:t>ön lisans programını tamamlayanlar dikey geçiş sınavı (DGS) ile </a:t>
                </a:r>
                <a:r>
                  <a:rPr lang="tr-TR" sz="1100" b="1" dirty="0" smtClean="0">
                    <a:latin typeface="+mn-lt"/>
                  </a:rPr>
                  <a:t>tablodaki </a:t>
                </a:r>
                <a:r>
                  <a:rPr lang="tr-TR" sz="1100" b="1" dirty="0">
                    <a:latin typeface="+mn-lt"/>
                  </a:rPr>
                  <a:t>lisans programlarına geçiş </a:t>
                </a:r>
                <a:r>
                  <a:rPr lang="tr-TR" sz="1100" b="1" dirty="0" smtClean="0">
                    <a:latin typeface="+mn-lt"/>
                  </a:rPr>
                  <a:t>yapabilirler.</a:t>
                </a:r>
                <a:endParaRPr kumimoji="0" lang="id-ID" sz="1100" b="1" i="0" u="none" strike="noStrike" kern="0" cap="none" spc="0" normalizeH="0" baseline="0" noProof="0" dirty="0">
                  <a:ln>
                    <a:noFill/>
                  </a:ln>
                  <a:effectLst/>
                  <a:uLnTx/>
                  <a:uFillTx/>
                  <a:latin typeface="+mn-lt"/>
                </a:endParaRPr>
              </a:p>
            </p:txBody>
          </p:sp>
        </p:grpSp>
      </p:gr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833" y="1010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512462" y="810895"/>
            <a:ext cx="4556619"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sp>
        <p:nvSpPr>
          <p:cNvPr id="7" name="Dikdörtgen 6"/>
          <p:cNvSpPr/>
          <p:nvPr/>
        </p:nvSpPr>
        <p:spPr>
          <a:xfrm>
            <a:off x="353691" y="3358148"/>
            <a:ext cx="4572000" cy="1092607"/>
          </a:xfrm>
          <a:prstGeom prst="rect">
            <a:avLst/>
          </a:prstGeom>
        </p:spPr>
        <p:txBody>
          <a:bodyPr>
            <a:spAutoFit/>
          </a:bodyPr>
          <a:lstStyle/>
          <a:p>
            <a:r>
              <a:rPr lang="tr-TR" b="1" dirty="0">
                <a:solidFill>
                  <a:srgbClr val="000000"/>
                </a:solidFill>
                <a:latin typeface="+mn-lt"/>
              </a:rPr>
              <a:t>Ebelik</a:t>
            </a:r>
          </a:p>
          <a:p>
            <a:r>
              <a:rPr lang="tr-TR" b="1" dirty="0">
                <a:solidFill>
                  <a:srgbClr val="000000"/>
                </a:solidFill>
                <a:latin typeface="+mn-lt"/>
              </a:rPr>
              <a:t>Fizyoterapi ve Rehabilitasyon</a:t>
            </a:r>
          </a:p>
          <a:p>
            <a:r>
              <a:rPr lang="tr-TR" b="1" dirty="0" err="1">
                <a:solidFill>
                  <a:srgbClr val="000000"/>
                </a:solidFill>
                <a:latin typeface="+mn-lt"/>
              </a:rPr>
              <a:t>Gerontoloji</a:t>
            </a:r>
            <a:endParaRPr lang="tr-TR" b="1" dirty="0">
              <a:solidFill>
                <a:srgbClr val="000000"/>
              </a:solidFill>
              <a:latin typeface="+mn-lt"/>
            </a:endParaRPr>
          </a:p>
          <a:p>
            <a:r>
              <a:rPr lang="tr-TR" b="1" dirty="0">
                <a:solidFill>
                  <a:srgbClr val="000000"/>
                </a:solidFill>
                <a:latin typeface="+mn-lt"/>
              </a:rPr>
              <a:t>Hemşirelik</a:t>
            </a:r>
          </a:p>
          <a:p>
            <a:r>
              <a:rPr lang="tr-TR" b="1" dirty="0">
                <a:solidFill>
                  <a:srgbClr val="000000"/>
                </a:solidFill>
                <a:latin typeface="+mn-lt"/>
              </a:rPr>
              <a:t>Hemşirelik ve Sağlık Hizmetleri</a:t>
            </a: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71" y="305719"/>
            <a:ext cx="3052429" cy="3052429"/>
          </a:xfrm>
          <a:prstGeom prst="rect">
            <a:avLst/>
          </a:prstGeom>
        </p:spPr>
      </p:pic>
    </p:spTree>
    <p:custDataLst>
      <p:tags r:id="rId1"/>
    </p:custDataLst>
    <p:extLst>
      <p:ext uri="{BB962C8B-B14F-4D97-AF65-F5344CB8AC3E}">
        <p14:creationId xmlns:p14="http://schemas.microsoft.com/office/powerpoint/2010/main" val="245809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4000" b="1" dirty="0" smtClean="0">
                <a:solidFill>
                  <a:sysClr val="window" lastClr="FFFFFF"/>
                </a:solidFill>
                <a:latin typeface="calibri"/>
              </a:rPr>
              <a:t>Sağlık Bakım Teknisyen Yardımcılığı Alanı</a:t>
            </a:r>
            <a:endParaRPr lang="id-ID" sz="4000" dirty="0">
              <a:solidFill>
                <a:sysClr val="window" lastClr="FFFFFF"/>
              </a:solidFill>
              <a:latin typeface="calibri"/>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36" name="TextBox 23">
            <a:extLst>
              <a:ext uri="{FF2B5EF4-FFF2-40B4-BE49-F238E27FC236}">
                <a16:creationId xmlns:a16="http://schemas.microsoft.com/office/drawing/2014/main" id="{47600F09-3738-49FE-B6F2-24FFCA6AD975}"/>
              </a:ext>
            </a:extLst>
          </p:cNvPr>
          <p:cNvSpPr txBox="1"/>
          <p:nvPr/>
        </p:nvSpPr>
        <p:spPr>
          <a:xfrm>
            <a:off x="51928" y="3286808"/>
            <a:ext cx="4165757" cy="46166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400" b="1" dirty="0" err="1" smtClean="0">
                <a:solidFill>
                  <a:srgbClr val="00B050"/>
                </a:solidFill>
                <a:effectLst>
                  <a:outerShdw blurRad="38100" dist="38100" dir="2700000" algn="tl">
                    <a:srgbClr val="000000">
                      <a:alpha val="43137"/>
                    </a:srgbClr>
                  </a:outerShdw>
                </a:effectLst>
                <a:latin typeface="ubuntu"/>
              </a:rPr>
              <a:t>Akşemsettin</a:t>
            </a:r>
            <a:r>
              <a:rPr lang="tr-TR" sz="2400" b="1" dirty="0" smtClean="0">
                <a:solidFill>
                  <a:srgbClr val="00B050"/>
                </a:solidFill>
                <a:effectLst>
                  <a:outerShdw blurRad="38100" dist="38100" dir="2700000" algn="tl">
                    <a:srgbClr val="000000">
                      <a:alpha val="43137"/>
                    </a:srgbClr>
                  </a:outerShdw>
                </a:effectLst>
                <a:latin typeface="ubuntu"/>
              </a:rPr>
              <a:t> </a:t>
            </a:r>
            <a:r>
              <a:rPr lang="tr-TR" sz="2400" b="1" dirty="0" smtClean="0">
                <a:solidFill>
                  <a:srgbClr val="00B050"/>
                </a:solidFill>
                <a:effectLst>
                  <a:outerShdw blurRad="38100" dist="38100" dir="2700000" algn="tl">
                    <a:srgbClr val="000000">
                      <a:alpha val="43137"/>
                    </a:srgbClr>
                  </a:outerShdw>
                </a:effectLst>
                <a:latin typeface="ubuntu"/>
              </a:rPr>
              <a:t>M.T.A.L</a:t>
            </a:r>
            <a:endParaRPr lang="id-ID" sz="2400" b="1" dirty="0">
              <a:solidFill>
                <a:srgbClr val="00B050"/>
              </a:solidFill>
              <a:effectLst>
                <a:outerShdw blurRad="38100" dist="38100" dir="2700000" algn="tl">
                  <a:srgbClr val="000000">
                    <a:alpha val="43137"/>
                  </a:srgbClr>
                </a:outerShdw>
              </a:effectLst>
              <a:latin typeface="ubuntu"/>
            </a:endParaRPr>
          </a:p>
        </p:txBody>
      </p:sp>
      <p:sp>
        <p:nvSpPr>
          <p:cNvPr id="38" name="Chevron 35">
            <a:extLst>
              <a:ext uri="{FF2B5EF4-FFF2-40B4-BE49-F238E27FC236}">
                <a16:creationId xmlns:a16="http://schemas.microsoft.com/office/drawing/2014/main" id="{8E1D894A-72EB-45AD-8788-66AB3B18EE0F}"/>
              </a:ext>
            </a:extLst>
          </p:cNvPr>
          <p:cNvSpPr/>
          <p:nvPr/>
        </p:nvSpPr>
        <p:spPr>
          <a:xfrm>
            <a:off x="5556135" y="3392235"/>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6" name="Freeform 32">
            <a:extLst>
              <a:ext uri="{FF2B5EF4-FFF2-40B4-BE49-F238E27FC236}">
                <a16:creationId xmlns:a16="http://schemas.microsoft.com/office/drawing/2014/main" id="{74444165-31B0-4DE4-82A7-F22CFCD1183F}"/>
              </a:ext>
            </a:extLst>
          </p:cNvPr>
          <p:cNvSpPr>
            <a:spLocks/>
          </p:cNvSpPr>
          <p:nvPr/>
        </p:nvSpPr>
        <p:spPr bwMode="auto">
          <a:xfrm>
            <a:off x="3545009" y="3524261"/>
            <a:ext cx="2178423" cy="45719"/>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39">
            <a:extLst>
              <a:ext uri="{FF2B5EF4-FFF2-40B4-BE49-F238E27FC236}">
                <a16:creationId xmlns:a16="http://schemas.microsoft.com/office/drawing/2014/main" id="{B434642F-E8E4-49DB-A97F-0E1D71A2BE89}"/>
              </a:ext>
            </a:extLst>
          </p:cNvPr>
          <p:cNvSpPr>
            <a:spLocks/>
          </p:cNvSpPr>
          <p:nvPr/>
        </p:nvSpPr>
        <p:spPr bwMode="auto">
          <a:xfrm>
            <a:off x="191090" y="1181512"/>
            <a:ext cx="4076110" cy="66532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54">
            <a:extLst>
              <a:ext uri="{FF2B5EF4-FFF2-40B4-BE49-F238E27FC236}">
                <a16:creationId xmlns:a16="http://schemas.microsoft.com/office/drawing/2014/main" id="{75B3BC10-1588-4051-BB32-BD79672EA64A}"/>
              </a:ext>
            </a:extLst>
          </p:cNvPr>
          <p:cNvGrpSpPr/>
          <p:nvPr/>
        </p:nvGrpSpPr>
        <p:grpSpPr>
          <a:xfrm>
            <a:off x="97518" y="1296532"/>
            <a:ext cx="4169683" cy="649392"/>
            <a:chOff x="2223165" y="4213225"/>
            <a:chExt cx="2708337" cy="849523"/>
          </a:xfrm>
        </p:grpSpPr>
        <p:sp>
          <p:nvSpPr>
            <p:cNvPr id="2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TextBox 30">
              <a:extLst>
                <a:ext uri="{FF2B5EF4-FFF2-40B4-BE49-F238E27FC236}">
                  <a16:creationId xmlns:a16="http://schemas.microsoft.com/office/drawing/2014/main" id="{BBCD1B50-35A7-49F9-B0C6-D86BEDE7AB8F}"/>
                </a:ext>
              </a:extLst>
            </p:cNvPr>
            <p:cNvSpPr txBox="1"/>
            <p:nvPr/>
          </p:nvSpPr>
          <p:spPr>
            <a:xfrm>
              <a:off x="2223165" y="4312099"/>
              <a:ext cx="2676175" cy="483154"/>
            </a:xfrm>
            <a:prstGeom prst="rect">
              <a:avLst/>
            </a:prstGeom>
            <a:noFill/>
          </p:spPr>
          <p:txBody>
            <a:bodyPr wrap="square" rtlCol="0">
              <a:spAutoFit/>
            </a:bodyPr>
            <a:lstStyle/>
            <a:p>
              <a:pPr lvl="0" algn="ctr" fontAlgn="auto">
                <a:spcAft>
                  <a:spcPts val="0"/>
                </a:spcAft>
                <a:defRPr/>
              </a:pPr>
              <a:r>
                <a:rPr lang="tr-TR" sz="1800" b="1" dirty="0">
                  <a:latin typeface="calibri"/>
                </a:rPr>
                <a:t>Sağlık Bakım Teknisyen Yardımcılığı Alanı</a:t>
              </a:r>
              <a:endParaRPr lang="id-ID" sz="1800" dirty="0">
                <a:latin typeface="calibri"/>
              </a:endParaRPr>
            </a:p>
          </p:txBody>
        </p:sp>
      </p:grpSp>
      <p:grpSp>
        <p:nvGrpSpPr>
          <p:cNvPr id="30" name="Group 55">
            <a:extLst>
              <a:ext uri="{FF2B5EF4-FFF2-40B4-BE49-F238E27FC236}">
                <a16:creationId xmlns:a16="http://schemas.microsoft.com/office/drawing/2014/main" id="{1FDC6282-8106-4C25-A250-EF829520E552}"/>
              </a:ext>
            </a:extLst>
          </p:cNvPr>
          <p:cNvGrpSpPr/>
          <p:nvPr/>
        </p:nvGrpSpPr>
        <p:grpSpPr>
          <a:xfrm>
            <a:off x="189615" y="2192590"/>
            <a:ext cx="3163185" cy="674205"/>
            <a:chOff x="7306221" y="4213225"/>
            <a:chExt cx="2585492" cy="849523"/>
          </a:xfrm>
        </p:grpSpPr>
        <p:sp>
          <p:nvSpPr>
            <p:cNvPr id="31"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358573" y="4413165"/>
              <a:ext cx="2479746" cy="387812"/>
            </a:xfrm>
            <a:prstGeom prst="rect">
              <a:avLst/>
            </a:prstGeom>
            <a:noFill/>
          </p:spPr>
          <p:txBody>
            <a:bodyPr wrap="square" rtlCol="0">
              <a:spAutoFit/>
            </a:bodyPr>
            <a:lstStyle/>
            <a:p>
              <a:pPr fontAlgn="auto">
                <a:spcBef>
                  <a:spcPts val="0"/>
                </a:spcBef>
                <a:spcAft>
                  <a:spcPts val="0"/>
                </a:spcAft>
              </a:pPr>
              <a:r>
                <a:rPr lang="tr-TR" sz="1400" b="1" dirty="0">
                  <a:solidFill>
                    <a:prstClr val="black"/>
                  </a:solidFill>
                  <a:latin typeface="ubuntu"/>
                </a:rPr>
                <a:t>Hangi Meslek Liselerimizde Var ?</a:t>
              </a:r>
              <a:endParaRPr lang="id-ID" sz="1400" b="1" dirty="0">
                <a:solidFill>
                  <a:prstClr val="black"/>
                </a:solidFill>
                <a:latin typeface="ubuntu"/>
              </a:endParaRPr>
            </a:p>
          </p:txBody>
        </p:sp>
      </p:grpSp>
      <p:grpSp>
        <p:nvGrpSpPr>
          <p:cNvPr id="51" name="Group 49">
            <a:extLst>
              <a:ext uri="{FF2B5EF4-FFF2-40B4-BE49-F238E27FC236}">
                <a16:creationId xmlns:a16="http://schemas.microsoft.com/office/drawing/2014/main" id="{AD99AEFD-94D3-4F09-B490-EE9D4DEAFB2F}"/>
              </a:ext>
            </a:extLst>
          </p:cNvPr>
          <p:cNvGrpSpPr/>
          <p:nvPr/>
        </p:nvGrpSpPr>
        <p:grpSpPr>
          <a:xfrm>
            <a:off x="5827241" y="2196594"/>
            <a:ext cx="2857043" cy="627949"/>
            <a:chOff x="7307263" y="2900363"/>
            <a:chExt cx="2584768" cy="837265"/>
          </a:xfrm>
        </p:grpSpPr>
        <p:sp>
          <p:nvSpPr>
            <p:cNvPr id="52"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3"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4" name="TextBox 18">
              <a:extLst>
                <a:ext uri="{FF2B5EF4-FFF2-40B4-BE49-F238E27FC236}">
                  <a16:creationId xmlns:a16="http://schemas.microsoft.com/office/drawing/2014/main" id="{0403C41F-E693-4ED5-BEA2-5F81588D823E}"/>
                </a:ext>
              </a:extLst>
            </p:cNvPr>
            <p:cNvSpPr txBox="1"/>
            <p:nvPr/>
          </p:nvSpPr>
          <p:spPr>
            <a:xfrm>
              <a:off x="7421779" y="3083899"/>
              <a:ext cx="2355417"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Uygulanan Dal Programları</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pic>
        <p:nvPicPr>
          <p:cNvPr id="4" name="Resim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37000" y="1464365"/>
            <a:ext cx="2102919" cy="2102919"/>
          </a:xfrm>
          <a:prstGeom prst="rect">
            <a:avLst/>
          </a:prstGeom>
        </p:spPr>
      </p:pic>
    </p:spTree>
    <p:custDataLst>
      <p:tags r:id="rId1"/>
    </p:custDataLst>
    <p:extLst>
      <p:ext uri="{BB962C8B-B14F-4D97-AF65-F5344CB8AC3E}">
        <p14:creationId xmlns:p14="http://schemas.microsoft.com/office/powerpoint/2010/main" val="20538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p:tgtEl>
                                          <p:spTgt spid="38"/>
                                        </p:tgtEl>
                                        <p:attrNameLst>
                                          <p:attrName>ppt_x</p:attrName>
                                        </p:attrNameLst>
                                      </p:cBhvr>
                                      <p:tavLst>
                                        <p:tav tm="0">
                                          <p:val>
                                            <p:strVal val="#ppt_x-#ppt_w*1.125000"/>
                                          </p:val>
                                        </p:tav>
                                        <p:tav tm="100000">
                                          <p:val>
                                            <p:strVal val="#ppt_x"/>
                                          </p:val>
                                        </p:tav>
                                      </p:tavLst>
                                    </p:anim>
                                    <p:animEffect transition="in" filter="wipe(right)">
                                      <p:cBhvr>
                                        <p:cTn id="18" dur="500"/>
                                        <p:tgtEl>
                                          <p:spTgt spid="38"/>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par>
                                <p:cTn id="23" presetID="47"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750"/>
                                        <p:tgtEl>
                                          <p:spTgt spid="25"/>
                                        </p:tgtEl>
                                      </p:cBhvr>
                                    </p:animEffect>
                                    <p:anim calcmode="lin" valueType="num">
                                      <p:cBhvr>
                                        <p:cTn id="26" dur="750" fill="hold"/>
                                        <p:tgtEl>
                                          <p:spTgt spid="25"/>
                                        </p:tgtEl>
                                        <p:attrNameLst>
                                          <p:attrName>ppt_x</p:attrName>
                                        </p:attrNameLst>
                                      </p:cBhvr>
                                      <p:tavLst>
                                        <p:tav tm="0">
                                          <p:val>
                                            <p:strVal val="#ppt_x"/>
                                          </p:val>
                                        </p:tav>
                                        <p:tav tm="100000">
                                          <p:val>
                                            <p:strVal val="#ppt_x"/>
                                          </p:val>
                                        </p:tav>
                                      </p:tavLst>
                                    </p:anim>
                                    <p:anim calcmode="lin" valueType="num">
                                      <p:cBhvr>
                                        <p:cTn id="27" dur="750" fill="hold"/>
                                        <p:tgtEl>
                                          <p:spTgt spid="2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5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50"/>
                                        <p:tgtEl>
                                          <p:spTgt spid="30"/>
                                        </p:tgtEl>
                                      </p:cBhvr>
                                    </p:animEffect>
                                    <p:anim calcmode="lin" valueType="num">
                                      <p:cBhvr>
                                        <p:cTn id="31" dur="750" fill="hold"/>
                                        <p:tgtEl>
                                          <p:spTgt spid="30"/>
                                        </p:tgtEl>
                                        <p:attrNameLst>
                                          <p:attrName>ppt_x</p:attrName>
                                        </p:attrNameLst>
                                      </p:cBhvr>
                                      <p:tavLst>
                                        <p:tav tm="0">
                                          <p:val>
                                            <p:strVal val="#ppt_x"/>
                                          </p:val>
                                        </p:tav>
                                        <p:tav tm="100000">
                                          <p:val>
                                            <p:strVal val="#ppt_x"/>
                                          </p:val>
                                        </p:tav>
                                      </p:tavLst>
                                    </p:anim>
                                    <p:anim calcmode="lin" valueType="num">
                                      <p:cBhvr>
                                        <p:cTn id="32" dur="750" fill="hold"/>
                                        <p:tgtEl>
                                          <p:spTgt spid="30"/>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750"/>
                                        <p:tgtEl>
                                          <p:spTgt spid="51"/>
                                        </p:tgtEl>
                                      </p:cBhvr>
                                    </p:animEffect>
                                    <p:anim calcmode="lin" valueType="num">
                                      <p:cBhvr>
                                        <p:cTn id="36" dur="750" fill="hold"/>
                                        <p:tgtEl>
                                          <p:spTgt spid="51"/>
                                        </p:tgtEl>
                                        <p:attrNameLst>
                                          <p:attrName>ppt_x</p:attrName>
                                        </p:attrNameLst>
                                      </p:cBhvr>
                                      <p:tavLst>
                                        <p:tav tm="0">
                                          <p:val>
                                            <p:strVal val="#ppt_x"/>
                                          </p:val>
                                        </p:tav>
                                        <p:tav tm="100000">
                                          <p:val>
                                            <p:strVal val="#ppt_x"/>
                                          </p:val>
                                        </p:tav>
                                      </p:tavLst>
                                    </p:anim>
                                    <p:anim calcmode="lin" valueType="num">
                                      <p:cBhvr>
                                        <p:cTn id="37"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P spid="36" grpId="0"/>
      <p:bldP spid="38" grpId="0" animBg="1"/>
      <p:bldP spid="4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4000" b="1" dirty="0">
                <a:solidFill>
                  <a:sysClr val="window" lastClr="FFFFFF"/>
                </a:solidFill>
                <a:latin typeface="calibri"/>
              </a:rPr>
              <a:t>Sağlık Bakım Teknisyen Yardımcılığı Alanı</a:t>
            </a:r>
            <a:endParaRPr lang="id-ID" sz="4000" dirty="0">
              <a:solidFill>
                <a:sysClr val="window" lastClr="FFFFFF"/>
              </a:solidFill>
              <a:latin typeface="calibri"/>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pic>
        <p:nvPicPr>
          <p:cNvPr id="39" name="Picture 6" descr="F:\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5" y="1282845"/>
            <a:ext cx="4220897" cy="3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605654" y="1063768"/>
            <a:ext cx="4376858" cy="1923604"/>
          </a:xfrm>
          <a:prstGeom prst="rect">
            <a:avLst/>
          </a:prstGeom>
        </p:spPr>
        <p:txBody>
          <a:bodyPr wrap="square">
            <a:spAutoFit/>
          </a:bodyPr>
          <a:lstStyle/>
          <a:p>
            <a:pPr fontAlgn="auto">
              <a:spcAft>
                <a:spcPts val="0"/>
              </a:spcAft>
              <a:defRPr/>
            </a:pPr>
            <a:r>
              <a:rPr lang="tr-TR" sz="1400" b="1" dirty="0">
                <a:latin typeface="calibri"/>
              </a:rPr>
              <a:t>Sağlık Bakım Teknisyen Yardımcılığı </a:t>
            </a:r>
            <a:r>
              <a:rPr lang="tr-TR" sz="1400" b="1" dirty="0" smtClean="0">
                <a:latin typeface="calibri"/>
              </a:rPr>
              <a:t>Alanı :</a:t>
            </a:r>
          </a:p>
          <a:p>
            <a:pPr lvl="0" fontAlgn="auto">
              <a:spcAft>
                <a:spcPts val="0"/>
              </a:spcAft>
              <a:defRPr/>
            </a:pPr>
            <a:endParaRPr lang="id-ID" sz="1400" dirty="0">
              <a:latin typeface="calibri"/>
            </a:endParaRPr>
          </a:p>
          <a:p>
            <a:pPr algn="just"/>
            <a:r>
              <a:rPr lang="tr-TR" dirty="0"/>
              <a:t>Sağlık bakım teknisyeni; sağlık meslek liselerinin sağlık bakım teknisyenliği programından mezun olup en az tekniker düzeyindeki sağlık meslek mensuplarının nezaretinde yardımcı olarak çalışan, ayrıca hastaların günlük yaşam aktivitelerinin yerine getirilmesi, beslenme programının uygulanması, kişisel bakım ve temizliği ile sağlık hizmetlerine ulaşımında yardımcı olan ve refakat eden sağlık meslek mensubudur.</a:t>
            </a:r>
            <a:endParaRPr lang="tr-TR" sz="1200" b="1" dirty="0">
              <a:solidFill>
                <a:srgbClr val="FF0000"/>
              </a:solidFill>
            </a:endParaRPr>
          </a:p>
        </p:txBody>
      </p:sp>
    </p:spTree>
    <p:custDataLst>
      <p:tags r:id="rId1"/>
    </p:custDataLst>
    <p:extLst>
      <p:ext uri="{BB962C8B-B14F-4D97-AF65-F5344CB8AC3E}">
        <p14:creationId xmlns:p14="http://schemas.microsoft.com/office/powerpoint/2010/main" val="355925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4000" b="1" dirty="0">
                <a:solidFill>
                  <a:sysClr val="window" lastClr="FFFFFF"/>
                </a:solidFill>
                <a:latin typeface="calibri"/>
              </a:rPr>
              <a:t>Sağlık Bakım Teknisyen Yardımcılığı Alanı</a:t>
            </a:r>
            <a:endParaRPr lang="id-ID" sz="4000" dirty="0">
              <a:solidFill>
                <a:sysClr val="window" lastClr="FFFFFF"/>
              </a:solidFill>
              <a:latin typeface="calibri"/>
            </a:endParaRPr>
          </a:p>
        </p:txBody>
      </p:sp>
      <p:sp>
        <p:nvSpPr>
          <p:cNvPr id="10" name="Right Arrow 90">
            <a:extLst>
              <a:ext uri="{FF2B5EF4-FFF2-40B4-BE49-F238E27FC236}">
                <a16:creationId xmlns:a16="http://schemas.microsoft.com/office/drawing/2014/main" id="{19046930-95D5-476B-B84C-0839312CDD0E}"/>
              </a:ext>
            </a:extLst>
          </p:cNvPr>
          <p:cNvSpPr/>
          <p:nvPr/>
        </p:nvSpPr>
        <p:spPr>
          <a:xfrm>
            <a:off x="3772322" y="3504271"/>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174421" y="3718668"/>
            <a:ext cx="3850991" cy="806657"/>
            <a:chOff x="4650361" y="592619"/>
            <a:chExt cx="2681439" cy="9655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4997425" y="592619"/>
              <a:ext cx="2334375"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4650361" y="633006"/>
              <a:ext cx="2647373" cy="925122"/>
              <a:chOff x="4650361" y="633006"/>
              <a:chExt cx="2647373" cy="925122"/>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4848222" y="633006"/>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4650361" y="674003"/>
                <a:ext cx="2602797" cy="884125"/>
              </a:xfrm>
              <a:prstGeom prst="rect">
                <a:avLst/>
              </a:prstGeom>
              <a:noFill/>
            </p:spPr>
            <p:txBody>
              <a:bodyPr wrap="square" rtlCol="0">
                <a:spAutoFit/>
              </a:bodyPr>
              <a:lstStyle/>
              <a:p>
                <a:pPr algn="ctr" defTabSz="914400" eaLnBrk="1" fontAlgn="auto" hangingPunct="1">
                  <a:spcBef>
                    <a:spcPts val="0"/>
                  </a:spcBef>
                  <a:spcAft>
                    <a:spcPts val="0"/>
                  </a:spcAft>
                  <a:defRPr/>
                </a:pPr>
                <a:r>
                  <a:rPr lang="tr-TR" sz="1400" b="1" dirty="0" smtClean="0"/>
                  <a:t>      </a:t>
                </a:r>
                <a:r>
                  <a:rPr lang="tr-TR" sz="1400" b="1" dirty="0">
                    <a:solidFill>
                      <a:schemeClr val="bg1"/>
                    </a:solidFill>
                    <a:latin typeface="ubuntu"/>
                  </a:rPr>
                  <a:t>TYT Ek Puan İle </a:t>
                </a:r>
                <a:r>
                  <a:rPr lang="tr-TR" sz="1400" b="1" dirty="0" smtClean="0">
                    <a:solidFill>
                      <a:schemeClr val="bg1"/>
                    </a:solidFill>
                    <a:latin typeface="ubuntu"/>
                  </a:rPr>
                  <a:t>Yerleşebileceği 2 Yıllık ( </a:t>
                </a:r>
                <a:r>
                  <a:rPr lang="tr-TR" sz="1400" b="1" dirty="0" err="1" smtClean="0">
                    <a:solidFill>
                      <a:schemeClr val="bg1"/>
                    </a:solidFill>
                    <a:latin typeface="ubuntu"/>
                  </a:rPr>
                  <a:t>Önlisans</a:t>
                </a:r>
                <a:r>
                  <a:rPr lang="tr-TR" sz="1400" b="1" dirty="0" smtClean="0">
                    <a:solidFill>
                      <a:schemeClr val="bg1"/>
                    </a:solidFill>
                    <a:latin typeface="ubuntu"/>
                  </a:rPr>
                  <a:t> ) Bölümler</a:t>
                </a:r>
                <a:endParaRPr lang="id-ID" sz="1400" b="1" dirty="0">
                  <a:solidFill>
                    <a:schemeClr val="bg1"/>
                  </a:solidFill>
                  <a:latin typeface="ubuntu"/>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1" name="Group 54">
            <a:extLst>
              <a:ext uri="{FF2B5EF4-FFF2-40B4-BE49-F238E27FC236}">
                <a16:creationId xmlns:a16="http://schemas.microsoft.com/office/drawing/2014/main" id="{75B3BC10-1588-4051-BB32-BD79672EA64A}"/>
              </a:ext>
            </a:extLst>
          </p:cNvPr>
          <p:cNvGrpSpPr/>
          <p:nvPr/>
        </p:nvGrpSpPr>
        <p:grpSpPr>
          <a:xfrm>
            <a:off x="134471" y="2973442"/>
            <a:ext cx="3569620" cy="656692"/>
            <a:chOff x="2282985" y="4213225"/>
            <a:chExt cx="2690313" cy="849523"/>
          </a:xfrm>
        </p:grpSpPr>
        <p:sp>
          <p:nvSpPr>
            <p:cNvPr id="17"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Freeform 39">
              <a:extLst>
                <a:ext uri="{FF2B5EF4-FFF2-40B4-BE49-F238E27FC236}">
                  <a16:creationId xmlns:a16="http://schemas.microsoft.com/office/drawing/2014/main" id="{B434642F-E8E4-49DB-A97F-0E1D71A2BE89}"/>
                </a:ext>
              </a:extLst>
            </p:cNvPr>
            <p:cNvSpPr>
              <a:spLocks/>
            </p:cNvSpPr>
            <p:nvPr/>
          </p:nvSpPr>
          <p:spPr bwMode="auto">
            <a:xfrm>
              <a:off x="2287587" y="4213225"/>
              <a:ext cx="2643915"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TextBox 30">
              <a:extLst>
                <a:ext uri="{FF2B5EF4-FFF2-40B4-BE49-F238E27FC236}">
                  <a16:creationId xmlns:a16="http://schemas.microsoft.com/office/drawing/2014/main" id="{BBCD1B50-35A7-49F9-B0C6-D86BEDE7AB8F}"/>
                </a:ext>
              </a:extLst>
            </p:cNvPr>
            <p:cNvSpPr txBox="1"/>
            <p:nvPr/>
          </p:nvSpPr>
          <p:spPr>
            <a:xfrm>
              <a:off x="2365206" y="4395893"/>
              <a:ext cx="2608092" cy="398153"/>
            </a:xfrm>
            <a:prstGeom prst="rect">
              <a:avLst/>
            </a:prstGeom>
            <a:noFill/>
          </p:spPr>
          <p:txBody>
            <a:bodyPr wrap="square" rtlCol="0">
              <a:spAutoFit/>
            </a:bodyPr>
            <a:lstStyle/>
            <a:p>
              <a:pPr lvl="0" algn="ctr" fontAlgn="auto">
                <a:spcAft>
                  <a:spcPts val="0"/>
                </a:spcAft>
                <a:defRPr/>
              </a:pPr>
              <a:r>
                <a:rPr lang="tr-TR" sz="1400" b="1" dirty="0">
                  <a:latin typeface="calibri"/>
                </a:rPr>
                <a:t>Sağlık Bakım Teknisyen Yardımcılığı Alanı</a:t>
              </a:r>
              <a:endParaRPr lang="id-ID" sz="1400" dirty="0">
                <a:latin typeface="calibri"/>
              </a:endParaRPr>
            </a:p>
          </p:txBody>
        </p:sp>
      </p:gr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472" y="1093579"/>
            <a:ext cx="1147482" cy="1147482"/>
          </a:xfrm>
          <a:prstGeom prst="rect">
            <a:avLst/>
          </a:prstGeom>
        </p:spPr>
      </p:pic>
      <p:sp>
        <p:nvSpPr>
          <p:cNvPr id="27" name="TextBox 30">
            <a:extLst>
              <a:ext uri="{FF2B5EF4-FFF2-40B4-BE49-F238E27FC236}">
                <a16:creationId xmlns:a16="http://schemas.microsoft.com/office/drawing/2014/main" id="{BBCD1B50-35A7-49F9-B0C6-D86BEDE7AB8F}"/>
              </a:ext>
            </a:extLst>
          </p:cNvPr>
          <p:cNvSpPr txBox="1"/>
          <p:nvPr/>
        </p:nvSpPr>
        <p:spPr>
          <a:xfrm>
            <a:off x="1167906" y="914785"/>
            <a:ext cx="7595756"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6000" b="1" kern="0" dirty="0" smtClean="0">
                <a:effectLst>
                  <a:outerShdw blurRad="38100" dist="38100" dir="2700000" algn="tl">
                    <a:srgbClr val="000000">
                      <a:alpha val="43137"/>
                    </a:srgbClr>
                  </a:outerShdw>
                </a:effectLst>
                <a:latin typeface="calibri"/>
              </a:rPr>
              <a:t>BÖLÜMLER</a:t>
            </a:r>
            <a:endParaRPr kumimoji="0" lang="en-US" sz="60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674917" y="2499282"/>
            <a:ext cx="2159275" cy="2804429"/>
          </a:xfrm>
          <a:prstGeom prst="rect">
            <a:avLst/>
          </a:prstGeom>
        </p:spPr>
      </p:pic>
      <p:graphicFrame>
        <p:nvGraphicFramePr>
          <p:cNvPr id="3" name="Tablo 2"/>
          <p:cNvGraphicFramePr>
            <a:graphicFrameLocks noGrp="1"/>
          </p:cNvGraphicFramePr>
          <p:nvPr/>
        </p:nvGraphicFramePr>
        <p:xfrm>
          <a:off x="5171245" y="1381384"/>
          <a:ext cx="3782586" cy="3747680"/>
        </p:xfrm>
        <a:graphic>
          <a:graphicData uri="http://schemas.openxmlformats.org/drawingml/2006/table">
            <a:tbl>
              <a:tblPr firstRow="1" firstCol="1" lastRow="1" lastCol="1" bandRow="1" bandCol="1">
                <a:tableStyleId>{5C22544A-7EE6-4342-B048-85BDC9FD1C3A}</a:tableStyleId>
              </a:tblPr>
              <a:tblGrid>
                <a:gridCol w="3049421">
                  <a:extLst>
                    <a:ext uri="{9D8B030D-6E8A-4147-A177-3AD203B41FA5}">
                      <a16:colId xmlns:a16="http://schemas.microsoft.com/office/drawing/2014/main" val="3010837860"/>
                    </a:ext>
                  </a:extLst>
                </a:gridCol>
                <a:gridCol w="733165">
                  <a:extLst>
                    <a:ext uri="{9D8B030D-6E8A-4147-A177-3AD203B41FA5}">
                      <a16:colId xmlns:a16="http://schemas.microsoft.com/office/drawing/2014/main" val="1241170560"/>
                    </a:ext>
                  </a:extLst>
                </a:gridCol>
              </a:tblGrid>
              <a:tr h="146928">
                <a:tc>
                  <a:txBody>
                    <a:bodyPr/>
                    <a:lstStyle/>
                    <a:p>
                      <a:pPr marL="13335">
                        <a:lnSpc>
                          <a:spcPct val="107000"/>
                        </a:lnSpc>
                        <a:spcBef>
                          <a:spcPts val="125"/>
                        </a:spcBef>
                        <a:spcAft>
                          <a:spcPts val="0"/>
                        </a:spcAft>
                      </a:pPr>
                      <a:r>
                        <a:rPr lang="en-US" sz="1050">
                          <a:solidFill>
                            <a:schemeClr val="tx1"/>
                          </a:solidFill>
                          <a:effectLst/>
                          <a:latin typeface="+mn-lt"/>
                        </a:rPr>
                        <a:t>Ağız ve Diş Sağlığı</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882178010"/>
                  </a:ext>
                </a:extLst>
              </a:tr>
              <a:tr h="146928">
                <a:tc>
                  <a:txBody>
                    <a:bodyPr/>
                    <a:lstStyle/>
                    <a:p>
                      <a:pPr marL="13335">
                        <a:lnSpc>
                          <a:spcPct val="107000"/>
                        </a:lnSpc>
                        <a:spcBef>
                          <a:spcPts val="125"/>
                        </a:spcBef>
                        <a:spcAft>
                          <a:spcPts val="0"/>
                        </a:spcAft>
                      </a:pPr>
                      <a:r>
                        <a:rPr lang="en-US" sz="1050">
                          <a:solidFill>
                            <a:schemeClr val="tx1"/>
                          </a:solidFill>
                          <a:effectLst/>
                          <a:latin typeface="+mn-lt"/>
                        </a:rPr>
                        <a:t>Ameliyathane</a:t>
                      </a:r>
                      <a:r>
                        <a:rPr lang="en-US" sz="1050" spc="5">
                          <a:solidFill>
                            <a:schemeClr val="tx1"/>
                          </a:solidFill>
                          <a:effectLst/>
                          <a:latin typeface="+mn-lt"/>
                        </a:rPr>
                        <a:t> </a:t>
                      </a:r>
                      <a:r>
                        <a:rPr lang="en-US" sz="1050">
                          <a:solidFill>
                            <a:schemeClr val="tx1"/>
                          </a:solidFill>
                          <a:effectLst/>
                          <a:latin typeface="+mn-lt"/>
                        </a:rPr>
                        <a:t>Hizmetleri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02037075"/>
                  </a:ext>
                </a:extLst>
              </a:tr>
              <a:tr h="146928">
                <a:tc>
                  <a:txBody>
                    <a:bodyPr/>
                    <a:lstStyle/>
                    <a:p>
                      <a:pPr marL="13335">
                        <a:lnSpc>
                          <a:spcPct val="107000"/>
                        </a:lnSpc>
                        <a:spcBef>
                          <a:spcPts val="125"/>
                        </a:spcBef>
                        <a:spcAft>
                          <a:spcPts val="0"/>
                        </a:spcAft>
                      </a:pPr>
                      <a:r>
                        <a:rPr lang="en-US" sz="1050">
                          <a:solidFill>
                            <a:schemeClr val="tx1"/>
                          </a:solidFill>
                          <a:effectLst/>
                          <a:latin typeface="+mn-lt"/>
                        </a:rPr>
                        <a:t>Anestezi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411686103"/>
                  </a:ext>
                </a:extLst>
              </a:tr>
              <a:tr h="323760">
                <a:tc>
                  <a:txBody>
                    <a:bodyPr/>
                    <a:lstStyle/>
                    <a:p>
                      <a:pPr marL="13335">
                        <a:lnSpc>
                          <a:spcPts val="800"/>
                        </a:lnSpc>
                        <a:spcAft>
                          <a:spcPts val="0"/>
                        </a:spcAft>
                      </a:pPr>
                      <a:r>
                        <a:rPr lang="en-US" sz="1050">
                          <a:solidFill>
                            <a:schemeClr val="tx1"/>
                          </a:solidFill>
                          <a:effectLst/>
                          <a:latin typeface="+mn-lt"/>
                        </a:rPr>
                        <a:t>Dezenfeksiyon,</a:t>
                      </a:r>
                      <a:r>
                        <a:rPr lang="en-US" sz="1050" spc="5">
                          <a:solidFill>
                            <a:schemeClr val="tx1"/>
                          </a:solidFill>
                          <a:effectLst/>
                          <a:latin typeface="+mn-lt"/>
                        </a:rPr>
                        <a:t> </a:t>
                      </a:r>
                      <a:r>
                        <a:rPr lang="en-US" sz="1050">
                          <a:solidFill>
                            <a:schemeClr val="tx1"/>
                          </a:solidFill>
                          <a:effectLst/>
                          <a:latin typeface="+mn-lt"/>
                        </a:rPr>
                        <a:t>Sterilizasyon</a:t>
                      </a:r>
                      <a:r>
                        <a:rPr lang="en-US" sz="1050" spc="5">
                          <a:solidFill>
                            <a:schemeClr val="tx1"/>
                          </a:solidFill>
                          <a:effectLst/>
                          <a:latin typeface="+mn-lt"/>
                        </a:rPr>
                        <a:t> </a:t>
                      </a:r>
                      <a:r>
                        <a:rPr lang="en-US" sz="1050">
                          <a:solidFill>
                            <a:schemeClr val="tx1"/>
                          </a:solidFill>
                          <a:effectLst/>
                          <a:latin typeface="+mn-lt"/>
                        </a:rPr>
                        <a:t>ve Antisepsi</a:t>
                      </a:r>
                      <a:endParaRPr lang="tr-TR" sz="1050">
                        <a:solidFill>
                          <a:schemeClr val="tx1"/>
                        </a:solidFill>
                        <a:effectLst/>
                        <a:latin typeface="+mn-lt"/>
                      </a:endParaRPr>
                    </a:p>
                    <a:p>
                      <a:pPr marL="13335">
                        <a:lnSpc>
                          <a:spcPct val="107000"/>
                        </a:lnSpc>
                        <a:spcBef>
                          <a:spcPts val="50"/>
                        </a:spcBef>
                        <a:spcAft>
                          <a:spcPts val="0"/>
                        </a:spcAft>
                      </a:pPr>
                      <a:r>
                        <a:rPr lang="en-US" sz="1050">
                          <a:solidFill>
                            <a:schemeClr val="tx1"/>
                          </a:solidFill>
                          <a:effectLst/>
                          <a:latin typeface="+mn-lt"/>
                        </a:rPr>
                        <a:t>Teknikerliği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5265" marR="215265" algn="ctr">
                        <a:lnSpc>
                          <a:spcPct val="107000"/>
                        </a:lnSpc>
                        <a:spcBef>
                          <a:spcPts val="4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7906897"/>
                  </a:ext>
                </a:extLst>
              </a:tr>
              <a:tr h="146928">
                <a:tc>
                  <a:txBody>
                    <a:bodyPr/>
                    <a:lstStyle/>
                    <a:p>
                      <a:pPr marL="13335">
                        <a:lnSpc>
                          <a:spcPct val="107000"/>
                        </a:lnSpc>
                        <a:spcBef>
                          <a:spcPts val="125"/>
                        </a:spcBef>
                        <a:spcAft>
                          <a:spcPts val="0"/>
                        </a:spcAft>
                      </a:pPr>
                      <a:r>
                        <a:rPr lang="en-US" sz="1050">
                          <a:solidFill>
                            <a:schemeClr val="tx1"/>
                          </a:solidFill>
                          <a:effectLst/>
                          <a:latin typeface="+mn-lt"/>
                        </a:rPr>
                        <a:t>Diyaliz</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564871406"/>
                  </a:ext>
                </a:extLst>
              </a:tr>
              <a:tr h="146928">
                <a:tc>
                  <a:txBody>
                    <a:bodyPr/>
                    <a:lstStyle/>
                    <a:p>
                      <a:pPr marL="13335">
                        <a:lnSpc>
                          <a:spcPct val="107000"/>
                        </a:lnSpc>
                        <a:spcBef>
                          <a:spcPts val="125"/>
                        </a:spcBef>
                        <a:spcAft>
                          <a:spcPts val="0"/>
                        </a:spcAft>
                      </a:pPr>
                      <a:r>
                        <a:rPr lang="en-US" sz="1050">
                          <a:solidFill>
                            <a:schemeClr val="tx1"/>
                          </a:solidFill>
                          <a:effectLst/>
                          <a:latin typeface="+mn-lt"/>
                        </a:rPr>
                        <a:t>Elektronörofizyoloji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891784041"/>
                  </a:ext>
                </a:extLst>
              </a:tr>
              <a:tr h="146928">
                <a:tc>
                  <a:txBody>
                    <a:bodyPr/>
                    <a:lstStyle/>
                    <a:p>
                      <a:pPr marL="13335">
                        <a:lnSpc>
                          <a:spcPct val="107000"/>
                        </a:lnSpc>
                        <a:spcBef>
                          <a:spcPts val="125"/>
                        </a:spcBef>
                        <a:spcAft>
                          <a:spcPts val="0"/>
                        </a:spcAft>
                      </a:pPr>
                      <a:r>
                        <a:rPr lang="en-US" sz="1050">
                          <a:solidFill>
                            <a:schemeClr val="tx1"/>
                          </a:solidFill>
                          <a:effectLst/>
                          <a:latin typeface="+mn-lt"/>
                        </a:rPr>
                        <a:t>Engelli</a:t>
                      </a:r>
                      <a:r>
                        <a:rPr lang="en-US" sz="1050" spc="5">
                          <a:solidFill>
                            <a:schemeClr val="tx1"/>
                          </a:solidFill>
                          <a:effectLst/>
                          <a:latin typeface="+mn-lt"/>
                        </a:rPr>
                        <a:t> </a:t>
                      </a:r>
                      <a:r>
                        <a:rPr lang="en-US" sz="1050">
                          <a:solidFill>
                            <a:schemeClr val="tx1"/>
                          </a:solidFill>
                          <a:effectLst/>
                          <a:latin typeface="+mn-lt"/>
                        </a:rPr>
                        <a:t>Bakımı ve Rehabilitasyon</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448362142"/>
                  </a:ext>
                </a:extLst>
              </a:tr>
              <a:tr h="146928">
                <a:tc>
                  <a:txBody>
                    <a:bodyPr/>
                    <a:lstStyle/>
                    <a:p>
                      <a:pPr marL="13335">
                        <a:lnSpc>
                          <a:spcPct val="107000"/>
                        </a:lnSpc>
                        <a:spcBef>
                          <a:spcPts val="125"/>
                        </a:spcBef>
                        <a:spcAft>
                          <a:spcPts val="0"/>
                        </a:spcAft>
                      </a:pPr>
                      <a:r>
                        <a:rPr lang="en-US" sz="1050">
                          <a:solidFill>
                            <a:schemeClr val="tx1"/>
                          </a:solidFill>
                          <a:effectLst/>
                          <a:latin typeface="+mn-lt"/>
                        </a:rPr>
                        <a:t>Evde Hasta Bakımı</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175161357"/>
                  </a:ext>
                </a:extLst>
              </a:tr>
              <a:tr h="146928">
                <a:tc>
                  <a:txBody>
                    <a:bodyPr/>
                    <a:lstStyle/>
                    <a:p>
                      <a:pPr marL="13335">
                        <a:lnSpc>
                          <a:spcPct val="107000"/>
                        </a:lnSpc>
                        <a:spcBef>
                          <a:spcPts val="125"/>
                        </a:spcBef>
                        <a:spcAft>
                          <a:spcPts val="0"/>
                        </a:spcAft>
                      </a:pPr>
                      <a:r>
                        <a:rPr lang="en-US" sz="1050">
                          <a:solidFill>
                            <a:schemeClr val="tx1"/>
                          </a:solidFill>
                          <a:effectLst/>
                          <a:latin typeface="+mn-lt"/>
                        </a:rPr>
                        <a:t>Fizyoterapi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603141957"/>
                  </a:ext>
                </a:extLst>
              </a:tr>
              <a:tr h="146928">
                <a:tc>
                  <a:txBody>
                    <a:bodyPr/>
                    <a:lstStyle/>
                    <a:p>
                      <a:pPr marL="13335">
                        <a:lnSpc>
                          <a:spcPct val="107000"/>
                        </a:lnSpc>
                        <a:spcBef>
                          <a:spcPts val="125"/>
                        </a:spcBef>
                        <a:spcAft>
                          <a:spcPts val="0"/>
                        </a:spcAft>
                      </a:pPr>
                      <a:r>
                        <a:rPr lang="en-US" sz="1050">
                          <a:solidFill>
                            <a:schemeClr val="tx1"/>
                          </a:solidFill>
                          <a:effectLst/>
                          <a:latin typeface="+mn-lt"/>
                        </a:rPr>
                        <a:t>İlk ve Acil Yardım</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080236036"/>
                  </a:ext>
                </a:extLst>
              </a:tr>
              <a:tr h="146928">
                <a:tc>
                  <a:txBody>
                    <a:bodyPr/>
                    <a:lstStyle/>
                    <a:p>
                      <a:pPr marL="13335">
                        <a:lnSpc>
                          <a:spcPct val="107000"/>
                        </a:lnSpc>
                        <a:spcBef>
                          <a:spcPts val="125"/>
                        </a:spcBef>
                        <a:spcAft>
                          <a:spcPts val="0"/>
                        </a:spcAft>
                      </a:pPr>
                      <a:r>
                        <a:rPr lang="en-US" sz="1050">
                          <a:solidFill>
                            <a:schemeClr val="tx1"/>
                          </a:solidFill>
                          <a:effectLst/>
                          <a:latin typeface="+mn-lt"/>
                        </a:rPr>
                        <a:t>İş Sağlığı ve Güvenliği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6535" marR="216535"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586071844"/>
                  </a:ext>
                </a:extLst>
              </a:tr>
              <a:tr h="146928">
                <a:tc>
                  <a:txBody>
                    <a:bodyPr/>
                    <a:lstStyle/>
                    <a:p>
                      <a:pPr marL="13335">
                        <a:lnSpc>
                          <a:spcPct val="107000"/>
                        </a:lnSpc>
                        <a:spcBef>
                          <a:spcPts val="125"/>
                        </a:spcBef>
                        <a:spcAft>
                          <a:spcPts val="0"/>
                        </a:spcAft>
                      </a:pPr>
                      <a:r>
                        <a:rPr lang="en-US" sz="1050">
                          <a:solidFill>
                            <a:schemeClr val="tx1"/>
                          </a:solidFill>
                          <a:effectLst/>
                          <a:latin typeface="+mn-lt"/>
                        </a:rPr>
                        <a:t>İş ve Uğraşı Terapisi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797191311"/>
                  </a:ext>
                </a:extLst>
              </a:tr>
              <a:tr h="146928">
                <a:tc>
                  <a:txBody>
                    <a:bodyPr/>
                    <a:lstStyle/>
                    <a:p>
                      <a:pPr marL="13335">
                        <a:lnSpc>
                          <a:spcPct val="107000"/>
                        </a:lnSpc>
                        <a:spcBef>
                          <a:spcPts val="125"/>
                        </a:spcBef>
                        <a:spcAft>
                          <a:spcPts val="0"/>
                        </a:spcAft>
                      </a:pPr>
                      <a:r>
                        <a:rPr lang="en-US" sz="1050">
                          <a:solidFill>
                            <a:schemeClr val="tx1"/>
                          </a:solidFill>
                          <a:effectLst/>
                          <a:latin typeface="+mn-lt"/>
                        </a:rPr>
                        <a:t>Laborant</a:t>
                      </a:r>
                      <a:r>
                        <a:rPr lang="en-US" sz="1050" spc="5">
                          <a:solidFill>
                            <a:schemeClr val="tx1"/>
                          </a:solidFill>
                          <a:effectLst/>
                          <a:latin typeface="+mn-lt"/>
                        </a:rPr>
                        <a:t> </a:t>
                      </a:r>
                      <a:r>
                        <a:rPr lang="en-US" sz="1050">
                          <a:solidFill>
                            <a:schemeClr val="tx1"/>
                          </a:solidFill>
                          <a:effectLst/>
                          <a:latin typeface="+mn-lt"/>
                        </a:rPr>
                        <a:t>ve Veteriner</a:t>
                      </a:r>
                      <a:r>
                        <a:rPr lang="en-US" sz="1050" spc="5">
                          <a:solidFill>
                            <a:schemeClr val="tx1"/>
                          </a:solidFill>
                          <a:effectLst/>
                          <a:latin typeface="+mn-lt"/>
                        </a:rPr>
                        <a:t> </a:t>
                      </a:r>
                      <a:r>
                        <a:rPr lang="en-US" sz="1050">
                          <a:solidFill>
                            <a:schemeClr val="tx1"/>
                          </a:solidFill>
                          <a:effectLst/>
                          <a:latin typeface="+mn-lt"/>
                        </a:rPr>
                        <a:t>Sağlık</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522611746"/>
                  </a:ext>
                </a:extLst>
              </a:tr>
              <a:tr h="146928">
                <a:tc>
                  <a:txBody>
                    <a:bodyPr/>
                    <a:lstStyle/>
                    <a:p>
                      <a:pPr marL="13335">
                        <a:lnSpc>
                          <a:spcPct val="107000"/>
                        </a:lnSpc>
                        <a:spcBef>
                          <a:spcPts val="125"/>
                        </a:spcBef>
                        <a:spcAft>
                          <a:spcPts val="0"/>
                        </a:spcAft>
                      </a:pPr>
                      <a:r>
                        <a:rPr lang="en-US" sz="1050">
                          <a:solidFill>
                            <a:schemeClr val="tx1"/>
                          </a:solidFill>
                          <a:effectLst/>
                          <a:latin typeface="+mn-lt"/>
                        </a:rPr>
                        <a:t>Laboratuvar</a:t>
                      </a:r>
                      <a:r>
                        <a:rPr lang="en-US" sz="1050" spc="5">
                          <a:solidFill>
                            <a:schemeClr val="tx1"/>
                          </a:solidFill>
                          <a:effectLst/>
                          <a:latin typeface="+mn-lt"/>
                        </a:rPr>
                        <a:t> </a:t>
                      </a:r>
                      <a:r>
                        <a:rPr lang="en-US" sz="1050">
                          <a:solidFill>
                            <a:schemeClr val="tx1"/>
                          </a:solidFill>
                          <a:effectLst/>
                          <a:latin typeface="+mn-lt"/>
                        </a:rPr>
                        <a:t>Teknolojisi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12915805"/>
                  </a:ext>
                </a:extLst>
              </a:tr>
              <a:tr h="146928">
                <a:tc>
                  <a:txBody>
                    <a:bodyPr/>
                    <a:lstStyle/>
                    <a:p>
                      <a:pPr marL="13335">
                        <a:lnSpc>
                          <a:spcPct val="107000"/>
                        </a:lnSpc>
                        <a:spcBef>
                          <a:spcPts val="125"/>
                        </a:spcBef>
                        <a:spcAft>
                          <a:spcPts val="0"/>
                        </a:spcAft>
                      </a:pPr>
                      <a:r>
                        <a:rPr lang="en-US" sz="1050">
                          <a:solidFill>
                            <a:schemeClr val="tx1"/>
                          </a:solidFill>
                          <a:effectLst/>
                          <a:latin typeface="+mn-lt"/>
                        </a:rPr>
                        <a:t>Odyometri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876458268"/>
                  </a:ext>
                </a:extLst>
              </a:tr>
              <a:tr h="146928">
                <a:tc>
                  <a:txBody>
                    <a:bodyPr/>
                    <a:lstStyle/>
                    <a:p>
                      <a:pPr marL="13335">
                        <a:lnSpc>
                          <a:spcPct val="107000"/>
                        </a:lnSpc>
                        <a:spcBef>
                          <a:spcPts val="125"/>
                        </a:spcBef>
                        <a:spcAft>
                          <a:spcPts val="0"/>
                        </a:spcAft>
                      </a:pPr>
                      <a:r>
                        <a:rPr lang="en-US" sz="1050">
                          <a:solidFill>
                            <a:schemeClr val="tx1"/>
                          </a:solidFill>
                          <a:effectLst/>
                          <a:latin typeface="+mn-lt"/>
                        </a:rPr>
                        <a:t>Patoloji</a:t>
                      </a:r>
                      <a:r>
                        <a:rPr lang="en-US" sz="1050" spc="5">
                          <a:solidFill>
                            <a:schemeClr val="tx1"/>
                          </a:solidFill>
                          <a:effectLst/>
                          <a:latin typeface="+mn-lt"/>
                        </a:rPr>
                        <a:t> </a:t>
                      </a:r>
                      <a:r>
                        <a:rPr lang="en-US" sz="1050">
                          <a:solidFill>
                            <a:schemeClr val="tx1"/>
                          </a:solidFill>
                          <a:effectLst/>
                          <a:latin typeface="+mn-lt"/>
                        </a:rPr>
                        <a:t>Laboratuvar</a:t>
                      </a:r>
                      <a:r>
                        <a:rPr lang="en-US" sz="1050" spc="5">
                          <a:solidFill>
                            <a:schemeClr val="tx1"/>
                          </a:solidFill>
                          <a:effectLst/>
                          <a:latin typeface="+mn-lt"/>
                        </a:rPr>
                        <a:t> </a:t>
                      </a:r>
                      <a:r>
                        <a:rPr lang="en-US" sz="1050">
                          <a:solidFill>
                            <a:schemeClr val="tx1"/>
                          </a:solidFill>
                          <a:effectLst/>
                          <a:latin typeface="+mn-lt"/>
                        </a:rPr>
                        <a:t>Teknikleri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989246182"/>
                  </a:ext>
                </a:extLst>
              </a:tr>
              <a:tr h="146928">
                <a:tc>
                  <a:txBody>
                    <a:bodyPr/>
                    <a:lstStyle/>
                    <a:p>
                      <a:pPr marL="13335">
                        <a:lnSpc>
                          <a:spcPct val="107000"/>
                        </a:lnSpc>
                        <a:spcBef>
                          <a:spcPts val="125"/>
                        </a:spcBef>
                        <a:spcAft>
                          <a:spcPts val="0"/>
                        </a:spcAft>
                      </a:pPr>
                      <a:r>
                        <a:rPr lang="en-US" sz="1050">
                          <a:solidFill>
                            <a:schemeClr val="tx1"/>
                          </a:solidFill>
                          <a:effectLst/>
                          <a:latin typeface="+mn-lt"/>
                        </a:rPr>
                        <a:t>Podoloji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085631376"/>
                  </a:ext>
                </a:extLst>
              </a:tr>
              <a:tr h="146928">
                <a:tc>
                  <a:txBody>
                    <a:bodyPr/>
                    <a:lstStyle/>
                    <a:p>
                      <a:pPr marL="13335">
                        <a:lnSpc>
                          <a:spcPct val="107000"/>
                        </a:lnSpc>
                        <a:spcBef>
                          <a:spcPts val="125"/>
                        </a:spcBef>
                        <a:spcAft>
                          <a:spcPts val="0"/>
                        </a:spcAft>
                      </a:pPr>
                      <a:r>
                        <a:rPr lang="en-US" sz="1050">
                          <a:solidFill>
                            <a:schemeClr val="tx1"/>
                          </a:solidFill>
                          <a:effectLst/>
                          <a:latin typeface="+mn-lt"/>
                        </a:rPr>
                        <a:t>Sağlık Kurumları İşletmeciliği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49104896"/>
                  </a:ext>
                </a:extLst>
              </a:tr>
              <a:tr h="146928">
                <a:tc>
                  <a:txBody>
                    <a:bodyPr/>
                    <a:lstStyle/>
                    <a:p>
                      <a:pPr marL="13335">
                        <a:lnSpc>
                          <a:spcPct val="107000"/>
                        </a:lnSpc>
                        <a:spcBef>
                          <a:spcPts val="125"/>
                        </a:spcBef>
                        <a:spcAft>
                          <a:spcPts val="0"/>
                        </a:spcAft>
                      </a:pPr>
                      <a:r>
                        <a:rPr lang="en-US" sz="1050">
                          <a:solidFill>
                            <a:schemeClr val="tx1"/>
                          </a:solidFill>
                          <a:effectLst/>
                          <a:latin typeface="+mn-lt"/>
                        </a:rPr>
                        <a:t>Tıbbi Laboratuvar</a:t>
                      </a:r>
                      <a:r>
                        <a:rPr lang="en-US" sz="1050" spc="5">
                          <a:solidFill>
                            <a:schemeClr val="tx1"/>
                          </a:solidFill>
                          <a:effectLst/>
                          <a:latin typeface="+mn-lt"/>
                        </a:rPr>
                        <a:t> </a:t>
                      </a:r>
                      <a:r>
                        <a:rPr lang="en-US" sz="1050">
                          <a:solidFill>
                            <a:schemeClr val="tx1"/>
                          </a:solidFill>
                          <a:effectLst/>
                          <a:latin typeface="+mn-lt"/>
                        </a:rPr>
                        <a:t>Teknikleri</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888788136"/>
                  </a:ext>
                </a:extLst>
              </a:tr>
              <a:tr h="146928">
                <a:tc>
                  <a:txBody>
                    <a:bodyPr/>
                    <a:lstStyle/>
                    <a:p>
                      <a:pPr marL="13335">
                        <a:lnSpc>
                          <a:spcPct val="107000"/>
                        </a:lnSpc>
                        <a:spcBef>
                          <a:spcPts val="125"/>
                        </a:spcBef>
                        <a:spcAft>
                          <a:spcPts val="0"/>
                        </a:spcAft>
                      </a:pPr>
                      <a:r>
                        <a:rPr lang="en-US" sz="1050">
                          <a:solidFill>
                            <a:schemeClr val="tx1"/>
                          </a:solidFill>
                          <a:effectLst/>
                          <a:latin typeface="+mn-lt"/>
                        </a:rPr>
                        <a:t>Tıbbi Tanıtım ve Pazarlama</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a:solidFill>
                            <a:schemeClr val="tx1"/>
                          </a:solidFill>
                          <a:effectLst/>
                          <a:latin typeface="+mn-lt"/>
                        </a:rPr>
                        <a:t>TYT</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366721757"/>
                  </a:ext>
                </a:extLst>
              </a:tr>
              <a:tr h="146928">
                <a:tc>
                  <a:txBody>
                    <a:bodyPr/>
                    <a:lstStyle/>
                    <a:p>
                      <a:pPr marL="13335">
                        <a:lnSpc>
                          <a:spcPct val="107000"/>
                        </a:lnSpc>
                        <a:spcBef>
                          <a:spcPts val="125"/>
                        </a:spcBef>
                        <a:spcAft>
                          <a:spcPts val="0"/>
                        </a:spcAft>
                      </a:pPr>
                      <a:r>
                        <a:rPr lang="en-US" sz="1050">
                          <a:solidFill>
                            <a:schemeClr val="tx1"/>
                          </a:solidFill>
                          <a:effectLst/>
                          <a:latin typeface="+mn-lt"/>
                        </a:rPr>
                        <a:t>Yaşlı Bakımı</a:t>
                      </a:r>
                      <a:endParaRPr lang="tr-TR" sz="105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marL="219710" marR="219710" algn="ctr">
                        <a:lnSpc>
                          <a:spcPct val="107000"/>
                        </a:lnSpc>
                        <a:spcBef>
                          <a:spcPts val="125"/>
                        </a:spcBef>
                        <a:spcAft>
                          <a:spcPts val="0"/>
                        </a:spcAft>
                      </a:pPr>
                      <a:r>
                        <a:rPr lang="en-US" sz="1050" dirty="0">
                          <a:solidFill>
                            <a:schemeClr val="tx1"/>
                          </a:solidFill>
                          <a:effectLst/>
                          <a:latin typeface="+mn-lt"/>
                        </a:rPr>
                        <a:t>TYT</a:t>
                      </a:r>
                      <a:endParaRPr lang="tr-TR" sz="105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839241764"/>
                  </a:ext>
                </a:extLst>
              </a:tr>
            </a:tbl>
          </a:graphicData>
        </a:graphic>
      </p:graphicFrame>
    </p:spTree>
    <p:custDataLst>
      <p:tags r:id="rId1"/>
    </p:custDataLst>
    <p:extLst>
      <p:ext uri="{BB962C8B-B14F-4D97-AF65-F5344CB8AC3E}">
        <p14:creationId xmlns:p14="http://schemas.microsoft.com/office/powerpoint/2010/main" val="403709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sz="6000" b="1" dirty="0">
                <a:solidFill>
                  <a:sysClr val="window" lastClr="FFFFFF"/>
                </a:solidFill>
                <a:latin typeface="calibri"/>
              </a:rPr>
              <a:t>Sağlık Bakım Teknisyen Yardımcılığı Alanı</a:t>
            </a:r>
            <a:endParaRPr lang="id-ID" sz="6000" dirty="0">
              <a:solidFill>
                <a:sysClr val="window" lastClr="FFFFFF"/>
              </a:solidFill>
              <a:latin typeface="calibri"/>
            </a:endParaRPr>
          </a:p>
        </p:txBody>
      </p:sp>
      <p:sp>
        <p:nvSpPr>
          <p:cNvPr id="10" name="Right Arrow 90">
            <a:extLst>
              <a:ext uri="{FF2B5EF4-FFF2-40B4-BE49-F238E27FC236}">
                <a16:creationId xmlns:a16="http://schemas.microsoft.com/office/drawing/2014/main" id="{19046930-95D5-476B-B84C-0839312CDD0E}"/>
              </a:ext>
            </a:extLst>
          </p:cNvPr>
          <p:cNvSpPr/>
          <p:nvPr/>
        </p:nvSpPr>
        <p:spPr>
          <a:xfrm rot="10800000">
            <a:off x="3102833" y="3622060"/>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2" name="Group 48">
            <a:extLst>
              <a:ext uri="{FF2B5EF4-FFF2-40B4-BE49-F238E27FC236}">
                <a16:creationId xmlns:a16="http://schemas.microsoft.com/office/drawing/2014/main" id="{D7C27CD2-3407-4569-9B46-A08BFD35059A}"/>
              </a:ext>
            </a:extLst>
          </p:cNvPr>
          <p:cNvGrpSpPr/>
          <p:nvPr/>
        </p:nvGrpSpPr>
        <p:grpSpPr>
          <a:xfrm>
            <a:off x="4251026" y="3159881"/>
            <a:ext cx="2159435" cy="1407655"/>
            <a:chOff x="1929749" y="747482"/>
            <a:chExt cx="2535260" cy="740309"/>
          </a:xfrm>
        </p:grpSpPr>
        <p:sp>
          <p:nvSpPr>
            <p:cNvPr id="13" name="Freeform 35">
              <a:extLst>
                <a:ext uri="{FF2B5EF4-FFF2-40B4-BE49-F238E27FC236}">
                  <a16:creationId xmlns:a16="http://schemas.microsoft.com/office/drawing/2014/main" id="{C5FF6D8B-92DB-488E-B95C-F2347A917521}"/>
                </a:ext>
              </a:extLst>
            </p:cNvPr>
            <p:cNvSpPr>
              <a:spLocks/>
            </p:cNvSpPr>
            <p:nvPr/>
          </p:nvSpPr>
          <p:spPr bwMode="auto">
            <a:xfrm>
              <a:off x="1929749" y="747482"/>
              <a:ext cx="2449511"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4" name="Group 43">
              <a:extLst>
                <a:ext uri="{FF2B5EF4-FFF2-40B4-BE49-F238E27FC236}">
                  <a16:creationId xmlns:a16="http://schemas.microsoft.com/office/drawing/2014/main" id="{F39827A9-E8CD-4297-B688-53F1E3283E44}"/>
                </a:ext>
              </a:extLst>
            </p:cNvPr>
            <p:cNvGrpSpPr/>
            <p:nvPr/>
          </p:nvGrpSpPr>
          <p:grpSpPr>
            <a:xfrm>
              <a:off x="2015497" y="757541"/>
              <a:ext cx="2449512" cy="730250"/>
              <a:chOff x="2015497" y="757541"/>
              <a:chExt cx="2449512" cy="730250"/>
            </a:xfrm>
          </p:grpSpPr>
          <p:sp>
            <p:nvSpPr>
              <p:cNvPr id="15" name="Freeform 35">
                <a:extLst>
                  <a:ext uri="{FF2B5EF4-FFF2-40B4-BE49-F238E27FC236}">
                    <a16:creationId xmlns:a16="http://schemas.microsoft.com/office/drawing/2014/main" id="{81A4BFF3-E0DC-406B-B5AB-5E99BD1DFB77}"/>
                  </a:ext>
                </a:extLst>
              </p:cNvPr>
              <p:cNvSpPr>
                <a:spLocks/>
              </p:cNvSpPr>
              <p:nvPr/>
            </p:nvSpPr>
            <p:spPr bwMode="auto">
              <a:xfrm>
                <a:off x="2015497" y="757541"/>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6" name="TextBox 13">
                <a:extLst>
                  <a:ext uri="{FF2B5EF4-FFF2-40B4-BE49-F238E27FC236}">
                    <a16:creationId xmlns:a16="http://schemas.microsoft.com/office/drawing/2014/main" id="{099EE624-9C48-4E08-9430-47FB123CF06D}"/>
                  </a:ext>
                </a:extLst>
              </p:cNvPr>
              <p:cNvSpPr txBox="1"/>
              <p:nvPr/>
            </p:nvSpPr>
            <p:spPr>
              <a:xfrm>
                <a:off x="2015497" y="791158"/>
                <a:ext cx="2363763" cy="671739"/>
              </a:xfrm>
              <a:prstGeom prst="rect">
                <a:avLst/>
              </a:prstGeom>
              <a:noFill/>
            </p:spPr>
            <p:txBody>
              <a:bodyPr wrap="square" rtlCol="0">
                <a:spAutoFit/>
              </a:bodyPr>
              <a:lstStyle/>
              <a:p>
                <a:pPr algn="ctr" fontAlgn="auto">
                  <a:spcAft>
                    <a:spcPts val="0"/>
                  </a:spcAft>
                  <a:defRPr/>
                </a:pPr>
                <a:r>
                  <a:rPr lang="tr-TR" sz="1100" b="1" dirty="0" smtClean="0">
                    <a:latin typeface="+mn-lt"/>
                  </a:rPr>
                  <a:t>      </a:t>
                </a:r>
                <a:r>
                  <a:rPr lang="tr-TR" sz="1100" b="1" dirty="0">
                    <a:latin typeface="calibri"/>
                  </a:rPr>
                  <a:t>Sağlık Bakım Teknisyen Yardımcılığı </a:t>
                </a:r>
                <a:r>
                  <a:rPr lang="tr-TR" sz="1100" b="1" dirty="0" smtClean="0">
                    <a:latin typeface="calibri"/>
                  </a:rPr>
                  <a:t>Alanı </a:t>
                </a:r>
                <a:endParaRPr lang="id-ID" sz="1100" dirty="0">
                  <a:latin typeface="calibri"/>
                </a:endParaRPr>
              </a:p>
              <a:p>
                <a:pPr lvl="0" algn="ctr" defTabSz="914400" eaLnBrk="1" fontAlgn="auto" hangingPunct="1">
                  <a:spcBef>
                    <a:spcPts val="0"/>
                  </a:spcBef>
                  <a:spcAft>
                    <a:spcPts val="0"/>
                  </a:spcAft>
                  <a:defRPr/>
                </a:pPr>
                <a:r>
                  <a:rPr lang="tr-TR" sz="1100" b="1" dirty="0" smtClean="0">
                    <a:latin typeface="+mn-lt"/>
                  </a:rPr>
                  <a:t>  </a:t>
                </a:r>
                <a:r>
                  <a:rPr lang="tr-TR" sz="1100" b="1" dirty="0">
                    <a:latin typeface="+mn-lt"/>
                  </a:rPr>
                  <a:t>ön lisans programını tamamlayanlar dikey geçiş sınavı (DGS) ile </a:t>
                </a:r>
                <a:r>
                  <a:rPr lang="tr-TR" sz="1100" b="1" dirty="0" smtClean="0">
                    <a:latin typeface="+mn-lt"/>
                  </a:rPr>
                  <a:t>tablodaki </a:t>
                </a:r>
                <a:r>
                  <a:rPr lang="tr-TR" sz="1100" b="1" dirty="0">
                    <a:latin typeface="+mn-lt"/>
                  </a:rPr>
                  <a:t>lisans programlarına geçiş </a:t>
                </a:r>
                <a:r>
                  <a:rPr lang="tr-TR" sz="1100" b="1" dirty="0" smtClean="0">
                    <a:latin typeface="+mn-lt"/>
                  </a:rPr>
                  <a:t>yapabilirler.</a:t>
                </a:r>
                <a:endParaRPr kumimoji="0" lang="id-ID" sz="1100" b="1" i="0" u="none" strike="noStrike" kern="0" cap="none" spc="0" normalizeH="0" baseline="0" noProof="0" dirty="0">
                  <a:ln>
                    <a:noFill/>
                  </a:ln>
                  <a:effectLst/>
                  <a:uLnTx/>
                  <a:uFillTx/>
                  <a:latin typeface="+mn-lt"/>
                </a:endParaRPr>
              </a:p>
            </p:txBody>
          </p:sp>
        </p:grpSp>
      </p:gr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833" y="1010050"/>
            <a:ext cx="1469167" cy="2050000"/>
          </a:xfrm>
          <a:prstGeom prst="rect">
            <a:avLst/>
          </a:prstGeom>
        </p:spPr>
      </p:pic>
      <p:sp>
        <p:nvSpPr>
          <p:cNvPr id="17" name="TextBox 30">
            <a:extLst>
              <a:ext uri="{FF2B5EF4-FFF2-40B4-BE49-F238E27FC236}">
                <a16:creationId xmlns:a16="http://schemas.microsoft.com/office/drawing/2014/main" id="{BBCD1B50-35A7-49F9-B0C6-D86BEDE7AB8F}"/>
              </a:ext>
            </a:extLst>
          </p:cNvPr>
          <p:cNvSpPr txBox="1"/>
          <p:nvPr/>
        </p:nvSpPr>
        <p:spPr>
          <a:xfrm>
            <a:off x="4512462" y="810895"/>
            <a:ext cx="4556619"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YILLIK </a:t>
            </a:r>
          </a:p>
          <a:p>
            <a:pPr marL="0" marR="0" lvl="0" indent="0" defTabSz="914400" eaLnBrk="1" fontAlgn="auto" latinLnBrk="0" hangingPunct="1">
              <a:lnSpc>
                <a:spcPct val="100000"/>
              </a:lnSpc>
              <a:spcBef>
                <a:spcPts val="0"/>
              </a:spcBef>
              <a:spcAft>
                <a:spcPts val="0"/>
              </a:spcAft>
              <a:buClrTx/>
              <a:buSzTx/>
              <a:buFontTx/>
              <a:buNone/>
              <a:tabLst/>
              <a:defRPr/>
            </a:pPr>
            <a:r>
              <a:rPr lang="tr-TR" sz="7200" b="1" kern="0" dirty="0" smtClean="0">
                <a:effectLst>
                  <a:outerShdw blurRad="38100" dist="38100" dir="2700000" algn="tl">
                    <a:srgbClr val="000000">
                      <a:alpha val="43137"/>
                    </a:srgbClr>
                  </a:outerShdw>
                </a:effectLst>
                <a:latin typeface="calibri"/>
              </a:rPr>
              <a:t>BÖLÜMLER</a:t>
            </a:r>
            <a:endParaRPr kumimoji="0" lang="en-US" sz="7200" b="1" i="0" u="none" strike="noStrike" kern="0" cap="none" spc="0" normalizeH="0" baseline="0" noProof="0" dirty="0">
              <a:ln>
                <a:noFill/>
              </a:ln>
              <a:effectLst>
                <a:outerShdw blurRad="38100" dist="38100" dir="2700000" algn="tl">
                  <a:srgbClr val="000000">
                    <a:alpha val="43137"/>
                  </a:srgbClr>
                </a:outerShdw>
              </a:effectLst>
              <a:uLnTx/>
              <a:uFillTx/>
              <a:latin typeface="Signika Negative" pitchFamily="2" charset="0"/>
            </a:endParaRPr>
          </a:p>
        </p:txBody>
      </p:sp>
      <p:sp>
        <p:nvSpPr>
          <p:cNvPr id="7" name="Dikdörtgen 6"/>
          <p:cNvSpPr/>
          <p:nvPr/>
        </p:nvSpPr>
        <p:spPr>
          <a:xfrm>
            <a:off x="353691" y="3358148"/>
            <a:ext cx="4572000" cy="1092607"/>
          </a:xfrm>
          <a:prstGeom prst="rect">
            <a:avLst/>
          </a:prstGeom>
        </p:spPr>
        <p:txBody>
          <a:bodyPr>
            <a:spAutoFit/>
          </a:bodyPr>
          <a:lstStyle/>
          <a:p>
            <a:r>
              <a:rPr lang="tr-TR" b="1" dirty="0">
                <a:solidFill>
                  <a:srgbClr val="000000"/>
                </a:solidFill>
                <a:latin typeface="+mn-lt"/>
              </a:rPr>
              <a:t>Ebelik</a:t>
            </a:r>
          </a:p>
          <a:p>
            <a:r>
              <a:rPr lang="tr-TR" b="1" dirty="0">
                <a:solidFill>
                  <a:srgbClr val="000000"/>
                </a:solidFill>
                <a:latin typeface="+mn-lt"/>
              </a:rPr>
              <a:t>Fizyoterapi ve Rehabilitasyon</a:t>
            </a:r>
          </a:p>
          <a:p>
            <a:r>
              <a:rPr lang="tr-TR" b="1" dirty="0" err="1">
                <a:solidFill>
                  <a:srgbClr val="000000"/>
                </a:solidFill>
                <a:latin typeface="+mn-lt"/>
              </a:rPr>
              <a:t>Gerontoloji</a:t>
            </a:r>
            <a:endParaRPr lang="tr-TR" b="1" dirty="0">
              <a:solidFill>
                <a:srgbClr val="000000"/>
              </a:solidFill>
              <a:latin typeface="+mn-lt"/>
            </a:endParaRPr>
          </a:p>
          <a:p>
            <a:r>
              <a:rPr lang="tr-TR" b="1" dirty="0">
                <a:solidFill>
                  <a:srgbClr val="000000"/>
                </a:solidFill>
                <a:latin typeface="+mn-lt"/>
              </a:rPr>
              <a:t>Hemşirelik</a:t>
            </a:r>
          </a:p>
          <a:p>
            <a:r>
              <a:rPr lang="tr-TR" b="1" dirty="0">
                <a:solidFill>
                  <a:srgbClr val="000000"/>
                </a:solidFill>
                <a:latin typeface="+mn-lt"/>
              </a:rPr>
              <a:t>Hemşirelik ve Sağlık Hizmetleri</a:t>
            </a:r>
          </a:p>
        </p:txBody>
      </p:sp>
      <p:pic>
        <p:nvPicPr>
          <p:cNvPr id="18" name="Resim 1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8796" y="910218"/>
            <a:ext cx="2520498" cy="2520498"/>
          </a:xfrm>
          <a:prstGeom prst="rect">
            <a:avLst/>
          </a:prstGeom>
        </p:spPr>
      </p:pic>
    </p:spTree>
    <p:custDataLst>
      <p:tags r:id="rId1"/>
    </p:custDataLst>
    <p:extLst>
      <p:ext uri="{BB962C8B-B14F-4D97-AF65-F5344CB8AC3E}">
        <p14:creationId xmlns:p14="http://schemas.microsoft.com/office/powerpoint/2010/main" val="114610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B20058AA-81A1-465B-A659-159506D59816}"/>
              </a:ext>
            </a:extLst>
          </p:cNvPr>
          <p:cNvSpPr txBox="1">
            <a:spLocks/>
          </p:cNvSpPr>
          <p:nvPr/>
        </p:nvSpPr>
        <p:spPr>
          <a:xfrm>
            <a:off x="4854512" y="1510599"/>
            <a:ext cx="3706762" cy="583454"/>
          </a:xfrm>
          <a:prstGeom prst="rect">
            <a:avLst/>
          </a:prstGeom>
        </p:spPr>
        <p:txBody>
          <a:bodyPr>
            <a:normAutofit/>
          </a:bodyPr>
          <a:lst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eaLnBrk="1" hangingPunct="1"/>
            <a:r>
              <a:rPr lang="tr-TR" b="1" dirty="0" smtClean="0">
                <a:latin typeface="+mn-lt"/>
              </a:rPr>
              <a:t>Diğer Sunularımız</a:t>
            </a:r>
            <a:endParaRPr lang="tr-TR" b="1" dirty="0">
              <a:latin typeface="+mn-lt"/>
            </a:endParaRPr>
          </a:p>
        </p:txBody>
      </p:sp>
      <p:pic>
        <p:nvPicPr>
          <p:cNvPr id="4" name="Resim 3" descr="oyuncak, oda içeren bir resim&#10;&#10;Açıklama otomatik olarak oluşturuldu">
            <a:extLst>
              <a:ext uri="{FF2B5EF4-FFF2-40B4-BE49-F238E27FC236}">
                <a16:creationId xmlns:a16="http://schemas.microsoft.com/office/drawing/2014/main" id="{52879CD3-D4D3-460F-A271-C9F63731E3AE}"/>
              </a:ext>
            </a:extLst>
          </p:cNvPr>
          <p:cNvPicPr>
            <a:picLocks noChangeAspect="1"/>
          </p:cNvPicPr>
          <p:nvPr/>
        </p:nvPicPr>
        <p:blipFill rotWithShape="1">
          <a:blip r:embed="rId3">
            <a:extLst>
              <a:ext uri="{28A0092B-C50C-407E-A947-70E740481C1C}">
                <a14:useLocalDpi xmlns:a14="http://schemas.microsoft.com/office/drawing/2010/main" val="0"/>
              </a:ext>
            </a:extLst>
          </a:blip>
          <a:srcRect l="6807" r="4603" b="4"/>
          <a:stretch/>
        </p:blipFill>
        <p:spPr>
          <a:xfrm>
            <a:off x="0" y="500369"/>
            <a:ext cx="4562550" cy="4142762"/>
          </a:xfrm>
          <a:prstGeom prst="rect">
            <a:avLst/>
          </a:prstGeom>
        </p:spPr>
      </p:pic>
      <p:sp>
        <p:nvSpPr>
          <p:cNvPr id="5" name="İçerik Yer Tutucusu 2">
            <a:extLst>
              <a:ext uri="{FF2B5EF4-FFF2-40B4-BE49-F238E27FC236}">
                <a16:creationId xmlns:a16="http://schemas.microsoft.com/office/drawing/2014/main" id="{D116D692-1A80-4C39-90D3-2EAB4FDF5CD3}"/>
              </a:ext>
            </a:extLst>
          </p:cNvPr>
          <p:cNvSpPr txBox="1">
            <a:spLocks/>
          </p:cNvSpPr>
          <p:nvPr/>
        </p:nvSpPr>
        <p:spPr>
          <a:xfrm>
            <a:off x="4854512" y="2094053"/>
            <a:ext cx="3706762" cy="2782747"/>
          </a:xfrm>
          <a:prstGeom prst="rect">
            <a:avLst/>
          </a:prstGeom>
        </p:spPr>
        <p:txBody>
          <a:bodyPr>
            <a:norm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r>
              <a:rPr lang="tr-TR" b="1" dirty="0" smtClean="0">
                <a:solidFill>
                  <a:srgbClr val="C00000"/>
                </a:solidFill>
              </a:rPr>
              <a:t>Bandırma Sınavsız Öğrenci Alan Liselerimizi Tanıyalım</a:t>
            </a:r>
          </a:p>
          <a:p>
            <a:pPr eaLnBrk="1" hangingPunct="1"/>
            <a:r>
              <a:rPr lang="tr-TR" b="1" dirty="0" smtClean="0">
                <a:solidFill>
                  <a:schemeClr val="accent1"/>
                </a:solidFill>
              </a:rPr>
              <a:t>Gönen Sınavsız Öğrenci Alan Liselerimizi Tanıyalım</a:t>
            </a:r>
          </a:p>
          <a:p>
            <a:pPr eaLnBrk="1" hangingPunct="1"/>
            <a:r>
              <a:rPr lang="tr-TR" b="1" dirty="0" smtClean="0">
                <a:solidFill>
                  <a:srgbClr val="FF0000"/>
                </a:solidFill>
              </a:rPr>
              <a:t>Manyas Sınavsız Öğrenci Alan Liselerimizi Tanıyalım</a:t>
            </a:r>
          </a:p>
          <a:p>
            <a:pPr eaLnBrk="1" hangingPunct="1"/>
            <a:r>
              <a:rPr lang="tr-TR" b="1" dirty="0" smtClean="0">
                <a:solidFill>
                  <a:srgbClr val="FFC000"/>
                </a:solidFill>
              </a:rPr>
              <a:t>Meslek Liselerimiz Alan/Dal Programları ve Avantajları</a:t>
            </a:r>
            <a:endParaRPr lang="tr-TR" b="1" dirty="0">
              <a:solidFill>
                <a:srgbClr val="FFC000"/>
              </a:solidFill>
            </a:endParaRPr>
          </a:p>
        </p:txBody>
      </p:sp>
      <p:sp>
        <p:nvSpPr>
          <p:cNvPr id="6" name="Başlık 1">
            <a:extLst>
              <a:ext uri="{FF2B5EF4-FFF2-40B4-BE49-F238E27FC236}">
                <a16:creationId xmlns:a16="http://schemas.microsoft.com/office/drawing/2014/main" id="{75EC2EEE-4309-4E79-A297-2BC15D9D1DBB}"/>
              </a:ext>
            </a:extLst>
          </p:cNvPr>
          <p:cNvSpPr txBox="1">
            <a:spLocks/>
          </p:cNvSpPr>
          <p:nvPr/>
        </p:nvSpPr>
        <p:spPr>
          <a:xfrm>
            <a:off x="4854512" y="348411"/>
            <a:ext cx="3706762" cy="1162188"/>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tr-TR" sz="3600" b="1" i="0" u="none" strike="noStrike" kern="1200" cap="all" spc="0" normalizeH="0" baseline="0" noProof="0" dirty="0" smtClean="0">
                <a:ln w="3175" cmpd="sng">
                  <a:noFill/>
                </a:ln>
                <a:solidFill>
                  <a:srgbClr val="00B050"/>
                </a:solidFill>
                <a:effectLst/>
                <a:uLnTx/>
                <a:uFillTx/>
                <a:latin typeface="+mn-lt"/>
                <a:ea typeface="+mj-ea"/>
                <a:cs typeface="+mj-cs"/>
              </a:rPr>
              <a:t>Dinlediğiniz İÇİN TEŞEKKÜR EDERİZ</a:t>
            </a:r>
            <a:endParaRPr kumimoji="0" lang="tr-TR" sz="3600" b="1" i="0" u="none" strike="noStrike" kern="1200" cap="all" spc="0" normalizeH="0" baseline="0" noProof="0" dirty="0">
              <a:ln w="3175" cmpd="sng">
                <a:noFill/>
              </a:ln>
              <a:solidFill>
                <a:srgbClr val="00B050"/>
              </a:solidFill>
              <a:effectLst/>
              <a:uLnTx/>
              <a:uFillTx/>
              <a:latin typeface="+mn-lt"/>
              <a:ea typeface="+mj-ea"/>
              <a:cs typeface="+mj-cs"/>
            </a:endParaRPr>
          </a:p>
        </p:txBody>
      </p:sp>
      <p:pic>
        <p:nvPicPr>
          <p:cNvPr id="2" name="Resim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626522" y="1359810"/>
            <a:ext cx="1257883" cy="1257883"/>
          </a:xfrm>
          <a:prstGeom prst="rect">
            <a:avLst/>
          </a:prstGeom>
        </p:spPr>
      </p:pic>
      <p:pic>
        <p:nvPicPr>
          <p:cNvPr id="8" name="Resim 7">
            <a:extLst>
              <a:ext uri="{FF2B5EF4-FFF2-40B4-BE49-F238E27FC236}">
                <a16:creationId xmlns:a16="http://schemas.microsoft.com/office/drawing/2014/main" id="{F0AE5AFC-AA92-4B15-81A6-0B1FDCDB460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24744" y="2443075"/>
            <a:ext cx="631820" cy="631820"/>
          </a:xfrm>
          <a:prstGeom prst="rect">
            <a:avLst/>
          </a:prstGeom>
        </p:spPr>
      </p:pic>
    </p:spTree>
    <p:custDataLst>
      <p:tags r:id="rId1"/>
    </p:custDataLst>
    <p:extLst>
      <p:ext uri="{BB962C8B-B14F-4D97-AF65-F5344CB8AC3E}">
        <p14:creationId xmlns:p14="http://schemas.microsoft.com/office/powerpoint/2010/main" val="22572495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educatio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93488B3-EFD9-4705-9383-124418D5FDD1}">
  <we:reference id="wa200002185" version="1.0.0.1" store="tr-TR" storeType="OMEX"/>
  <we:alternateReferences>
    <we:reference id="WA200002185" version="1.0.0.1" store="WA200002185"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7175</TotalTime>
  <Words>6527</Words>
  <Application>Microsoft Office PowerPoint</Application>
  <PresentationFormat>Ekran Gösterisi (16:9)</PresentationFormat>
  <Paragraphs>1786</Paragraphs>
  <Slides>96</Slides>
  <Notes>0</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96</vt:i4>
      </vt:variant>
    </vt:vector>
  </HeadingPairs>
  <TitlesOfParts>
    <vt:vector size="107" baseType="lpstr">
      <vt:lpstr>Arial</vt:lpstr>
      <vt:lpstr>Calibri</vt:lpstr>
      <vt:lpstr>Calibri</vt:lpstr>
      <vt:lpstr>Calibri Light</vt:lpstr>
      <vt:lpstr>Lato</vt:lpstr>
      <vt:lpstr>Merriweather</vt:lpstr>
      <vt:lpstr>Signika Negative</vt:lpstr>
      <vt:lpstr>Times New Roman</vt:lpstr>
      <vt:lpstr>ubuntu</vt:lpstr>
      <vt:lpstr>Office Theme</vt:lpstr>
      <vt:lpstr>1_Office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giantdesign</dc:creator>
  <cp:lastModifiedBy>pc</cp:lastModifiedBy>
  <cp:revision>511</cp:revision>
  <dcterms:created xsi:type="dcterms:W3CDTF">2018-01-05T03:19:01Z</dcterms:created>
  <dcterms:modified xsi:type="dcterms:W3CDTF">2022-01-13T07:37:54Z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DBA05897-2EF6-4299-AC3A-6B5EB35FE9AC</vt:lpwstr>
  </property>
  <property fmtid="{D5CDD505-2E9C-101B-9397-08002B2CF9AE}" pid="3" name="ArticulatePath">
    <vt:lpwstr>University and Education Powerpoint Template</vt:lpwstr>
  </property>
</Properties>
</file>